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2" r:id="rId5"/>
  </p:sldMasterIdLst>
  <p:notesMasterIdLst>
    <p:notesMasterId r:id="rId60"/>
  </p:notesMasterIdLst>
  <p:handoutMasterIdLst>
    <p:handoutMasterId r:id="rId61"/>
  </p:handoutMasterIdLst>
  <p:sldIdLst>
    <p:sldId id="257" r:id="rId6"/>
    <p:sldId id="260" r:id="rId7"/>
    <p:sldId id="261" r:id="rId8"/>
    <p:sldId id="263" r:id="rId9"/>
    <p:sldId id="265" r:id="rId10"/>
    <p:sldId id="266" r:id="rId11"/>
    <p:sldId id="267" r:id="rId12"/>
    <p:sldId id="268" r:id="rId13"/>
    <p:sldId id="269" r:id="rId14"/>
    <p:sldId id="271" r:id="rId15"/>
    <p:sldId id="272" r:id="rId16"/>
    <p:sldId id="273" r:id="rId17"/>
    <p:sldId id="274" r:id="rId18"/>
    <p:sldId id="328" r:id="rId19"/>
    <p:sldId id="270" r:id="rId20"/>
    <p:sldId id="330" r:id="rId21"/>
    <p:sldId id="331" r:id="rId22"/>
    <p:sldId id="335" r:id="rId23"/>
    <p:sldId id="336" r:id="rId24"/>
    <p:sldId id="332" r:id="rId25"/>
    <p:sldId id="305" r:id="rId26"/>
    <p:sldId id="277" r:id="rId27"/>
    <p:sldId id="319" r:id="rId28"/>
    <p:sldId id="320" r:id="rId29"/>
    <p:sldId id="321" r:id="rId30"/>
    <p:sldId id="279" r:id="rId31"/>
    <p:sldId id="280" r:id="rId32"/>
    <p:sldId id="281" r:id="rId33"/>
    <p:sldId id="282" r:id="rId34"/>
    <p:sldId id="283" r:id="rId35"/>
    <p:sldId id="284" r:id="rId36"/>
    <p:sldId id="285" r:id="rId37"/>
    <p:sldId id="286" r:id="rId38"/>
    <p:sldId id="287" r:id="rId39"/>
    <p:sldId id="288" r:id="rId40"/>
    <p:sldId id="289" r:id="rId41"/>
    <p:sldId id="322" r:id="rId42"/>
    <p:sldId id="290" r:id="rId43"/>
    <p:sldId id="291" r:id="rId44"/>
    <p:sldId id="292" r:id="rId45"/>
    <p:sldId id="293" r:id="rId46"/>
    <p:sldId id="294" r:id="rId47"/>
    <p:sldId id="295" r:id="rId48"/>
    <p:sldId id="323" r:id="rId49"/>
    <p:sldId id="313" r:id="rId50"/>
    <p:sldId id="317" r:id="rId51"/>
    <p:sldId id="301" r:id="rId52"/>
    <p:sldId id="338" r:id="rId53"/>
    <p:sldId id="339" r:id="rId54"/>
    <p:sldId id="340" r:id="rId55"/>
    <p:sldId id="341" r:id="rId56"/>
    <p:sldId id="342" r:id="rId57"/>
    <p:sldId id="343" r:id="rId58"/>
    <p:sldId id="337" r:id="rId5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2782" userDrawn="1">
          <p15:clr>
            <a:srgbClr val="A4A3A4"/>
          </p15:clr>
        </p15:guide>
        <p15:guide id="2" pos="2322" userDrawn="1">
          <p15:clr>
            <a:srgbClr val="A4A3A4"/>
          </p15:clr>
        </p15:guide>
        <p15:guide id="3" orient="horz" pos="3024" userDrawn="1">
          <p15:clr>
            <a:srgbClr val="A4A3A4"/>
          </p15:clr>
        </p15:guide>
        <p15:guide id="4" pos="2305" userDrawn="1">
          <p15:clr>
            <a:srgbClr val="A4A3A4"/>
          </p15:clr>
        </p15:guide>
        <p15:guide id="5" pos="232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9393"/>
    <a:srgbClr val="41719C"/>
    <a:srgbClr val="2343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58" autoAdjust="0"/>
    <p:restoredTop sz="77926" autoAdjust="0"/>
  </p:normalViewPr>
  <p:slideViewPr>
    <p:cSldViewPr snapToGrid="0">
      <p:cViewPr varScale="1">
        <p:scale>
          <a:sx n="88" d="100"/>
          <a:sy n="88" d="100"/>
        </p:scale>
        <p:origin x="108" y="66"/>
      </p:cViewPr>
      <p:guideLst>
        <p:guide orient="horz" pos="2205"/>
        <p:guide pos="3863"/>
      </p:guideLst>
    </p:cSldViewPr>
  </p:slideViewPr>
  <p:outlineViewPr>
    <p:cViewPr>
      <p:scale>
        <a:sx n="33" d="100"/>
        <a:sy n="33" d="100"/>
      </p:scale>
      <p:origin x="0" y="-26400"/>
    </p:cViewPr>
  </p:outlineViewPr>
  <p:notesTextViewPr>
    <p:cViewPr>
      <p:scale>
        <a:sx n="1" d="1"/>
        <a:sy n="1" d="1"/>
      </p:scale>
      <p:origin x="0" y="0"/>
    </p:cViewPr>
  </p:notesTextViewPr>
  <p:sorterViewPr>
    <p:cViewPr>
      <p:scale>
        <a:sx n="60" d="100"/>
        <a:sy n="60" d="100"/>
      </p:scale>
      <p:origin x="0" y="-1956"/>
    </p:cViewPr>
  </p:sorterViewPr>
  <p:notesViewPr>
    <p:cSldViewPr snapToGrid="0">
      <p:cViewPr varScale="1">
        <p:scale>
          <a:sx n="76" d="100"/>
          <a:sy n="76" d="100"/>
        </p:scale>
        <p:origin x="3300" y="108"/>
      </p:cViewPr>
      <p:guideLst>
        <p:guide orient="horz" pos="2782"/>
        <p:guide pos="2322"/>
        <p:guide orient="horz" pos="3024"/>
        <p:guide pos="2305"/>
        <p:guide pos="232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handoutMaster" Target="handoutMasters/handout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heme" Target="theme/theme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169920" cy="480060"/>
          </a:xfrm>
          <a:prstGeom prst="rect">
            <a:avLst/>
          </a:prstGeom>
        </p:spPr>
        <p:txBody>
          <a:bodyPr vert="horz" lIns="94650" tIns="47325" rIns="94650" bIns="47325" rtlCol="0"/>
          <a:lstStyle>
            <a:lvl1pPr algn="l">
              <a:defRPr sz="1200"/>
            </a:lvl1pPr>
          </a:lstStyle>
          <a:p>
            <a:endParaRPr lang="en-AU" dirty="0"/>
          </a:p>
        </p:txBody>
      </p:sp>
      <p:sp>
        <p:nvSpPr>
          <p:cNvPr id="3" name="Date Placeholder 2"/>
          <p:cNvSpPr>
            <a:spLocks noGrp="1"/>
          </p:cNvSpPr>
          <p:nvPr>
            <p:ph type="dt" sz="quarter" idx="1"/>
          </p:nvPr>
        </p:nvSpPr>
        <p:spPr>
          <a:xfrm>
            <a:off x="4143589" y="2"/>
            <a:ext cx="3169920" cy="480060"/>
          </a:xfrm>
          <a:prstGeom prst="rect">
            <a:avLst/>
          </a:prstGeom>
        </p:spPr>
        <p:txBody>
          <a:bodyPr vert="horz" lIns="94650" tIns="47325" rIns="94650" bIns="47325" rtlCol="0"/>
          <a:lstStyle>
            <a:lvl1pPr algn="r">
              <a:defRPr sz="1200"/>
            </a:lvl1pPr>
          </a:lstStyle>
          <a:p>
            <a:fld id="{B53532D0-9EEA-4120-918B-C8489CB054FB}" type="datetimeFigureOut">
              <a:rPr lang="en-AU" smtClean="0"/>
              <a:pPr/>
              <a:t>4/06/2020</a:t>
            </a:fld>
            <a:endParaRPr lang="en-AU" dirty="0"/>
          </a:p>
        </p:txBody>
      </p:sp>
      <p:sp>
        <p:nvSpPr>
          <p:cNvPr id="4" name="Footer Placeholder 3"/>
          <p:cNvSpPr>
            <a:spLocks noGrp="1"/>
          </p:cNvSpPr>
          <p:nvPr>
            <p:ph type="ftr" sz="quarter" idx="2"/>
          </p:nvPr>
        </p:nvSpPr>
        <p:spPr>
          <a:xfrm>
            <a:off x="2" y="9119475"/>
            <a:ext cx="3169920" cy="480060"/>
          </a:xfrm>
          <a:prstGeom prst="rect">
            <a:avLst/>
          </a:prstGeom>
        </p:spPr>
        <p:txBody>
          <a:bodyPr vert="horz" lIns="94650" tIns="47325" rIns="94650" bIns="47325" rtlCol="0" anchor="b"/>
          <a:lstStyle>
            <a:lvl1pPr algn="l">
              <a:defRPr sz="1200"/>
            </a:lvl1pPr>
          </a:lstStyle>
          <a:p>
            <a:endParaRPr lang="en-AU" dirty="0"/>
          </a:p>
        </p:txBody>
      </p:sp>
      <p:sp>
        <p:nvSpPr>
          <p:cNvPr id="5" name="Slide Number Placeholder 4"/>
          <p:cNvSpPr>
            <a:spLocks noGrp="1"/>
          </p:cNvSpPr>
          <p:nvPr>
            <p:ph type="sldNum" sz="quarter" idx="3"/>
          </p:nvPr>
        </p:nvSpPr>
        <p:spPr>
          <a:xfrm>
            <a:off x="4143589" y="9119475"/>
            <a:ext cx="3169920" cy="480060"/>
          </a:xfrm>
          <a:prstGeom prst="rect">
            <a:avLst/>
          </a:prstGeom>
        </p:spPr>
        <p:txBody>
          <a:bodyPr vert="horz" lIns="94650" tIns="47325" rIns="94650" bIns="47325" rtlCol="0" anchor="b"/>
          <a:lstStyle>
            <a:lvl1pPr algn="r">
              <a:defRPr sz="1200"/>
            </a:lvl1pPr>
          </a:lstStyle>
          <a:p>
            <a:fld id="{C98F0A06-161F-4715-A05C-88D802503D1F}" type="slidenum">
              <a:rPr lang="en-AU" smtClean="0"/>
              <a:pPr/>
              <a:t>‹#›</a:t>
            </a:fld>
            <a:endParaRPr lang="en-AU" dirty="0"/>
          </a:p>
        </p:txBody>
      </p:sp>
    </p:spTree>
    <p:extLst>
      <p:ext uri="{BB962C8B-B14F-4D97-AF65-F5344CB8AC3E}">
        <p14:creationId xmlns:p14="http://schemas.microsoft.com/office/powerpoint/2010/main" val="26121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169920" cy="480060"/>
          </a:xfrm>
          <a:prstGeom prst="rect">
            <a:avLst/>
          </a:prstGeom>
        </p:spPr>
        <p:txBody>
          <a:bodyPr vert="horz" lIns="94650" tIns="47325" rIns="94650" bIns="47325" rtlCol="0"/>
          <a:lstStyle>
            <a:lvl1pPr algn="l">
              <a:defRPr sz="1200"/>
            </a:lvl1pPr>
          </a:lstStyle>
          <a:p>
            <a:endParaRPr lang="en-AU" dirty="0"/>
          </a:p>
        </p:txBody>
      </p:sp>
      <p:sp>
        <p:nvSpPr>
          <p:cNvPr id="3" name="Date Placeholder 2"/>
          <p:cNvSpPr>
            <a:spLocks noGrp="1"/>
          </p:cNvSpPr>
          <p:nvPr>
            <p:ph type="dt" idx="1"/>
          </p:nvPr>
        </p:nvSpPr>
        <p:spPr>
          <a:xfrm>
            <a:off x="4143589" y="2"/>
            <a:ext cx="3169920" cy="480060"/>
          </a:xfrm>
          <a:prstGeom prst="rect">
            <a:avLst/>
          </a:prstGeom>
        </p:spPr>
        <p:txBody>
          <a:bodyPr vert="horz" lIns="94650" tIns="47325" rIns="94650" bIns="47325" rtlCol="0"/>
          <a:lstStyle>
            <a:lvl1pPr algn="r">
              <a:defRPr sz="1200"/>
            </a:lvl1pPr>
          </a:lstStyle>
          <a:p>
            <a:fld id="{EEB7EF48-2010-4AC0-8D9D-384267F6B8DA}" type="datetimeFigureOut">
              <a:rPr lang="en-AU" smtClean="0"/>
              <a:pPr/>
              <a:t>4/06/2020</a:t>
            </a:fld>
            <a:endParaRPr lang="en-AU"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4650" tIns="47325" rIns="94650" bIns="47325" rtlCol="0" anchor="ctr"/>
          <a:lstStyle/>
          <a:p>
            <a:endParaRPr lang="en-AU"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4650" tIns="47325" rIns="94650" bIns="4732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2" y="9119475"/>
            <a:ext cx="3169920" cy="480060"/>
          </a:xfrm>
          <a:prstGeom prst="rect">
            <a:avLst/>
          </a:prstGeom>
        </p:spPr>
        <p:txBody>
          <a:bodyPr vert="horz" lIns="94650" tIns="47325" rIns="94650" bIns="47325" rtlCol="0" anchor="b"/>
          <a:lstStyle>
            <a:lvl1pPr algn="l">
              <a:defRPr sz="1200"/>
            </a:lvl1pPr>
          </a:lstStyle>
          <a:p>
            <a:endParaRPr lang="en-AU" dirty="0"/>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4650" tIns="47325" rIns="94650" bIns="47325" rtlCol="0" anchor="b"/>
          <a:lstStyle>
            <a:lvl1pPr algn="r">
              <a:defRPr sz="1200"/>
            </a:lvl1pPr>
          </a:lstStyle>
          <a:p>
            <a:fld id="{DC1BBB11-5BC7-4717-B679-994F200CF5A2}" type="slidenum">
              <a:rPr lang="en-AU" smtClean="0"/>
              <a:pPr/>
              <a:t>‹#›</a:t>
            </a:fld>
            <a:endParaRPr lang="en-AU" dirty="0"/>
          </a:p>
        </p:txBody>
      </p:sp>
    </p:spTree>
    <p:extLst>
      <p:ext uri="{BB962C8B-B14F-4D97-AF65-F5344CB8AC3E}">
        <p14:creationId xmlns:p14="http://schemas.microsoft.com/office/powerpoint/2010/main" val="704198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reativecommons.org/licenses/by/4.0"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www.abcb.gov.au/" TargetMode="External"/><Relationship Id="rId4" Type="http://schemas.openxmlformats.org/officeDocument/2006/relationships/hyperlink" Target="mailto:ncc@abcb.gov.au"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fontScale="62500" lnSpcReduction="20000"/>
          </a:bodyPr>
          <a:lstStyle/>
          <a:p>
            <a:pPr>
              <a:lnSpc>
                <a:spcPct val="130000"/>
              </a:lnSpc>
            </a:pPr>
            <a:r>
              <a:rPr lang="en-US" sz="1100" dirty="0" smtClean="0">
                <a:latin typeface="Arial" panose="020B0604020202020204" pitchFamily="34" charset="0"/>
                <a:cs typeface="Arial" panose="020B0604020202020204" pitchFamily="34" charset="0"/>
              </a:rPr>
              <a:t>NCC Essentials – NCC Volume One</a:t>
            </a:r>
          </a:p>
          <a:p>
            <a:pPr>
              <a:lnSpc>
                <a:spcPct val="130000"/>
              </a:lnSpc>
            </a:pPr>
            <a:endParaRPr lang="en-US" sz="1100" dirty="0" smtClean="0">
              <a:latin typeface="Arial" panose="020B0604020202020204" pitchFamily="34" charset="0"/>
              <a:cs typeface="Arial" panose="020B0604020202020204" pitchFamily="34" charset="0"/>
            </a:endParaRPr>
          </a:p>
          <a:p>
            <a:pPr>
              <a:lnSpc>
                <a:spcPct val="130000"/>
              </a:lnSpc>
            </a:pPr>
            <a:r>
              <a:rPr lang="en-US" sz="1100" dirty="0" smtClean="0">
                <a:latin typeface="Arial" panose="020B0604020202020204" pitchFamily="34" charset="0"/>
                <a:cs typeface="Arial" panose="020B0604020202020204" pitchFamily="34" charset="0"/>
              </a:rPr>
              <a:t>The following notice does not form part of the NCC Essentials script.</a:t>
            </a:r>
          </a:p>
          <a:p>
            <a:pPr marL="0" indent="0">
              <a:lnSpc>
                <a:spcPct val="100000"/>
              </a:lnSpc>
              <a:buNone/>
            </a:pPr>
            <a:endParaRPr lang="en-AU" sz="1100" b="1" dirty="0" smtClean="0">
              <a:latin typeface="Arial" panose="020B0604020202020204" pitchFamily="34" charset="0"/>
              <a:cs typeface="Arial" panose="020B0604020202020204" pitchFamily="34" charset="0"/>
            </a:endParaRPr>
          </a:p>
          <a:p>
            <a:pPr marL="0" indent="0">
              <a:lnSpc>
                <a:spcPct val="100000"/>
              </a:lnSpc>
              <a:buNone/>
            </a:pPr>
            <a:r>
              <a:rPr lang="en-AU" sz="1100" b="1" dirty="0" smtClean="0">
                <a:latin typeface="Arial" panose="020B0604020202020204" pitchFamily="34" charset="0"/>
                <a:cs typeface="Arial" panose="020B0604020202020204" pitchFamily="34" charset="0"/>
              </a:rPr>
              <a:t>Copyright</a:t>
            </a:r>
          </a:p>
          <a:p>
            <a:pPr marL="0" indent="0">
              <a:lnSpc>
                <a:spcPct val="100000"/>
              </a:lnSpc>
              <a:buNone/>
            </a:pPr>
            <a:r>
              <a:rPr lang="en-AU" sz="1100" dirty="0" smtClean="0">
                <a:latin typeface="Arial" panose="020B0604020202020204" pitchFamily="34" charset="0"/>
                <a:cs typeface="Arial" panose="020B0604020202020204" pitchFamily="34" charset="0"/>
              </a:rPr>
              <a:t>© Commonwealth of Australia and the States and Territories of Australia 2020, published by the Australian Building Codes Board.</a:t>
            </a:r>
          </a:p>
          <a:p>
            <a:pPr marL="0" indent="0">
              <a:lnSpc>
                <a:spcPct val="100000"/>
              </a:lnSpc>
              <a:spcBef>
                <a:spcPts val="0"/>
              </a:spcBef>
              <a:buNone/>
            </a:pPr>
            <a:endParaRPr lang="en-AU" sz="1100" dirty="0" smtClean="0">
              <a:latin typeface="Arial" panose="020B0604020202020204" pitchFamily="34" charset="0"/>
              <a:cs typeface="Arial" panose="020B0604020202020204" pitchFamily="34" charset="0"/>
            </a:endParaRPr>
          </a:p>
          <a:p>
            <a:pPr marL="0" indent="0">
              <a:lnSpc>
                <a:spcPct val="100000"/>
              </a:lnSpc>
              <a:buNone/>
            </a:pPr>
            <a:r>
              <a:rPr lang="en-AU" sz="1100" dirty="0" smtClean="0">
                <a:latin typeface="Arial" panose="020B0604020202020204" pitchFamily="34" charset="0"/>
                <a:cs typeface="Arial" panose="020B0604020202020204" pitchFamily="34" charset="0"/>
              </a:rPr>
              <a:t>The material in this publication is licensed under a Creative Commons Attribution—4.0 International licence, with the exception of: any third party material, any trademarks, and any images or photographs. More information on this CC BY licence is set out at the </a:t>
            </a:r>
            <a:r>
              <a:rPr lang="en-AU" sz="1100" dirty="0" smtClean="0">
                <a:latin typeface="Arial" panose="020B0604020202020204" pitchFamily="34" charset="0"/>
                <a:cs typeface="Arial" panose="020B0604020202020204" pitchFamily="34" charset="0"/>
                <a:hlinkClick r:id="rId3"/>
              </a:rPr>
              <a:t>Creative Commons Website</a:t>
            </a:r>
            <a:r>
              <a:rPr lang="en-AU" sz="1100" dirty="0" smtClean="0">
                <a:latin typeface="Arial" panose="020B0604020202020204" pitchFamily="34" charset="0"/>
                <a:cs typeface="Arial" panose="020B0604020202020204" pitchFamily="34" charset="0"/>
              </a:rPr>
              <a:t>. Enquiries about this publication can be sent to: </a:t>
            </a:r>
          </a:p>
          <a:p>
            <a:pPr marL="0" indent="0">
              <a:lnSpc>
                <a:spcPct val="100000"/>
              </a:lnSpc>
              <a:buNone/>
            </a:pPr>
            <a:endParaRPr lang="en-AU" sz="1100" dirty="0" smtClean="0">
              <a:latin typeface="Arial" panose="020B0604020202020204" pitchFamily="34" charset="0"/>
              <a:cs typeface="Arial" panose="020B0604020202020204" pitchFamily="34" charset="0"/>
            </a:endParaRPr>
          </a:p>
          <a:p>
            <a:pPr marL="0" indent="0">
              <a:lnSpc>
                <a:spcPct val="100000"/>
              </a:lnSpc>
              <a:buNone/>
            </a:pPr>
            <a:r>
              <a:rPr lang="en-AU" sz="1100" dirty="0" smtClean="0">
                <a:latin typeface="Arial" panose="020B0604020202020204" pitchFamily="34" charset="0"/>
                <a:cs typeface="Arial" panose="020B0604020202020204" pitchFamily="34" charset="0"/>
              </a:rPr>
              <a:t>Australian Building Codes Board ,GPO Box 2013, CANBERRA  ACT 2601</a:t>
            </a:r>
          </a:p>
          <a:p>
            <a:pPr marL="0" indent="0">
              <a:lnSpc>
                <a:spcPct val="100000"/>
              </a:lnSpc>
              <a:buNone/>
            </a:pPr>
            <a:r>
              <a:rPr lang="en-AU" sz="1100" dirty="0" smtClean="0">
                <a:latin typeface="Arial" panose="020B0604020202020204" pitchFamily="34" charset="0"/>
                <a:cs typeface="Arial" panose="020B0604020202020204" pitchFamily="34" charset="0"/>
              </a:rPr>
              <a:t>Phone: 1300 134 631</a:t>
            </a:r>
          </a:p>
          <a:p>
            <a:pPr marL="0" indent="0">
              <a:lnSpc>
                <a:spcPct val="100000"/>
              </a:lnSpc>
              <a:buNone/>
            </a:pPr>
            <a:r>
              <a:rPr lang="en-AU" sz="1100" dirty="0" smtClean="0">
                <a:latin typeface="Arial" panose="020B0604020202020204" pitchFamily="34" charset="0"/>
                <a:cs typeface="Arial" panose="020B0604020202020204" pitchFamily="34" charset="0"/>
              </a:rPr>
              <a:t>Email: </a:t>
            </a:r>
            <a:r>
              <a:rPr lang="en-AU" sz="1100" dirty="0" smtClean="0">
                <a:latin typeface="Arial" panose="020B0604020202020204" pitchFamily="34" charset="0"/>
                <a:cs typeface="Arial" panose="020B0604020202020204" pitchFamily="34" charset="0"/>
                <a:hlinkClick r:id="rId4"/>
              </a:rPr>
              <a:t>ncc@abcb.gov.au</a:t>
            </a:r>
            <a:r>
              <a:rPr lang="en-AU" sz="1100" dirty="0" smtClean="0">
                <a:latin typeface="Arial" panose="020B0604020202020204" pitchFamily="34" charset="0"/>
                <a:cs typeface="Arial" panose="020B0604020202020204" pitchFamily="34" charset="0"/>
              </a:rPr>
              <a:t/>
            </a:r>
            <a:br>
              <a:rPr lang="en-AU" sz="1100" dirty="0" smtClean="0">
                <a:latin typeface="Arial" panose="020B0604020202020204" pitchFamily="34" charset="0"/>
                <a:cs typeface="Arial" panose="020B0604020202020204" pitchFamily="34" charset="0"/>
              </a:rPr>
            </a:br>
            <a:r>
              <a:rPr lang="en-AU" sz="1100" dirty="0" smtClean="0">
                <a:latin typeface="Arial" panose="020B0604020202020204" pitchFamily="34" charset="0"/>
                <a:cs typeface="Arial" panose="020B0604020202020204" pitchFamily="34" charset="0"/>
                <a:hlinkClick r:id="rId5"/>
              </a:rPr>
              <a:t>www.abcb.gov.au</a:t>
            </a:r>
            <a:endParaRPr lang="en-AU" sz="1100" dirty="0" smtClean="0">
              <a:latin typeface="Arial" panose="020B0604020202020204" pitchFamily="34" charset="0"/>
              <a:cs typeface="Arial" panose="020B0604020202020204" pitchFamily="34" charset="0"/>
            </a:endParaRPr>
          </a:p>
          <a:p>
            <a:pPr marL="0" indent="0">
              <a:lnSpc>
                <a:spcPct val="100000"/>
              </a:lnSpc>
              <a:buNone/>
            </a:pPr>
            <a:endParaRPr lang="en-AU" sz="1100" dirty="0" smtClean="0">
              <a:latin typeface="Arial" panose="020B0604020202020204" pitchFamily="34" charset="0"/>
              <a:cs typeface="Arial" panose="020B0604020202020204" pitchFamily="34" charset="0"/>
            </a:endParaRPr>
          </a:p>
          <a:p>
            <a:pPr marL="0" indent="0">
              <a:lnSpc>
                <a:spcPct val="100000"/>
              </a:lnSpc>
              <a:spcBef>
                <a:spcPts val="600"/>
              </a:spcBef>
              <a:buNone/>
            </a:pPr>
            <a:r>
              <a:rPr lang="en-AU" sz="1100" b="1" dirty="0" smtClean="0">
                <a:latin typeface="Arial" panose="020B0604020202020204" pitchFamily="34" charset="0"/>
                <a:cs typeface="Arial" panose="020B0604020202020204" pitchFamily="34" charset="0"/>
              </a:rPr>
              <a:t>Attribution</a:t>
            </a:r>
          </a:p>
          <a:p>
            <a:pPr marL="0" indent="0">
              <a:lnSpc>
                <a:spcPct val="100000"/>
              </a:lnSpc>
              <a:spcBef>
                <a:spcPts val="600"/>
              </a:spcBef>
              <a:buNone/>
            </a:pPr>
            <a:r>
              <a:rPr lang="en-AU" sz="1100" dirty="0" smtClean="0">
                <a:latin typeface="Arial" panose="020B0604020202020204" pitchFamily="34" charset="0"/>
                <a:cs typeface="Arial" panose="020B0604020202020204" pitchFamily="34" charset="0"/>
              </a:rPr>
              <a:t>Use of all or part of this publication must include the following attribution:</a:t>
            </a:r>
          </a:p>
          <a:p>
            <a:pPr marL="0" indent="0">
              <a:lnSpc>
                <a:spcPct val="100000"/>
              </a:lnSpc>
              <a:spcBef>
                <a:spcPts val="600"/>
              </a:spcBef>
              <a:buNone/>
            </a:pPr>
            <a:endParaRPr lang="en-AU" sz="1100" dirty="0" smtClean="0">
              <a:latin typeface="Arial" panose="020B0604020202020204" pitchFamily="34" charset="0"/>
              <a:cs typeface="Arial" panose="020B0604020202020204" pitchFamily="34" charset="0"/>
            </a:endParaRPr>
          </a:p>
          <a:p>
            <a:pPr marL="0" indent="0">
              <a:lnSpc>
                <a:spcPct val="100000"/>
              </a:lnSpc>
              <a:spcBef>
                <a:spcPts val="600"/>
              </a:spcBef>
              <a:buNone/>
            </a:pPr>
            <a:r>
              <a:rPr lang="en-AU" sz="1100" dirty="0" smtClean="0">
                <a:latin typeface="Arial" panose="020B0604020202020204" pitchFamily="34" charset="0"/>
                <a:cs typeface="Arial" panose="020B0604020202020204" pitchFamily="34" charset="0"/>
              </a:rPr>
              <a:t>© Commonwealth of Australia and the States and Territories 2020, published by the Australian Building Codes Board.</a:t>
            </a:r>
          </a:p>
          <a:p>
            <a:pPr marL="0" indent="0">
              <a:lnSpc>
                <a:spcPct val="100000"/>
              </a:lnSpc>
              <a:spcBef>
                <a:spcPts val="600"/>
              </a:spcBef>
              <a:buNone/>
            </a:pPr>
            <a:endParaRPr lang="en-AU" sz="1100" dirty="0" smtClean="0">
              <a:latin typeface="Arial" panose="020B0604020202020204" pitchFamily="34" charset="0"/>
              <a:cs typeface="Arial" panose="020B0604020202020204" pitchFamily="34" charset="0"/>
            </a:endParaRPr>
          </a:p>
          <a:p>
            <a:pPr marL="0" indent="0">
              <a:lnSpc>
                <a:spcPct val="100000"/>
              </a:lnSpc>
              <a:spcBef>
                <a:spcPts val="600"/>
              </a:spcBef>
              <a:buNone/>
            </a:pPr>
            <a:r>
              <a:rPr lang="en-AU" sz="1100" b="1" dirty="0" smtClean="0">
                <a:latin typeface="Arial" panose="020B0604020202020204" pitchFamily="34" charset="0"/>
                <a:cs typeface="Arial" panose="020B0604020202020204" pitchFamily="34" charset="0"/>
              </a:rPr>
              <a:t>Disclaimer</a:t>
            </a:r>
          </a:p>
          <a:p>
            <a:pPr marL="0" indent="0">
              <a:lnSpc>
                <a:spcPct val="100000"/>
              </a:lnSpc>
              <a:spcBef>
                <a:spcPts val="600"/>
              </a:spcBef>
              <a:buNone/>
            </a:pPr>
            <a:r>
              <a:rPr lang="en-AU" sz="1100" dirty="0" smtClean="0">
                <a:latin typeface="Arial" panose="020B0604020202020204" pitchFamily="34" charset="0"/>
                <a:cs typeface="Arial" panose="020B0604020202020204" pitchFamily="34" charset="0"/>
              </a:rPr>
              <a:t>By accessing or using this publication, you agree to the following:</a:t>
            </a:r>
          </a:p>
          <a:p>
            <a:pPr marL="0" indent="0">
              <a:lnSpc>
                <a:spcPct val="100000"/>
              </a:lnSpc>
              <a:spcBef>
                <a:spcPts val="600"/>
              </a:spcBef>
              <a:buNone/>
            </a:pPr>
            <a:endParaRPr lang="en-AU" sz="1100" dirty="0" smtClean="0">
              <a:latin typeface="Arial" panose="020B0604020202020204" pitchFamily="34" charset="0"/>
              <a:cs typeface="Arial" panose="020B0604020202020204" pitchFamily="34" charset="0"/>
            </a:endParaRPr>
          </a:p>
          <a:p>
            <a:pPr marL="0" indent="0">
              <a:lnSpc>
                <a:spcPct val="100000"/>
              </a:lnSpc>
              <a:spcBef>
                <a:spcPts val="600"/>
              </a:spcBef>
              <a:buNone/>
            </a:pPr>
            <a:r>
              <a:rPr lang="en-AU" sz="1100" dirty="0" smtClean="0">
                <a:latin typeface="Arial" panose="020B0604020202020204" pitchFamily="34" charset="0"/>
                <a:cs typeface="Arial" panose="020B0604020202020204" pitchFamily="34" charset="0"/>
              </a:rPr>
              <a:t>While care has been taken in the preparation of this publication, it may not be complete or up-to-date.  You can ensure that you are using a complete and up-to-date version by checking the Australian Building Codes Board website (</a:t>
            </a:r>
            <a:r>
              <a:rPr lang="en-AU" sz="1100" dirty="0" smtClean="0">
                <a:latin typeface="Arial" panose="020B0604020202020204" pitchFamily="34" charset="0"/>
                <a:cs typeface="Arial" panose="020B0604020202020204" pitchFamily="34" charset="0"/>
                <a:hlinkClick r:id="rId5"/>
              </a:rPr>
              <a:t>www.abcb.gov.au</a:t>
            </a:r>
            <a:r>
              <a:rPr lang="en-AU" sz="1100" dirty="0" smtClean="0">
                <a:latin typeface="Arial" panose="020B0604020202020204" pitchFamily="34" charset="0"/>
                <a:cs typeface="Arial" panose="020B0604020202020204" pitchFamily="34" charset="0"/>
              </a:rPr>
              <a:t>).  </a:t>
            </a:r>
          </a:p>
          <a:p>
            <a:pPr marL="0" indent="0">
              <a:lnSpc>
                <a:spcPct val="100000"/>
              </a:lnSpc>
              <a:spcBef>
                <a:spcPts val="600"/>
              </a:spcBef>
              <a:buNone/>
            </a:pPr>
            <a:endParaRPr lang="en-AU" sz="1100" dirty="0" smtClean="0">
              <a:latin typeface="Arial" panose="020B0604020202020204" pitchFamily="34" charset="0"/>
              <a:cs typeface="Arial" panose="020B0604020202020204" pitchFamily="34" charset="0"/>
            </a:endParaRPr>
          </a:p>
          <a:p>
            <a:pPr marL="0" indent="0">
              <a:lnSpc>
                <a:spcPct val="100000"/>
              </a:lnSpc>
              <a:spcBef>
                <a:spcPts val="600"/>
              </a:spcBef>
              <a:buNone/>
            </a:pPr>
            <a:r>
              <a:rPr lang="en-AU" sz="1100" dirty="0" smtClean="0">
                <a:latin typeface="Arial" panose="020B0604020202020204" pitchFamily="34" charset="0"/>
                <a:cs typeface="Arial" panose="020B0604020202020204" pitchFamily="34" charset="0"/>
              </a:rPr>
              <a:t>The Australian Building Codes Board, the Commonwealth of Australia and States and Territories of Australia do not accept any liability, including liability for negligence, for any loss (howsoever caused), damage, injury, expense or cost incurred by any person as a result of accessing, using or relying upon this publication, to the maximum extent permitted by law. No representation or warranty is made or given as to the currency, accuracy, reliability, merchantability, fitness for any purpose or completeness of this publication or any information which may appear on any linked websites, or in other linked information sources, and all such representations and warranties are excluded to the extent permitted by law.</a:t>
            </a:r>
          </a:p>
          <a:p>
            <a:pPr marL="0" indent="0">
              <a:lnSpc>
                <a:spcPct val="100000"/>
              </a:lnSpc>
              <a:spcBef>
                <a:spcPts val="600"/>
              </a:spcBef>
              <a:buNone/>
            </a:pPr>
            <a:endParaRPr lang="en-AU" sz="1100" dirty="0" smtClean="0">
              <a:latin typeface="Arial" panose="020B0604020202020204" pitchFamily="34" charset="0"/>
              <a:cs typeface="Arial" panose="020B0604020202020204" pitchFamily="34" charset="0"/>
            </a:endParaRPr>
          </a:p>
          <a:p>
            <a:pPr marL="0" indent="0">
              <a:lnSpc>
                <a:spcPct val="100000"/>
              </a:lnSpc>
              <a:spcBef>
                <a:spcPts val="600"/>
              </a:spcBef>
              <a:buNone/>
            </a:pPr>
            <a:r>
              <a:rPr lang="en-US" sz="1100" dirty="0" smtClean="0">
                <a:latin typeface="Arial" panose="020B0604020202020204" pitchFamily="34" charset="0"/>
                <a:cs typeface="Arial" panose="020B0604020202020204" pitchFamily="34" charset="0"/>
              </a:rPr>
              <a:t>This publication is not legal or professional advice.  Persons rely upon this publication entirely at their own risk and must take responsibility for assessing the relevance and accuracy of the information in relation to their particular circumstances.</a:t>
            </a:r>
            <a:endParaRPr lang="en-AU" sz="1100" dirty="0" smtClean="0">
              <a:latin typeface="Arial" panose="020B0604020202020204" pitchFamily="34" charset="0"/>
              <a:cs typeface="Arial" panose="020B0604020202020204" pitchFamily="34" charset="0"/>
            </a:endParaRPr>
          </a:p>
          <a:p>
            <a:endParaRPr lang="en-AU" sz="1100" dirty="0" smtClean="0">
              <a:latin typeface="Arial" panose="020B0604020202020204" pitchFamily="34" charset="0"/>
              <a:cs typeface="Arial" panose="020B0604020202020204" pitchFamily="34" charset="0"/>
            </a:endParaRPr>
          </a:p>
          <a:p>
            <a:pPr>
              <a:lnSpc>
                <a:spcPct val="130000"/>
              </a:lnSpc>
            </a:pPr>
            <a:endParaRPr lang="en-AU" sz="1100" dirty="0" smtClean="0">
              <a:latin typeface="Arial" panose="020B0604020202020204" pitchFamily="34" charset="0"/>
              <a:cs typeface="Arial" panose="020B0604020202020204" pitchFamily="34" charset="0"/>
            </a:endParaRPr>
          </a:p>
          <a:p>
            <a:pPr>
              <a:lnSpc>
                <a:spcPct val="130000"/>
              </a:lnSpc>
            </a:pPr>
            <a:endParaRPr lang="en-US" sz="11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C1BBB11-5BC7-4717-B679-994F200CF5A2}" type="slidenum">
              <a:rPr lang="en-AU" smtClean="0"/>
              <a:pPr/>
              <a:t>1</a:t>
            </a:fld>
            <a:endParaRPr lang="en-AU" dirty="0"/>
          </a:p>
        </p:txBody>
      </p:sp>
    </p:spTree>
    <p:extLst>
      <p:ext uri="{BB962C8B-B14F-4D97-AF65-F5344CB8AC3E}">
        <p14:creationId xmlns:p14="http://schemas.microsoft.com/office/powerpoint/2010/main" val="2489819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Arial" panose="020B0604020202020204" pitchFamily="34" charset="0"/>
                <a:ea typeface="+mn-ea"/>
                <a:cs typeface="Arial" panose="020B0604020202020204" pitchFamily="34" charset="0"/>
              </a:rPr>
              <a:t>Remember, a performance-based code allows for flexibility in approaches, to satisfy the Performance Requirements. Therefore a solution that complies with the Deemed‐to‐Satisfy Provisions is only one means of meeting the Performance Requirements. The other approaches are shown in A2.1 of the Governing Requirements.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Performance Solutions give practitioners the flexibility to do things differently from the Deemed‐to‐Satisfy Provisions, potentially providing a more cost-effective design and improving constructability. This could be based on existing or new innovative systems and designs.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The third option to comply with the Performance Requirements is by using a combination of both Deemed‐to‐Satisfy Provisions and Performance Solutions.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All solutions must be assessed in accordance with one or more of the Assessment Methods listed in Part A2 of Volume One.</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An Assessment Method or Methods must be used to determine compliance with the Performance Requirements relevant to the solution that is being proposed.</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AU" dirty="0"/>
          </a:p>
          <a:p>
            <a:pPr>
              <a:spcBef>
                <a:spcPct val="0"/>
              </a:spcBef>
            </a:pPr>
            <a:endParaRPr lang="en-US" dirty="0"/>
          </a:p>
        </p:txBody>
      </p:sp>
      <p:sp>
        <p:nvSpPr>
          <p:cNvPr id="4" name="Slide Number Placeholder 3"/>
          <p:cNvSpPr>
            <a:spLocks noGrp="1"/>
          </p:cNvSpPr>
          <p:nvPr>
            <p:ph type="sldNum" sz="quarter" idx="10"/>
          </p:nvPr>
        </p:nvSpPr>
        <p:spPr/>
        <p:txBody>
          <a:bodyPr/>
          <a:lstStyle/>
          <a:p>
            <a:fld id="{DC1BBB11-5BC7-4717-B679-994F200CF5A2}" type="slidenum">
              <a:rPr lang="en-AU" smtClean="0"/>
              <a:pPr/>
              <a:t>10</a:t>
            </a:fld>
            <a:endParaRPr lang="en-AU" dirty="0"/>
          </a:p>
        </p:txBody>
      </p:sp>
    </p:spTree>
    <p:extLst>
      <p:ext uri="{BB962C8B-B14F-4D97-AF65-F5344CB8AC3E}">
        <p14:creationId xmlns:p14="http://schemas.microsoft.com/office/powerpoint/2010/main" val="3814719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Arial" panose="020B0604020202020204" pitchFamily="34" charset="0"/>
                <a:ea typeface="+mn-ea"/>
                <a:cs typeface="Arial" panose="020B0604020202020204" pitchFamily="34" charset="0"/>
              </a:rPr>
              <a:t>Within Volume One the first clause within each Section or Part states which Performance Requirements are satisfied by complying with certain DTS Provisions, as can be seen in the extract from Part B1.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The Deemed‐to‐Satisfy Provision B1.0 (a) states that:</a:t>
            </a:r>
            <a:br>
              <a:rPr lang="en-US" sz="1100" kern="1200" dirty="0" smtClean="0">
                <a:solidFill>
                  <a:schemeClr val="tx1"/>
                </a:solidFill>
                <a:effectLst/>
                <a:latin typeface="Arial" panose="020B0604020202020204" pitchFamily="34" charset="0"/>
                <a:ea typeface="+mn-ea"/>
                <a:cs typeface="Arial" panose="020B0604020202020204" pitchFamily="34" charset="0"/>
              </a:rPr>
            </a:b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“Where a Deemed-to-Satisfy Solution is proposed, Performance Requirements BP1.1 to BP 1.4 are satisfied by complying with B1.1, B1.2, B1.4, B1.5 and B1.6.”</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B1.0(b) states: “Where a Performance Solution is proposed, the relevant Performance Requirements must be determined in accordance with A2.2(3) and A2.4(3) as applicable.”</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The NCC Essentials topic, </a:t>
            </a:r>
            <a:r>
              <a:rPr lang="en-US" sz="1100" i="1" kern="1200" dirty="0" smtClean="0">
                <a:solidFill>
                  <a:schemeClr val="tx1"/>
                </a:solidFill>
                <a:effectLst/>
                <a:latin typeface="Arial" panose="020B0604020202020204" pitchFamily="34" charset="0"/>
                <a:ea typeface="+mn-ea"/>
                <a:cs typeface="Arial" panose="020B0604020202020204" pitchFamily="34" charset="0"/>
              </a:rPr>
              <a:t>NCC: a performance-based Code </a:t>
            </a:r>
            <a:r>
              <a:rPr lang="en-US" sz="1100" kern="1200" dirty="0" smtClean="0">
                <a:solidFill>
                  <a:schemeClr val="tx1"/>
                </a:solidFill>
                <a:effectLst/>
                <a:latin typeface="Arial" panose="020B0604020202020204" pitchFamily="34" charset="0"/>
                <a:ea typeface="+mn-ea"/>
                <a:cs typeface="Arial" panose="020B0604020202020204" pitchFamily="34" charset="0"/>
              </a:rPr>
              <a:t>provides greater detail about Performance Solutions, Assessment Methods and determining the appropriate Performance Requirements.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AU" baseline="0" dirty="0"/>
          </a:p>
        </p:txBody>
      </p:sp>
      <p:sp>
        <p:nvSpPr>
          <p:cNvPr id="4" name="Slide Number Placeholder 3"/>
          <p:cNvSpPr>
            <a:spLocks noGrp="1"/>
          </p:cNvSpPr>
          <p:nvPr>
            <p:ph type="sldNum" sz="quarter" idx="10"/>
          </p:nvPr>
        </p:nvSpPr>
        <p:spPr/>
        <p:txBody>
          <a:bodyPr/>
          <a:lstStyle/>
          <a:p>
            <a:fld id="{47A8E902-E9C9-4ECE-86F1-AE8F127DB40F}" type="slidenum">
              <a:rPr lang="en-AU" smtClean="0"/>
              <a:pPr/>
              <a:t>11</a:t>
            </a:fld>
            <a:endParaRPr lang="en-AU" dirty="0"/>
          </a:p>
        </p:txBody>
      </p:sp>
    </p:spTree>
    <p:extLst>
      <p:ext uri="{BB962C8B-B14F-4D97-AF65-F5344CB8AC3E}">
        <p14:creationId xmlns:p14="http://schemas.microsoft.com/office/powerpoint/2010/main" val="84433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Arial" panose="020B0604020202020204" pitchFamily="34" charset="0"/>
                <a:ea typeface="+mn-ea"/>
                <a:cs typeface="Arial" panose="020B0604020202020204" pitchFamily="34" charset="0"/>
              </a:rPr>
              <a:t>The Deemed‐to‐Satisfy Provisions contained in Sections B to J generally reflect commonly accepted industry practices and standards and the common materials used.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The Deemed‐to‐Satisfy Provisions make up the bulk of the content of Volume One.</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Because NCC Volume One applies to a broad range of buildings e.g. commercial, industrial, multi‐residential, and institutional buildings, it is important to note that many of the Performance Requirements and Deemed‐to‐Satisfy Provisions may have limited application, which is generally dependent on the specific “Class or Classes” of building i.e. not all requirements apply to all designs.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An example of this can be seen in the extracts provided from Volume One for Performance Requirement DP6 and Deemed‐to‐Satisfy Provision E1.8.</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Performance Requirement DP6 contains a Limitation box which details that the requirements of DP6 are not applicable to internal parts of sole‐occupancy units in Class 2 or 3 buildings or a Class 4 part of a building.</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The application of a Deemed‐to‐Satisfy Provision may also have limited application, dependent on other triggers such as the height of the building, floor area, layout etc., as can be seen in the extract from E1.8.</a:t>
            </a:r>
            <a:endParaRPr lang="en-AU" sz="11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47A8E902-E9C9-4ECE-86F1-AE8F127DB40F}" type="slidenum">
              <a:rPr lang="en-AU" smtClean="0"/>
              <a:pPr/>
              <a:t>12</a:t>
            </a:fld>
            <a:endParaRPr lang="en-AU" dirty="0"/>
          </a:p>
        </p:txBody>
      </p:sp>
    </p:spTree>
    <p:extLst>
      <p:ext uri="{BB962C8B-B14F-4D97-AF65-F5344CB8AC3E}">
        <p14:creationId xmlns:p14="http://schemas.microsoft.com/office/powerpoint/2010/main" val="1858542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6757" y="4548303"/>
            <a:ext cx="6394272" cy="4431832"/>
          </a:xfrm>
        </p:spPr>
        <p:txBody>
          <a:bodyPr>
            <a:noAutofit/>
          </a:bodyPr>
          <a:lstStyle/>
          <a:p>
            <a:r>
              <a:rPr lang="en-US" sz="1100" kern="1200" dirty="0" smtClean="0">
                <a:solidFill>
                  <a:schemeClr val="tx1"/>
                </a:solidFill>
                <a:effectLst/>
                <a:latin typeface="Arial" panose="020B0604020202020204" pitchFamily="34" charset="0"/>
                <a:ea typeface="+mn-ea"/>
                <a:cs typeface="Arial" panose="020B0604020202020204" pitchFamily="34" charset="0"/>
              </a:rPr>
              <a:t>Let’s move on to the Sections of Volume One. Volume One has nine Sections, which are:</a:t>
            </a:r>
          </a:p>
          <a:p>
            <a:endParaRPr lang="en-AU" sz="1100" b="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b="0" kern="1200" dirty="0" smtClean="0">
                <a:solidFill>
                  <a:schemeClr val="tx1"/>
                </a:solidFill>
                <a:effectLst/>
                <a:latin typeface="Arial" panose="020B0604020202020204" pitchFamily="34" charset="0"/>
                <a:ea typeface="+mn-ea"/>
                <a:cs typeface="Arial" panose="020B0604020202020204" pitchFamily="34" charset="0"/>
              </a:rPr>
              <a:t>Section A – Governing Requirements;</a:t>
            </a:r>
            <a:endParaRPr lang="en-AU" sz="1100" b="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b="0" kern="1200" dirty="0" smtClean="0">
                <a:solidFill>
                  <a:schemeClr val="tx1"/>
                </a:solidFill>
                <a:effectLst/>
                <a:latin typeface="Arial" panose="020B0604020202020204" pitchFamily="34" charset="0"/>
                <a:ea typeface="+mn-ea"/>
                <a:cs typeface="Arial" panose="020B0604020202020204" pitchFamily="34" charset="0"/>
              </a:rPr>
              <a:t>Section B – Structure;</a:t>
            </a:r>
            <a:endParaRPr lang="en-AU" sz="1100" b="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b="0" kern="1200" dirty="0" smtClean="0">
                <a:solidFill>
                  <a:schemeClr val="tx1"/>
                </a:solidFill>
                <a:effectLst/>
                <a:latin typeface="Arial" panose="020B0604020202020204" pitchFamily="34" charset="0"/>
                <a:ea typeface="+mn-ea"/>
                <a:cs typeface="Arial" panose="020B0604020202020204" pitchFamily="34" charset="0"/>
              </a:rPr>
              <a:t>Section C – Fire resistance;</a:t>
            </a:r>
            <a:endParaRPr lang="en-AU" sz="1100" b="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b="0" kern="1200" dirty="0" smtClean="0">
                <a:solidFill>
                  <a:schemeClr val="tx1"/>
                </a:solidFill>
                <a:effectLst/>
                <a:latin typeface="Arial" panose="020B0604020202020204" pitchFamily="34" charset="0"/>
                <a:ea typeface="+mn-ea"/>
                <a:cs typeface="Arial" panose="020B0604020202020204" pitchFamily="34" charset="0"/>
              </a:rPr>
              <a:t>Section D – Access and egress; </a:t>
            </a:r>
            <a:endParaRPr lang="en-AU" sz="1100" b="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b="0" kern="1200" dirty="0" smtClean="0">
                <a:solidFill>
                  <a:schemeClr val="tx1"/>
                </a:solidFill>
                <a:effectLst/>
                <a:latin typeface="Arial" panose="020B0604020202020204" pitchFamily="34" charset="0"/>
                <a:ea typeface="+mn-ea"/>
                <a:cs typeface="Arial" panose="020B0604020202020204" pitchFamily="34" charset="0"/>
              </a:rPr>
              <a:t>Section E – Services and equipment;</a:t>
            </a:r>
            <a:endParaRPr lang="en-AU" sz="1100" b="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b="0" kern="1200" dirty="0" smtClean="0">
                <a:solidFill>
                  <a:schemeClr val="tx1"/>
                </a:solidFill>
                <a:effectLst/>
                <a:latin typeface="Arial" panose="020B0604020202020204" pitchFamily="34" charset="0"/>
                <a:ea typeface="+mn-ea"/>
                <a:cs typeface="Arial" panose="020B0604020202020204" pitchFamily="34" charset="0"/>
              </a:rPr>
              <a:t>Section F – Health and amenity;</a:t>
            </a:r>
            <a:endParaRPr lang="en-AU" sz="1100" b="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b="0" kern="1200" dirty="0" smtClean="0">
                <a:solidFill>
                  <a:schemeClr val="tx1"/>
                </a:solidFill>
                <a:effectLst/>
                <a:latin typeface="Arial" panose="020B0604020202020204" pitchFamily="34" charset="0"/>
                <a:ea typeface="+mn-ea"/>
                <a:cs typeface="Arial" panose="020B0604020202020204" pitchFamily="34" charset="0"/>
              </a:rPr>
              <a:t>Section G – Ancillary provisions (swimming pool fencing, bushfire prone areas);</a:t>
            </a:r>
            <a:endParaRPr lang="en-AU" sz="1100" b="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b="0" kern="1200" dirty="0" smtClean="0">
                <a:solidFill>
                  <a:schemeClr val="tx1"/>
                </a:solidFill>
                <a:effectLst/>
                <a:latin typeface="Arial" panose="020B0604020202020204" pitchFamily="34" charset="0"/>
                <a:ea typeface="+mn-ea"/>
                <a:cs typeface="Arial" panose="020B0604020202020204" pitchFamily="34" charset="0"/>
              </a:rPr>
              <a:t>Section H – Special use buildings (theatres, stages, public transport, farm buildings); and</a:t>
            </a:r>
            <a:endParaRPr lang="en-AU" sz="1100" b="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b="0" kern="1200" dirty="0" smtClean="0">
                <a:solidFill>
                  <a:schemeClr val="tx1"/>
                </a:solidFill>
                <a:effectLst/>
                <a:latin typeface="Arial" panose="020B0604020202020204" pitchFamily="34" charset="0"/>
                <a:ea typeface="+mn-ea"/>
                <a:cs typeface="Arial" panose="020B0604020202020204" pitchFamily="34" charset="0"/>
              </a:rPr>
              <a:t>Section J – </a:t>
            </a:r>
            <a:r>
              <a:rPr lang="en-US" sz="1100" kern="1200" dirty="0" smtClean="0">
                <a:solidFill>
                  <a:schemeClr val="tx1"/>
                </a:solidFill>
                <a:effectLst/>
                <a:latin typeface="Arial" panose="020B0604020202020204" pitchFamily="34" charset="0"/>
                <a:ea typeface="+mn-ea"/>
                <a:cs typeface="Arial" panose="020B0604020202020204" pitchFamily="34" charset="0"/>
              </a:rPr>
              <a:t>Energy efficiency.</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It should be noted that the content of Section I, which existed in previous editions of Volume One, was removed from the NCC in 2014. The Section and Part numbers have been retained so as not to change the numbering from previous editions.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We will cover each of these Sections in more detail in the remaining slides.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It is important to remember that whilst Volume One of the NCC has nine distinct Sections, the provisions of the code need to be looked at holistically in application. This is particularly important in the formation of a Performance Solution, as the altering of one section of the code may effect other sections.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For example, formulating a Performance Solution to increase the prescribed distance of travel to an exit from Section D, may have an effect on the coverage requirements for fire fighting equipment (from Section E).</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The Performance Requirements are located at the start of each Section with the exception of Section A, which has no Performance Requirements.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a:spcBef>
                <a:spcPct val="0"/>
              </a:spcBef>
            </a:pPr>
            <a:endParaRPr lang="en-AU" sz="1000" dirty="0"/>
          </a:p>
        </p:txBody>
      </p:sp>
      <p:sp>
        <p:nvSpPr>
          <p:cNvPr id="4" name="Slide Number Placeholder 3"/>
          <p:cNvSpPr>
            <a:spLocks noGrp="1"/>
          </p:cNvSpPr>
          <p:nvPr>
            <p:ph type="sldNum" sz="quarter" idx="10"/>
          </p:nvPr>
        </p:nvSpPr>
        <p:spPr/>
        <p:txBody>
          <a:bodyPr/>
          <a:lstStyle/>
          <a:p>
            <a:fld id="{47A8E902-E9C9-4ECE-86F1-AE8F127DB40F}" type="slidenum">
              <a:rPr lang="en-AU" smtClean="0"/>
              <a:pPr/>
              <a:t>13</a:t>
            </a:fld>
            <a:endParaRPr lang="en-AU" dirty="0"/>
          </a:p>
        </p:txBody>
      </p:sp>
    </p:spTree>
    <p:extLst>
      <p:ext uri="{BB962C8B-B14F-4D97-AF65-F5344CB8AC3E}">
        <p14:creationId xmlns:p14="http://schemas.microsoft.com/office/powerpoint/2010/main" val="2798459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6757" y="4548303"/>
            <a:ext cx="6394272" cy="4431832"/>
          </a:xfrm>
        </p:spPr>
        <p:txBody>
          <a:bodyPr>
            <a:noAutofit/>
          </a:bodyPr>
          <a:lstStyle/>
          <a:p>
            <a:r>
              <a:rPr lang="en-US" sz="1100" kern="1200" dirty="0" smtClean="0">
                <a:solidFill>
                  <a:schemeClr val="tx1"/>
                </a:solidFill>
                <a:effectLst/>
                <a:latin typeface="Arial" panose="020B0604020202020204" pitchFamily="34" charset="0"/>
                <a:ea typeface="+mn-ea"/>
                <a:cs typeface="Arial" panose="020B0604020202020204" pitchFamily="34" charset="0"/>
              </a:rPr>
              <a:t>Volume One also has a number of Schedules. These include:</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AU" sz="1100" kern="1200" dirty="0" smtClean="0">
                <a:solidFill>
                  <a:schemeClr val="tx1"/>
                </a:solidFill>
                <a:effectLst/>
                <a:latin typeface="Arial" panose="020B0604020202020204" pitchFamily="34" charset="0"/>
                <a:ea typeface="+mn-ea"/>
                <a:cs typeface="Arial" panose="020B0604020202020204" pitchFamily="34" charset="0"/>
              </a:rPr>
              <a:t> </a:t>
            </a:r>
          </a:p>
          <a:p>
            <a:pPr marL="628650" lvl="1" indent="-171450">
              <a:buFont typeface="Arial" panose="020B0604020202020204" pitchFamily="34" charset="0"/>
              <a:buChar char="•"/>
            </a:pPr>
            <a:r>
              <a:rPr lang="en-AU" sz="1100" kern="1200" dirty="0" smtClean="0">
                <a:solidFill>
                  <a:schemeClr val="tx1"/>
                </a:solidFill>
                <a:effectLst/>
                <a:latin typeface="Arial" panose="020B0604020202020204" pitchFamily="34" charset="0"/>
                <a:ea typeface="+mn-ea"/>
                <a:cs typeface="Arial" panose="020B0604020202020204" pitchFamily="34" charset="0"/>
              </a:rPr>
              <a:t>Schedule 1: State and Territory Appendices;</a:t>
            </a: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Schedule 2: Abbreviations and symbols;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Schedule 3: Definitions;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Schedule 4: Referenced documents;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Schedule 5: Fire-resistance of building elements;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Schedule 6: Fire hazard properties; and</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Schedule 7: Fire Safety Verification Method.</a:t>
            </a:r>
            <a:endParaRPr lang="en-US" sz="1100" dirty="0" smtClean="0">
              <a:latin typeface="Arial" panose="020B0604020202020204" pitchFamily="34" charset="0"/>
              <a:cs typeface="Arial" panose="020B0604020202020204" pitchFamily="34" charset="0"/>
            </a:endParaRPr>
          </a:p>
          <a:p>
            <a:pPr>
              <a:spcBef>
                <a:spcPct val="0"/>
              </a:spcBef>
            </a:pPr>
            <a:endParaRPr lang="en-AU" sz="1000" dirty="0"/>
          </a:p>
        </p:txBody>
      </p:sp>
      <p:sp>
        <p:nvSpPr>
          <p:cNvPr id="4" name="Slide Number Placeholder 3"/>
          <p:cNvSpPr>
            <a:spLocks noGrp="1"/>
          </p:cNvSpPr>
          <p:nvPr>
            <p:ph type="sldNum" sz="quarter" idx="10"/>
          </p:nvPr>
        </p:nvSpPr>
        <p:spPr/>
        <p:txBody>
          <a:bodyPr/>
          <a:lstStyle/>
          <a:p>
            <a:fld id="{47A8E902-E9C9-4ECE-86F1-AE8F127DB40F}" type="slidenum">
              <a:rPr lang="en-AU" smtClean="0"/>
              <a:pPr/>
              <a:t>14</a:t>
            </a:fld>
            <a:endParaRPr lang="en-AU" dirty="0"/>
          </a:p>
        </p:txBody>
      </p:sp>
    </p:spTree>
    <p:extLst>
      <p:ext uri="{BB962C8B-B14F-4D97-AF65-F5344CB8AC3E}">
        <p14:creationId xmlns:p14="http://schemas.microsoft.com/office/powerpoint/2010/main" val="3413990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Arial" panose="020B0604020202020204" pitchFamily="34" charset="0"/>
                <a:ea typeface="+mn-ea"/>
                <a:cs typeface="Arial" panose="020B0604020202020204" pitchFamily="34" charset="0"/>
              </a:rPr>
              <a:t>Now let’s look at the specific sections in detail.</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AU" sz="1100" kern="1200" dirty="0" smtClean="0">
                <a:solidFill>
                  <a:schemeClr val="tx1"/>
                </a:solidFill>
                <a:effectLst/>
                <a:latin typeface="Arial" panose="020B0604020202020204" pitchFamily="34" charset="0"/>
                <a:ea typeface="+mn-ea"/>
                <a:cs typeface="Arial" panose="020B0604020202020204" pitchFamily="34" charset="0"/>
              </a:rPr>
              <a:t>Section A: Governing Requirements of the NCC provides the rules and instructions for using and complying with the NCC. Information is provided on the following:</a:t>
            </a:r>
          </a:p>
          <a:p>
            <a:r>
              <a:rPr lang="en-AU" sz="1100" kern="1200" dirty="0" smtClean="0">
                <a:solidFill>
                  <a:schemeClr val="tx1"/>
                </a:solidFill>
                <a:effectLst/>
                <a:latin typeface="Arial" panose="020B0604020202020204" pitchFamily="34" charset="0"/>
                <a:ea typeface="+mn-ea"/>
                <a:cs typeface="Arial" panose="020B0604020202020204" pitchFamily="34" charset="0"/>
              </a:rPr>
              <a:t> </a:t>
            </a:r>
          </a:p>
          <a:p>
            <a:pPr marL="628650" lvl="1" indent="-171450">
              <a:buFont typeface="Arial" panose="020B0604020202020204" pitchFamily="34" charset="0"/>
              <a:buChar char="•"/>
            </a:pPr>
            <a:r>
              <a:rPr lang="en-AU" sz="1100" kern="1200" dirty="0" smtClean="0">
                <a:solidFill>
                  <a:schemeClr val="tx1"/>
                </a:solidFill>
                <a:effectLst/>
                <a:latin typeface="Arial" panose="020B0604020202020204" pitchFamily="34" charset="0"/>
                <a:ea typeface="+mn-ea"/>
                <a:cs typeface="Arial" panose="020B0604020202020204" pitchFamily="34" charset="0"/>
              </a:rPr>
              <a:t>Interpreting the NCC.</a:t>
            </a:r>
          </a:p>
          <a:p>
            <a:pPr marL="628650" lvl="1" indent="-171450">
              <a:buFont typeface="Arial" panose="020B0604020202020204" pitchFamily="34" charset="0"/>
              <a:buChar char="•"/>
            </a:pPr>
            <a:r>
              <a:rPr lang="en-AU" sz="1100" kern="1200" dirty="0" smtClean="0">
                <a:solidFill>
                  <a:schemeClr val="tx1"/>
                </a:solidFill>
                <a:effectLst/>
                <a:latin typeface="Arial" panose="020B0604020202020204" pitchFamily="34" charset="0"/>
                <a:ea typeface="+mn-ea"/>
                <a:cs typeface="Arial" panose="020B0604020202020204" pitchFamily="34" charset="0"/>
              </a:rPr>
              <a:t>Complying with the NCC.</a:t>
            </a:r>
          </a:p>
          <a:p>
            <a:pPr marL="628650" lvl="1" indent="-171450">
              <a:buFont typeface="Arial" panose="020B0604020202020204" pitchFamily="34" charset="0"/>
              <a:buChar char="•"/>
            </a:pPr>
            <a:r>
              <a:rPr lang="en-AU" sz="1100" kern="1200" dirty="0" smtClean="0">
                <a:solidFill>
                  <a:schemeClr val="tx1"/>
                </a:solidFill>
                <a:effectLst/>
                <a:latin typeface="Arial" panose="020B0604020202020204" pitchFamily="34" charset="0"/>
                <a:ea typeface="+mn-ea"/>
                <a:cs typeface="Arial" panose="020B0604020202020204" pitchFamily="34" charset="0"/>
              </a:rPr>
              <a:t>Application of the NCC in States and Territories.</a:t>
            </a:r>
          </a:p>
          <a:p>
            <a:pPr marL="628650" lvl="1" indent="-171450">
              <a:buFont typeface="Arial" panose="020B0604020202020204" pitchFamily="34" charset="0"/>
              <a:buChar char="•"/>
            </a:pPr>
            <a:r>
              <a:rPr lang="en-AU" sz="1100" kern="1200" dirty="0" smtClean="0">
                <a:solidFill>
                  <a:schemeClr val="tx1"/>
                </a:solidFill>
                <a:effectLst/>
                <a:latin typeface="Arial" panose="020B0604020202020204" pitchFamily="34" charset="0"/>
                <a:ea typeface="+mn-ea"/>
                <a:cs typeface="Arial" panose="020B0604020202020204" pitchFamily="34" charset="0"/>
              </a:rPr>
              <a:t>Applying documents referenced in the NCC.</a:t>
            </a:r>
          </a:p>
          <a:p>
            <a:pPr marL="628650" lvl="1" indent="-171450">
              <a:buFont typeface="Arial" panose="020B0604020202020204" pitchFamily="34" charset="0"/>
              <a:buChar char="•"/>
            </a:pPr>
            <a:r>
              <a:rPr lang="en-AU" sz="1100" kern="1200" dirty="0" smtClean="0">
                <a:solidFill>
                  <a:schemeClr val="tx1"/>
                </a:solidFill>
                <a:effectLst/>
                <a:latin typeface="Arial" panose="020B0604020202020204" pitchFamily="34" charset="0"/>
                <a:ea typeface="+mn-ea"/>
                <a:cs typeface="Arial" panose="020B0604020202020204" pitchFamily="34" charset="0"/>
              </a:rPr>
              <a:t>Documenting the suitability of the design, construction and/or use of materials to comply with the NCC.</a:t>
            </a:r>
          </a:p>
          <a:p>
            <a:pPr marL="628650" lvl="1" indent="-171450">
              <a:buFont typeface="Arial" panose="020B0604020202020204" pitchFamily="34" charset="0"/>
              <a:buChar char="•"/>
            </a:pPr>
            <a:r>
              <a:rPr lang="en-AU" sz="1100" kern="1200" dirty="0" smtClean="0">
                <a:solidFill>
                  <a:schemeClr val="tx1"/>
                </a:solidFill>
                <a:effectLst/>
                <a:latin typeface="Arial" panose="020B0604020202020204" pitchFamily="34" charset="0"/>
                <a:ea typeface="+mn-ea"/>
                <a:cs typeface="Arial" panose="020B0604020202020204" pitchFamily="34" charset="0"/>
              </a:rPr>
              <a:t>Classifying buildings by their characteristics and intended use.</a:t>
            </a:r>
          </a:p>
          <a:p>
            <a:r>
              <a:rPr lang="en-AU" sz="1100" kern="1200" dirty="0" smtClean="0">
                <a:solidFill>
                  <a:schemeClr val="tx1"/>
                </a:solidFill>
                <a:effectLst/>
                <a:latin typeface="Arial" panose="020B0604020202020204" pitchFamily="34" charset="0"/>
                <a:ea typeface="+mn-ea"/>
                <a:cs typeface="Arial" panose="020B0604020202020204" pitchFamily="34" charset="0"/>
              </a:rPr>
              <a:t> </a:t>
            </a:r>
          </a:p>
          <a:p>
            <a:r>
              <a:rPr lang="en-AU" sz="1100" kern="1200" dirty="0" smtClean="0">
                <a:solidFill>
                  <a:schemeClr val="tx1"/>
                </a:solidFill>
                <a:effectLst/>
                <a:latin typeface="Arial" panose="020B0604020202020204" pitchFamily="34" charset="0"/>
                <a:ea typeface="+mn-ea"/>
                <a:cs typeface="Arial" panose="020B0604020202020204" pitchFamily="34" charset="0"/>
              </a:rPr>
              <a:t>They also reference a number of Schedules which assist in applying the NCC.</a:t>
            </a:r>
          </a:p>
          <a:p>
            <a:endParaRPr lang="en-US" baseline="0" dirty="0"/>
          </a:p>
        </p:txBody>
      </p:sp>
      <p:sp>
        <p:nvSpPr>
          <p:cNvPr id="4" name="Slide Number Placeholder 3"/>
          <p:cNvSpPr>
            <a:spLocks noGrp="1"/>
          </p:cNvSpPr>
          <p:nvPr>
            <p:ph type="sldNum" sz="quarter" idx="10"/>
          </p:nvPr>
        </p:nvSpPr>
        <p:spPr/>
        <p:txBody>
          <a:bodyPr/>
          <a:lstStyle/>
          <a:p>
            <a:fld id="{6BEE6E06-E35D-4AB3-9364-C74B9F361388}" type="slidenum">
              <a:rPr lang="en-AU" smtClean="0"/>
              <a:pPr/>
              <a:t>15</a:t>
            </a:fld>
            <a:endParaRPr lang="en-AU" dirty="0"/>
          </a:p>
        </p:txBody>
      </p:sp>
    </p:spTree>
    <p:extLst>
      <p:ext uri="{BB962C8B-B14F-4D97-AF65-F5344CB8AC3E}">
        <p14:creationId xmlns:p14="http://schemas.microsoft.com/office/powerpoint/2010/main" val="1318362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Arial" panose="020B0604020202020204" pitchFamily="34" charset="0"/>
                <a:ea typeface="+mn-ea"/>
                <a:cs typeface="Arial" panose="020B0604020202020204" pitchFamily="34" charset="0"/>
              </a:rPr>
              <a:t>Now, in the context of interpreting the NCC, let’s consider definitions.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Definitions are specific to the NCC – it is important not to assume the meaning of a definition.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Definitions are located in Schedule 3 of each Volume of the NCC.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This Schedule assists in the interpretation of the NCC because its intent is to define the precise meaning of key words and expressions for the purposes of the NCC.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A defined term is italicised in the NCC.</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endParaRPr lang="en-AU" dirty="0"/>
          </a:p>
          <a:p>
            <a:endParaRPr lang="en-AU" dirty="0"/>
          </a:p>
        </p:txBody>
      </p:sp>
      <p:sp>
        <p:nvSpPr>
          <p:cNvPr id="4" name="Slide Number Placeholder 3"/>
          <p:cNvSpPr>
            <a:spLocks noGrp="1"/>
          </p:cNvSpPr>
          <p:nvPr>
            <p:ph type="sldNum" sz="quarter" idx="10"/>
          </p:nvPr>
        </p:nvSpPr>
        <p:spPr/>
        <p:txBody>
          <a:bodyPr/>
          <a:lstStyle/>
          <a:p>
            <a:fld id="{6BEE6E06-E35D-4AB3-9364-C74B9F361388}" type="slidenum">
              <a:rPr lang="en-AU" smtClean="0"/>
              <a:pPr/>
              <a:t>16</a:t>
            </a:fld>
            <a:endParaRPr lang="en-AU" dirty="0"/>
          </a:p>
        </p:txBody>
      </p:sp>
    </p:spTree>
    <p:extLst>
      <p:ext uri="{BB962C8B-B14F-4D97-AF65-F5344CB8AC3E}">
        <p14:creationId xmlns:p14="http://schemas.microsoft.com/office/powerpoint/2010/main" val="2578010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Arial" panose="020B0604020202020204" pitchFamily="34" charset="0"/>
                <a:ea typeface="+mn-ea"/>
                <a:cs typeface="Arial" panose="020B0604020202020204" pitchFamily="34" charset="0"/>
              </a:rPr>
              <a:t>Here’s an example using extracts from Part D1.11 and Schedule 3 showing the definitions </a:t>
            </a:r>
            <a:r>
              <a:rPr lang="en-US" sz="1100" i="1" kern="1200" dirty="0" smtClean="0">
                <a:solidFill>
                  <a:schemeClr val="tx1"/>
                </a:solidFill>
                <a:effectLst/>
                <a:latin typeface="Arial" panose="020B0604020202020204" pitchFamily="34" charset="0"/>
                <a:ea typeface="+mn-ea"/>
                <a:cs typeface="Arial" panose="020B0604020202020204" pitchFamily="34" charset="0"/>
              </a:rPr>
              <a:t>horizontal exit, early childhood centre </a:t>
            </a:r>
            <a:r>
              <a:rPr lang="en-US" sz="1100" kern="1200" dirty="0" smtClean="0">
                <a:solidFill>
                  <a:schemeClr val="tx1"/>
                </a:solidFill>
                <a:effectLst/>
                <a:latin typeface="Arial" panose="020B0604020202020204" pitchFamily="34" charset="0"/>
                <a:ea typeface="+mn-ea"/>
                <a:cs typeface="Arial" panose="020B0604020202020204" pitchFamily="34" charset="0"/>
              </a:rPr>
              <a:t>and</a:t>
            </a:r>
            <a:r>
              <a:rPr lang="en-US" sz="1100" i="1" kern="1200" dirty="0" smtClean="0">
                <a:solidFill>
                  <a:schemeClr val="tx1"/>
                </a:solidFill>
                <a:effectLst/>
                <a:latin typeface="Arial" panose="020B0604020202020204" pitchFamily="34" charset="0"/>
                <a:ea typeface="+mn-ea"/>
                <a:cs typeface="Arial" panose="020B0604020202020204" pitchFamily="34" charset="0"/>
              </a:rPr>
              <a:t> school. </a:t>
            </a:r>
            <a:r>
              <a:rPr lang="en-US" sz="1100" kern="1200" dirty="0" smtClean="0">
                <a:solidFill>
                  <a:schemeClr val="tx1"/>
                </a:solidFill>
                <a:effectLst/>
                <a:latin typeface="Arial" panose="020B0604020202020204" pitchFamily="34" charset="0"/>
                <a:ea typeface="+mn-ea"/>
                <a:cs typeface="Arial" panose="020B0604020202020204" pitchFamily="34" charset="0"/>
              </a:rPr>
              <a:t>Note that the defined term is:</a:t>
            </a:r>
            <a:br>
              <a:rPr lang="en-US" sz="1100" kern="1200" dirty="0" smtClean="0">
                <a:solidFill>
                  <a:schemeClr val="tx1"/>
                </a:solidFill>
                <a:effectLst/>
                <a:latin typeface="Arial" panose="020B0604020202020204" pitchFamily="34" charset="0"/>
                <a:ea typeface="+mn-ea"/>
                <a:cs typeface="Arial" panose="020B0604020202020204" pitchFamily="34" charset="0"/>
              </a:rPr>
            </a:b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1085850" lvl="2"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shown in italics; and</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1085850" lvl="2"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explained in Schedule 3 Definitions.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6BEE6E06-E35D-4AB3-9364-C74B9F361388}" type="slidenum">
              <a:rPr lang="en-AU" smtClean="0"/>
              <a:pPr/>
              <a:t>17</a:t>
            </a:fld>
            <a:endParaRPr lang="en-AU" dirty="0"/>
          </a:p>
        </p:txBody>
      </p:sp>
    </p:spTree>
    <p:extLst>
      <p:ext uri="{BB962C8B-B14F-4D97-AF65-F5344CB8AC3E}">
        <p14:creationId xmlns:p14="http://schemas.microsoft.com/office/powerpoint/2010/main" val="3922190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100" kern="1200" dirty="0" smtClean="0">
                <a:solidFill>
                  <a:schemeClr val="tx1"/>
                </a:solidFill>
                <a:effectLst/>
                <a:latin typeface="Arial" panose="020B0604020202020204" pitchFamily="34" charset="0"/>
                <a:ea typeface="+mn-ea"/>
                <a:cs typeface="Arial" panose="020B0604020202020204" pitchFamily="34" charset="0"/>
              </a:rPr>
              <a:t>Generally, the NCC references 3 specific types of standards: </a:t>
            </a:r>
          </a:p>
          <a:p>
            <a:endParaRPr lang="en-AU" sz="1100" b="0" kern="1200" dirty="0" smtClean="0">
              <a:solidFill>
                <a:schemeClr val="tx1"/>
              </a:solidFill>
              <a:effectLst/>
              <a:latin typeface="Arial" panose="020B0604020202020204" pitchFamily="34" charset="0"/>
              <a:ea typeface="+mn-ea"/>
              <a:cs typeface="Arial" panose="020B0604020202020204" pitchFamily="34" charset="0"/>
            </a:endParaRPr>
          </a:p>
          <a:p>
            <a:pPr marL="685800" lvl="1" indent="-228600">
              <a:buFont typeface="+mj-lt"/>
              <a:buAutoNum type="arabicPeriod"/>
            </a:pPr>
            <a:r>
              <a:rPr lang="en-AU" sz="1100" b="0" kern="1200" dirty="0" smtClean="0">
                <a:solidFill>
                  <a:schemeClr val="tx1"/>
                </a:solidFill>
                <a:effectLst/>
                <a:latin typeface="Arial" panose="020B0604020202020204" pitchFamily="34" charset="0"/>
                <a:ea typeface="+mn-ea"/>
                <a:cs typeface="Arial" panose="020B0604020202020204" pitchFamily="34" charset="0"/>
              </a:rPr>
              <a:t>Testing Standards – for example, the AS 1530 suite relates to the fire tests methods on building materials.</a:t>
            </a:r>
          </a:p>
          <a:p>
            <a:pPr marL="685800" lvl="1" indent="-228600">
              <a:buFont typeface="+mj-lt"/>
              <a:buAutoNum type="arabicPeriod"/>
            </a:pPr>
            <a:r>
              <a:rPr lang="en-AU" sz="1100" b="0" kern="1200" dirty="0" smtClean="0">
                <a:solidFill>
                  <a:schemeClr val="tx1"/>
                </a:solidFill>
                <a:effectLst/>
                <a:latin typeface="Arial" panose="020B0604020202020204" pitchFamily="34" charset="0"/>
                <a:ea typeface="+mn-ea"/>
                <a:cs typeface="Arial" panose="020B0604020202020204" pitchFamily="34" charset="0"/>
              </a:rPr>
              <a:t>Design Standards – for example, AS 1720 relates to the design methods for timber structures.</a:t>
            </a:r>
          </a:p>
          <a:p>
            <a:pPr marL="685800" lvl="1" indent="-228600">
              <a:buFont typeface="+mj-lt"/>
              <a:buAutoNum type="arabicPeriod"/>
            </a:pPr>
            <a:r>
              <a:rPr lang="en-AU" sz="1100" b="0" kern="1200" dirty="0" smtClean="0">
                <a:solidFill>
                  <a:schemeClr val="tx1"/>
                </a:solidFill>
                <a:effectLst/>
                <a:latin typeface="Arial" panose="020B0604020202020204" pitchFamily="34" charset="0"/>
                <a:ea typeface="+mn-ea"/>
                <a:cs typeface="Arial" panose="020B0604020202020204" pitchFamily="34" charset="0"/>
              </a:rPr>
              <a:t>Installation Standards – for example, AS 2050 relates to the installation of roof tiles.  </a:t>
            </a:r>
          </a:p>
          <a:p>
            <a:r>
              <a:rPr lang="en-AU" sz="1100" kern="1200" dirty="0" smtClean="0">
                <a:solidFill>
                  <a:schemeClr val="tx1"/>
                </a:solidFill>
                <a:effectLst/>
                <a:latin typeface="Arial" panose="020B0604020202020204" pitchFamily="34" charset="0"/>
                <a:ea typeface="+mn-ea"/>
                <a:cs typeface="Arial" panose="020B0604020202020204" pitchFamily="34" charset="0"/>
              </a:rPr>
              <a:t> </a:t>
            </a:r>
          </a:p>
          <a:p>
            <a:r>
              <a:rPr lang="en-AU" sz="1100" kern="1200" dirty="0" smtClean="0">
                <a:solidFill>
                  <a:schemeClr val="tx1"/>
                </a:solidFill>
                <a:effectLst/>
                <a:latin typeface="Arial" panose="020B0604020202020204" pitchFamily="34" charset="0"/>
                <a:ea typeface="+mn-ea"/>
                <a:cs typeface="Arial" panose="020B0604020202020204" pitchFamily="34" charset="0"/>
              </a:rPr>
              <a:t>A full list of referenced documents can be found in Schedule 4 </a:t>
            </a:r>
            <a:r>
              <a:rPr lang="en-US" sz="1100" kern="1200" dirty="0" smtClean="0">
                <a:solidFill>
                  <a:schemeClr val="tx1"/>
                </a:solidFill>
                <a:effectLst/>
                <a:latin typeface="Arial" panose="020B0604020202020204" pitchFamily="34" charset="0"/>
                <a:ea typeface="+mn-ea"/>
                <a:cs typeface="Arial" panose="020B0604020202020204" pitchFamily="34" charset="0"/>
              </a:rPr>
              <a:t>of each Volume of the NCC</a:t>
            </a:r>
            <a:r>
              <a:rPr lang="en-AU" sz="1100" kern="1200" dirty="0" smtClean="0">
                <a:solidFill>
                  <a:schemeClr val="tx1"/>
                </a:solidFill>
                <a:effectLst/>
                <a:latin typeface="Arial" panose="020B0604020202020204" pitchFamily="34" charset="0"/>
                <a:ea typeface="+mn-ea"/>
                <a:cs typeface="Arial" panose="020B0604020202020204" pitchFamily="34" charset="0"/>
              </a:rPr>
              <a:t>.</a:t>
            </a:r>
          </a:p>
          <a:p>
            <a:endParaRPr lang="en-AU" u="sng" dirty="0"/>
          </a:p>
          <a:p>
            <a:endParaRPr lang="en-AU" u="sng" dirty="0"/>
          </a:p>
        </p:txBody>
      </p:sp>
      <p:sp>
        <p:nvSpPr>
          <p:cNvPr id="4" name="Slide Number Placeholder 3"/>
          <p:cNvSpPr>
            <a:spLocks noGrp="1"/>
          </p:cNvSpPr>
          <p:nvPr>
            <p:ph type="sldNum" sz="quarter" idx="10"/>
          </p:nvPr>
        </p:nvSpPr>
        <p:spPr/>
        <p:txBody>
          <a:bodyPr/>
          <a:lstStyle/>
          <a:p>
            <a:fld id="{6BEE6E06-E35D-4AB3-9364-C74B9F361388}" type="slidenum">
              <a:rPr lang="en-AU" smtClean="0"/>
              <a:pPr/>
              <a:t>18</a:t>
            </a:fld>
            <a:endParaRPr lang="en-AU" dirty="0"/>
          </a:p>
        </p:txBody>
      </p:sp>
    </p:spTree>
    <p:extLst>
      <p:ext uri="{BB962C8B-B14F-4D97-AF65-F5344CB8AC3E}">
        <p14:creationId xmlns:p14="http://schemas.microsoft.com/office/powerpoint/2010/main" val="2042203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Arial" panose="020B0604020202020204" pitchFamily="34" charset="0"/>
                <a:ea typeface="+mn-ea"/>
                <a:cs typeface="Arial" panose="020B0604020202020204" pitchFamily="34" charset="0"/>
              </a:rPr>
              <a:t>In this example, </a:t>
            </a:r>
            <a:r>
              <a:rPr lang="en-US" sz="1100" i="1" kern="1200" dirty="0" smtClean="0">
                <a:solidFill>
                  <a:schemeClr val="tx1"/>
                </a:solidFill>
                <a:effectLst/>
                <a:latin typeface="Arial" panose="020B0604020202020204" pitchFamily="34" charset="0"/>
                <a:ea typeface="+mn-ea"/>
                <a:cs typeface="Arial" panose="020B0604020202020204" pitchFamily="34" charset="0"/>
              </a:rPr>
              <a:t>Australian Standard/ New Zealand Standard </a:t>
            </a:r>
            <a:r>
              <a:rPr lang="en-US" sz="1100" kern="1200" dirty="0" smtClean="0">
                <a:solidFill>
                  <a:schemeClr val="tx1"/>
                </a:solidFill>
                <a:effectLst/>
                <a:latin typeface="Arial" panose="020B0604020202020204" pitchFamily="34" charset="0"/>
                <a:ea typeface="+mn-ea"/>
                <a:cs typeface="Arial" panose="020B0604020202020204" pitchFamily="34" charset="0"/>
              </a:rPr>
              <a:t>3500.3 – </a:t>
            </a:r>
            <a:r>
              <a:rPr lang="en-US" sz="1100" i="1" kern="1200" dirty="0" smtClean="0">
                <a:solidFill>
                  <a:schemeClr val="tx1"/>
                </a:solidFill>
                <a:effectLst/>
                <a:latin typeface="Arial" panose="020B0604020202020204" pitchFamily="34" charset="0"/>
                <a:ea typeface="+mn-ea"/>
                <a:cs typeface="Arial" panose="020B0604020202020204" pitchFamily="34" charset="0"/>
              </a:rPr>
              <a:t>Plumbing and drainage: Stormwater drainage</a:t>
            </a:r>
            <a:r>
              <a:rPr lang="en-US" sz="1100" i="1" kern="1200" baseline="0" dirty="0" smtClean="0">
                <a:solidFill>
                  <a:schemeClr val="tx1"/>
                </a:solidFill>
                <a:effectLst/>
                <a:latin typeface="Arial" panose="020B0604020202020204" pitchFamily="34" charset="0"/>
                <a:ea typeface="+mn-ea"/>
                <a:cs typeface="Arial" panose="020B0604020202020204" pitchFamily="34" charset="0"/>
              </a:rPr>
              <a:t> </a:t>
            </a:r>
            <a:r>
              <a:rPr lang="en-US" sz="1100" kern="1200" dirty="0" smtClean="0">
                <a:solidFill>
                  <a:schemeClr val="tx1"/>
                </a:solidFill>
                <a:effectLst/>
                <a:latin typeface="Arial" panose="020B0604020202020204" pitchFamily="34" charset="0"/>
                <a:ea typeface="+mn-ea"/>
                <a:cs typeface="Arial" panose="020B0604020202020204" pitchFamily="34" charset="0"/>
              </a:rPr>
              <a:t>‐ is the DTS referenced standard for how to design and construct stormwater</a:t>
            </a:r>
            <a:r>
              <a:rPr lang="en-US" sz="1100" kern="1200" baseline="0" dirty="0" smtClean="0">
                <a:solidFill>
                  <a:schemeClr val="tx1"/>
                </a:solidFill>
                <a:effectLst/>
                <a:latin typeface="Arial" panose="020B0604020202020204" pitchFamily="34" charset="0"/>
                <a:ea typeface="+mn-ea"/>
                <a:cs typeface="Arial" panose="020B0604020202020204" pitchFamily="34" charset="0"/>
              </a:rPr>
              <a:t> drainage. </a:t>
            </a:r>
            <a:endParaRPr lang="en-AU" dirty="0"/>
          </a:p>
          <a:p>
            <a:pPr marL="650716" lvl="1" indent="-177468">
              <a:spcBef>
                <a:spcPct val="0"/>
              </a:spcBef>
            </a:pPr>
            <a:endParaRPr lang="en-AU" dirty="0"/>
          </a:p>
          <a:p>
            <a:pPr>
              <a:defRPr/>
            </a:pPr>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6BEE6E06-E35D-4AB3-9364-C74B9F361388}" type="slidenum">
              <a:rPr lang="en-AU" smtClean="0"/>
              <a:pPr/>
              <a:t>19</a:t>
            </a:fld>
            <a:endParaRPr lang="en-AU" dirty="0"/>
          </a:p>
        </p:txBody>
      </p:sp>
    </p:spTree>
    <p:extLst>
      <p:ext uri="{BB962C8B-B14F-4D97-AF65-F5344CB8AC3E}">
        <p14:creationId xmlns:p14="http://schemas.microsoft.com/office/powerpoint/2010/main" val="4059935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Arial" panose="020B0604020202020204" pitchFamily="34" charset="0"/>
                <a:ea typeface="+mn-ea"/>
                <a:cs typeface="Arial" panose="020B0604020202020204" pitchFamily="34" charset="0"/>
              </a:rPr>
              <a:t>The introduction will cover how it works and what you’ll learn.</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The contents include looking at an overview of NCC Volume One, the various Sections and a brief summary.</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endParaRPr lang="en-US" sz="110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47A8E902-E9C9-4ECE-86F1-AE8F127DB40F}" type="slidenum">
              <a:rPr lang="en-AU" smtClean="0"/>
              <a:pPr/>
              <a:t>2</a:t>
            </a:fld>
            <a:endParaRPr lang="en-AU" dirty="0"/>
          </a:p>
        </p:txBody>
      </p:sp>
    </p:spTree>
    <p:extLst>
      <p:ext uri="{BB962C8B-B14F-4D97-AF65-F5344CB8AC3E}">
        <p14:creationId xmlns:p14="http://schemas.microsoft.com/office/powerpoint/2010/main" val="1871022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100" kern="1200" dirty="0" smtClean="0">
                <a:solidFill>
                  <a:schemeClr val="tx1"/>
                </a:solidFill>
                <a:effectLst/>
                <a:latin typeface="Arial" panose="020B0604020202020204" pitchFamily="34" charset="0"/>
                <a:ea typeface="+mn-ea"/>
                <a:cs typeface="Arial" panose="020B0604020202020204" pitchFamily="34" charset="0"/>
              </a:rPr>
              <a:t>Explanatory information – these are non-mandatory and informative only. They are used to provide additional guidance on the application of the particular Parts and clauses. </a:t>
            </a:r>
          </a:p>
          <a:p>
            <a:r>
              <a:rPr lang="en-AU" sz="1100" kern="1200" dirty="0" smtClean="0">
                <a:solidFill>
                  <a:schemeClr val="tx1"/>
                </a:solidFill>
                <a:effectLst/>
                <a:latin typeface="Arial" panose="020B0604020202020204" pitchFamily="34" charset="0"/>
                <a:ea typeface="+mn-ea"/>
                <a:cs typeface="Arial" panose="020B0604020202020204" pitchFamily="34" charset="0"/>
              </a:rPr>
              <a:t> </a:t>
            </a:r>
          </a:p>
          <a:p>
            <a:r>
              <a:rPr lang="en-AU" sz="1100" kern="1200" dirty="0" smtClean="0">
                <a:solidFill>
                  <a:schemeClr val="tx1"/>
                </a:solidFill>
                <a:effectLst/>
                <a:latin typeface="Arial" panose="020B0604020202020204" pitchFamily="34" charset="0"/>
                <a:ea typeface="+mn-ea"/>
                <a:cs typeface="Arial" panose="020B0604020202020204" pitchFamily="34" charset="0"/>
              </a:rPr>
              <a:t>For example, Part F6.0 for Volume One contains explanatory information. This information explains the intent of the Performance Requirement FP6.1 and the DTS Provisions in this Part, being to assist in the mitigation of condensation within a building.</a:t>
            </a:r>
          </a:p>
          <a:p>
            <a:pPr>
              <a:spcBef>
                <a:spcPct val="0"/>
              </a:spcBef>
            </a:pPr>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EE6E06-E35D-4AB3-9364-C74B9F361388}" type="slidenum">
              <a:rPr lang="en-AU" smtClean="0"/>
              <a:pPr/>
              <a:t>20</a:t>
            </a:fld>
            <a:endParaRPr lang="en-AU" dirty="0"/>
          </a:p>
        </p:txBody>
      </p:sp>
    </p:spTree>
    <p:extLst>
      <p:ext uri="{BB962C8B-B14F-4D97-AF65-F5344CB8AC3E}">
        <p14:creationId xmlns:p14="http://schemas.microsoft.com/office/powerpoint/2010/main" val="2100274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Arial" panose="020B0604020202020204" pitchFamily="34" charset="0"/>
                <a:ea typeface="+mn-ea"/>
                <a:cs typeface="Arial" panose="020B0604020202020204" pitchFamily="34" charset="0"/>
              </a:rPr>
              <a:t>Each State’s and Territory’s legislation adopts the NCC subject to the variation or deletion of some of its provisions, or the addition of extra provisions.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Practitioners need to be aware of their State and Territory variations and additions as they form part of the NCC in that State or Territory.</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The three Volumes </a:t>
            </a:r>
            <a:r>
              <a:rPr lang="en-AU" sz="1100" kern="1200" dirty="0" smtClean="0">
                <a:solidFill>
                  <a:schemeClr val="tx1"/>
                </a:solidFill>
                <a:effectLst/>
                <a:latin typeface="Arial" panose="020B0604020202020204" pitchFamily="34" charset="0"/>
                <a:ea typeface="+mn-ea"/>
                <a:cs typeface="Arial" panose="020B0604020202020204" pitchFamily="34" charset="0"/>
              </a:rPr>
              <a:t>differ slightly in how they identify and represent variations and additions but generally they have some sort of ‘flag’ to highlight them.</a:t>
            </a: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State and Territory variations and additions for Volume One are located in Schedule 1 of Volume One.</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a:tabLst>
                <a:tab pos="650716" algn="l"/>
              </a:tabLst>
            </a:pPr>
            <a:endParaRPr lang="en-AU" dirty="0"/>
          </a:p>
        </p:txBody>
      </p:sp>
      <p:sp>
        <p:nvSpPr>
          <p:cNvPr id="4" name="Slide Number Placeholder 3"/>
          <p:cNvSpPr>
            <a:spLocks noGrp="1"/>
          </p:cNvSpPr>
          <p:nvPr>
            <p:ph type="sldNum" sz="quarter" idx="10"/>
          </p:nvPr>
        </p:nvSpPr>
        <p:spPr/>
        <p:txBody>
          <a:bodyPr/>
          <a:lstStyle/>
          <a:p>
            <a:fld id="{6BEE6E06-E35D-4AB3-9364-C74B9F361388}" type="slidenum">
              <a:rPr lang="en-AU" smtClean="0"/>
              <a:pPr/>
              <a:t>21</a:t>
            </a:fld>
            <a:endParaRPr lang="en-AU" dirty="0"/>
          </a:p>
        </p:txBody>
      </p:sp>
    </p:spTree>
    <p:extLst>
      <p:ext uri="{BB962C8B-B14F-4D97-AF65-F5344CB8AC3E}">
        <p14:creationId xmlns:p14="http://schemas.microsoft.com/office/powerpoint/2010/main" val="2633714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Arial" panose="020B0604020202020204" pitchFamily="34" charset="0"/>
                <a:ea typeface="+mn-ea"/>
                <a:cs typeface="Arial" panose="020B0604020202020204" pitchFamily="34" charset="0"/>
              </a:rPr>
              <a:t>NCC Volume One (BCA) pertains primarily to Class 2 to 9 buildings. Part A6 of Volume One contains the building classifications and descriptions.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AU" sz="1100" kern="1200" dirty="0" smtClean="0">
                <a:solidFill>
                  <a:schemeClr val="tx1"/>
                </a:solidFill>
                <a:effectLst/>
                <a:latin typeface="Arial" panose="020B0604020202020204" pitchFamily="34" charset="0"/>
                <a:ea typeface="+mn-ea"/>
                <a:cs typeface="Arial" panose="020B0604020202020204" pitchFamily="34" charset="0"/>
              </a:rPr>
              <a:t> </a:t>
            </a:r>
          </a:p>
          <a:p>
            <a:r>
              <a:rPr lang="en-US" sz="1100" kern="1200" dirty="0" smtClean="0">
                <a:solidFill>
                  <a:schemeClr val="tx1"/>
                </a:solidFill>
                <a:effectLst/>
                <a:latin typeface="Arial" panose="020B0604020202020204" pitchFamily="34" charset="0"/>
                <a:ea typeface="+mn-ea"/>
                <a:cs typeface="Arial" panose="020B0604020202020204" pitchFamily="34" charset="0"/>
              </a:rPr>
              <a:t>The class – or classification – of a building/structure is determined by the purpose for which it is: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AU" sz="1100" kern="1200" dirty="0" smtClean="0">
                <a:solidFill>
                  <a:schemeClr val="tx1"/>
                </a:solidFill>
                <a:effectLst/>
                <a:latin typeface="Arial" panose="020B0604020202020204" pitchFamily="34" charset="0"/>
                <a:ea typeface="+mn-ea"/>
                <a:cs typeface="Arial" panose="020B0604020202020204" pitchFamily="34" charset="0"/>
              </a:rPr>
              <a:t> </a:t>
            </a: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designed;</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constructed; and</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adapted to be used.</a:t>
            </a:r>
            <a:br>
              <a:rPr lang="en-US" sz="1100" kern="1200" dirty="0" smtClean="0">
                <a:solidFill>
                  <a:schemeClr val="tx1"/>
                </a:solidFill>
                <a:effectLst/>
                <a:latin typeface="Arial" panose="020B0604020202020204" pitchFamily="34" charset="0"/>
                <a:ea typeface="+mn-ea"/>
                <a:cs typeface="Arial" panose="020B0604020202020204" pitchFamily="34" charset="0"/>
              </a:rPr>
            </a:b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As the purpose of buildings vary there are different requirements for different classes.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6BEE6E06-E35D-4AB3-9364-C74B9F361388}" type="slidenum">
              <a:rPr lang="en-AU" smtClean="0"/>
              <a:pPr/>
              <a:t>22</a:t>
            </a:fld>
            <a:endParaRPr lang="en-AU" dirty="0"/>
          </a:p>
        </p:txBody>
      </p:sp>
    </p:spTree>
    <p:extLst>
      <p:ext uri="{BB962C8B-B14F-4D97-AF65-F5344CB8AC3E}">
        <p14:creationId xmlns:p14="http://schemas.microsoft.com/office/powerpoint/2010/main" val="3858135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Arial" panose="020B0604020202020204" pitchFamily="34" charset="0"/>
                <a:ea typeface="+mn-ea"/>
                <a:cs typeface="Arial" panose="020B0604020202020204" pitchFamily="34" charset="0"/>
              </a:rPr>
              <a:t>So let’s have a look at what the different classifications mean.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Class 2 buildings are generally residential apartment buildings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457200" lvl="1" indent="0">
              <a:buFont typeface="Arial" panose="020B0604020202020204" pitchFamily="34" charset="0"/>
              <a:buNone/>
            </a:pPr>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Class 3 buildings are hotels and motels.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457200" lvl="1" indent="0">
              <a:buFont typeface="Arial" panose="020B0604020202020204" pitchFamily="34" charset="0"/>
              <a:buNone/>
            </a:pPr>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Class 4 buildings are a single residential dwelling attached to either Class 5, 6, 7, 8 or 9 building. For example, think of a caretaker’s dwelling behind or above a retail shop – which would be a Class 6 building.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6BEE6E06-E35D-4AB3-9364-C74B9F361388}" type="slidenum">
              <a:rPr lang="en-AU" smtClean="0"/>
              <a:pPr/>
              <a:t>23</a:t>
            </a:fld>
            <a:endParaRPr lang="en-AU" dirty="0"/>
          </a:p>
        </p:txBody>
      </p:sp>
    </p:spTree>
    <p:extLst>
      <p:ext uri="{BB962C8B-B14F-4D97-AF65-F5344CB8AC3E}">
        <p14:creationId xmlns:p14="http://schemas.microsoft.com/office/powerpoint/2010/main" val="58343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Class 5 buildings are offices – note these are not to be confused with Class 6 to 9 buildings.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457200" lvl="1" indent="0">
              <a:buFont typeface="Arial" panose="020B0604020202020204" pitchFamily="34" charset="0"/>
              <a:buNone/>
            </a:pPr>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Class 6 buildings are retail shops.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457200" lvl="1" indent="0">
              <a:buFont typeface="Arial" panose="020B0604020202020204" pitchFamily="34" charset="0"/>
              <a:buNone/>
            </a:pPr>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Class 7a are for carparking structures or buildings.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457200" lvl="1" indent="0">
              <a:buFont typeface="Arial" panose="020B0604020202020204" pitchFamily="34" charset="0"/>
              <a:buNone/>
            </a:pPr>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Class 7b buildings are storage and display warehouses.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endParaRPr lang="en-AU" dirty="0"/>
          </a:p>
          <a:p>
            <a:endParaRPr lang="en-AU" dirty="0"/>
          </a:p>
        </p:txBody>
      </p:sp>
      <p:sp>
        <p:nvSpPr>
          <p:cNvPr id="4" name="Slide Number Placeholder 3"/>
          <p:cNvSpPr>
            <a:spLocks noGrp="1"/>
          </p:cNvSpPr>
          <p:nvPr>
            <p:ph type="sldNum" sz="quarter" idx="10"/>
          </p:nvPr>
        </p:nvSpPr>
        <p:spPr/>
        <p:txBody>
          <a:bodyPr/>
          <a:lstStyle/>
          <a:p>
            <a:fld id="{6BEE6E06-E35D-4AB3-9364-C74B9F361388}" type="slidenum">
              <a:rPr lang="en-AU" smtClean="0"/>
              <a:pPr/>
              <a:t>24</a:t>
            </a:fld>
            <a:endParaRPr lang="en-AU" dirty="0"/>
          </a:p>
        </p:txBody>
      </p:sp>
    </p:spTree>
    <p:extLst>
      <p:ext uri="{BB962C8B-B14F-4D97-AF65-F5344CB8AC3E}">
        <p14:creationId xmlns:p14="http://schemas.microsoft.com/office/powerpoint/2010/main" val="2180290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Class 8 building would be a laboratory or factory.</a:t>
            </a:r>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Class 9a building would be a health-care building, for example a hospital. </a:t>
            </a:r>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Class 9b building is an assembly building such as a school or sports stadium. </a:t>
            </a:r>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Class 9c building is an residential care building.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will notice that there are a number of subclasses e.g. Class 7a, 7b, 9a, 9b and 9c. They are treated as separate classifications.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 that additionally, Volume One also has provisions for Class 1b (small guest boarding houses) and 10a buildings; and 10b structures for access for people with disabilities.</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6BEE6E06-E35D-4AB3-9364-C74B9F361388}" type="slidenum">
              <a:rPr lang="en-AU" smtClean="0"/>
              <a:pPr/>
              <a:t>25</a:t>
            </a:fld>
            <a:endParaRPr lang="en-AU" dirty="0"/>
          </a:p>
        </p:txBody>
      </p:sp>
    </p:spTree>
    <p:extLst>
      <p:ext uri="{BB962C8B-B14F-4D97-AF65-F5344CB8AC3E}">
        <p14:creationId xmlns:p14="http://schemas.microsoft.com/office/powerpoint/2010/main" val="2830836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Arial" panose="020B0604020202020204" pitchFamily="34" charset="0"/>
                <a:ea typeface="+mn-ea"/>
                <a:cs typeface="Arial" panose="020B0604020202020204" pitchFamily="34" charset="0"/>
              </a:rPr>
              <a:t>The next section of Volume One is </a:t>
            </a:r>
            <a:r>
              <a:rPr lang="en-US" sz="1100" b="1" kern="1200" dirty="0" smtClean="0">
                <a:solidFill>
                  <a:schemeClr val="tx1"/>
                </a:solidFill>
                <a:effectLst/>
                <a:latin typeface="Arial" panose="020B0604020202020204" pitchFamily="34" charset="0"/>
                <a:ea typeface="+mn-ea"/>
                <a:cs typeface="Arial" panose="020B0604020202020204" pitchFamily="34" charset="0"/>
              </a:rPr>
              <a:t>Section B </a:t>
            </a:r>
            <a:r>
              <a:rPr lang="en-US" sz="1100" kern="1200" dirty="0" smtClean="0">
                <a:solidFill>
                  <a:schemeClr val="tx1"/>
                </a:solidFill>
                <a:effectLst/>
                <a:latin typeface="Arial" panose="020B0604020202020204" pitchFamily="34" charset="0"/>
                <a:ea typeface="+mn-ea"/>
                <a:cs typeface="Arial" panose="020B0604020202020204" pitchFamily="34" charset="0"/>
              </a:rPr>
              <a:t>– Structure.</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Section B contains the structural adequacy requirements for buildings and structures, and is applied generically to all building classifications covered by Volume One.</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There are four Performance Requirements in Section B, BP1.1 to BP1.4. There are also two Verification Methods in Section B.</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The overall objective of Section B can be summarised as ‐ safeguarding people and other property from the effects of a building suffering structural failure.</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In doing this, the building or structure must be able to withstand any combination of loads and actions to which it may be reasonably subjected. These are listed in BP1.1 and cover actions such as permanent and imposed actions, wind action, snow action, earthquake action and so on.</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The Deemed‐to‐Satisfy Provisions of Section B rely heavily on referenced documents and particularly design standards such as the AS/NZS 1170 suite and construction standards such AS 2050 and AS 1684.</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a:spcBef>
                <a:spcPct val="0"/>
              </a:spcBef>
            </a:pPr>
            <a:endParaRPr lang="en-US" dirty="0"/>
          </a:p>
        </p:txBody>
      </p:sp>
      <p:sp>
        <p:nvSpPr>
          <p:cNvPr id="4" name="Slide Number Placeholder 3"/>
          <p:cNvSpPr>
            <a:spLocks noGrp="1"/>
          </p:cNvSpPr>
          <p:nvPr>
            <p:ph type="sldNum" sz="quarter" idx="10"/>
          </p:nvPr>
        </p:nvSpPr>
        <p:spPr/>
        <p:txBody>
          <a:bodyPr/>
          <a:lstStyle/>
          <a:p>
            <a:fld id="{47A8E902-E9C9-4ECE-86F1-AE8F127DB40F}" type="slidenum">
              <a:rPr lang="en-AU" smtClean="0"/>
              <a:pPr/>
              <a:t>26</a:t>
            </a:fld>
            <a:endParaRPr lang="en-AU" dirty="0"/>
          </a:p>
        </p:txBody>
      </p:sp>
    </p:spTree>
    <p:extLst>
      <p:ext uri="{BB962C8B-B14F-4D97-AF65-F5344CB8AC3E}">
        <p14:creationId xmlns:p14="http://schemas.microsoft.com/office/powerpoint/2010/main" val="2343783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Arial" panose="020B0604020202020204" pitchFamily="34" charset="0"/>
                <a:ea typeface="+mn-ea"/>
                <a:cs typeface="Arial" panose="020B0604020202020204" pitchFamily="34" charset="0"/>
              </a:rPr>
              <a:t>Unlike Section B which covers all buildings, Sections C to J contain specific building requirements which are generally dependent on the building classification, i.e. not all requirements apply to all designs.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The requirements may also have limited application, dependent on other triggers such as the height of the building, floor area, number of people the building will accommodate, building layout etc.</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a:spcBef>
                <a:spcPct val="0"/>
              </a:spcBef>
            </a:pPr>
            <a:endParaRPr lang="en-US" dirty="0"/>
          </a:p>
        </p:txBody>
      </p:sp>
      <p:sp>
        <p:nvSpPr>
          <p:cNvPr id="4" name="Slide Number Placeholder 3"/>
          <p:cNvSpPr>
            <a:spLocks noGrp="1"/>
          </p:cNvSpPr>
          <p:nvPr>
            <p:ph type="sldNum" sz="quarter" idx="10"/>
          </p:nvPr>
        </p:nvSpPr>
        <p:spPr/>
        <p:txBody>
          <a:bodyPr/>
          <a:lstStyle/>
          <a:p>
            <a:fld id="{47A8E902-E9C9-4ECE-86F1-AE8F127DB40F}" type="slidenum">
              <a:rPr lang="en-AU" smtClean="0"/>
              <a:pPr/>
              <a:t>27</a:t>
            </a:fld>
            <a:endParaRPr lang="en-AU" dirty="0"/>
          </a:p>
        </p:txBody>
      </p:sp>
    </p:spTree>
    <p:extLst>
      <p:ext uri="{BB962C8B-B14F-4D97-AF65-F5344CB8AC3E}">
        <p14:creationId xmlns:p14="http://schemas.microsoft.com/office/powerpoint/2010/main" val="1960636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Arial" panose="020B0604020202020204" pitchFamily="34" charset="0"/>
                <a:ea typeface="+mn-ea"/>
                <a:cs typeface="Arial" panose="020B0604020202020204" pitchFamily="34" charset="0"/>
              </a:rPr>
              <a:t>Section C of Volume One contains the fire resistance requirements for Class 2‐9 buildings.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In applying the Section C requirements it is critical to understand the following concepts which form the basis for applying the Volume One requirements for:</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Type of construction;</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Rise in storeys; and</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Fire compartmentation and separation.</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Section C also contains requirements for items such as: protection of openings in floors and ceilings, fire resistance levels (FRLs) of building elements, fire‐hazard properties for linings, materials and assemblies in buildings. However, to gain a basic understanding of the Section C requirements we will focus specifically on the key concepts i.e. Type of construction, rise in storeys and fire compartmentation and separation.</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endParaRPr lang="en-AU" sz="1100" dirty="0"/>
          </a:p>
        </p:txBody>
      </p:sp>
      <p:sp>
        <p:nvSpPr>
          <p:cNvPr id="4" name="Slide Number Placeholder 3"/>
          <p:cNvSpPr>
            <a:spLocks noGrp="1"/>
          </p:cNvSpPr>
          <p:nvPr>
            <p:ph type="sldNum" sz="quarter" idx="10"/>
          </p:nvPr>
        </p:nvSpPr>
        <p:spPr/>
        <p:txBody>
          <a:bodyPr/>
          <a:lstStyle/>
          <a:p>
            <a:fld id="{47A8E902-E9C9-4ECE-86F1-AE8F127DB40F}" type="slidenum">
              <a:rPr lang="en-AU" smtClean="0"/>
              <a:pPr/>
              <a:t>28</a:t>
            </a:fld>
            <a:endParaRPr lang="en-AU" dirty="0"/>
          </a:p>
        </p:txBody>
      </p:sp>
    </p:spTree>
    <p:extLst>
      <p:ext uri="{BB962C8B-B14F-4D97-AF65-F5344CB8AC3E}">
        <p14:creationId xmlns:p14="http://schemas.microsoft.com/office/powerpoint/2010/main" val="1166070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Arial" panose="020B0604020202020204" pitchFamily="34" charset="0"/>
                <a:ea typeface="+mn-ea"/>
                <a:cs typeface="Arial" panose="020B0604020202020204" pitchFamily="34" charset="0"/>
              </a:rPr>
              <a:t>The first key concept in applying Section C is the type of construction required for a building.</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As we can see from Table C1.1, the type of construction required is dependent on the class of building and its rise in storeys.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The Types of construction are used to determine the minimum type of fire‐resisting construction required for Class 2‐9 buildings.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Type A construction is the most fire resistant, Type C construction is the least fire resistant and Type B construction falls between these two.</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0" lvl="1" defTabSz="947726">
              <a:defRPr/>
            </a:pPr>
            <a:endParaRPr lang="en-AU" sz="1100" dirty="0"/>
          </a:p>
        </p:txBody>
      </p:sp>
      <p:sp>
        <p:nvSpPr>
          <p:cNvPr id="4" name="Slide Number Placeholder 3"/>
          <p:cNvSpPr>
            <a:spLocks noGrp="1"/>
          </p:cNvSpPr>
          <p:nvPr>
            <p:ph type="sldNum" sz="quarter" idx="10"/>
          </p:nvPr>
        </p:nvSpPr>
        <p:spPr/>
        <p:txBody>
          <a:bodyPr/>
          <a:lstStyle/>
          <a:p>
            <a:fld id="{47A8E902-E9C9-4ECE-86F1-AE8F127DB40F}" type="slidenum">
              <a:rPr lang="en-AU" smtClean="0"/>
              <a:pPr/>
              <a:t>29</a:t>
            </a:fld>
            <a:endParaRPr lang="en-AU" dirty="0"/>
          </a:p>
        </p:txBody>
      </p:sp>
    </p:spTree>
    <p:extLst>
      <p:ext uri="{BB962C8B-B14F-4D97-AF65-F5344CB8AC3E}">
        <p14:creationId xmlns:p14="http://schemas.microsoft.com/office/powerpoint/2010/main" val="3557635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Arial" panose="020B0604020202020204" pitchFamily="34" charset="0"/>
                <a:ea typeface="+mn-ea"/>
                <a:cs typeface="Arial" panose="020B0604020202020204" pitchFamily="34" charset="0"/>
              </a:rPr>
              <a:t>The NCC is freely available online via the ABCB website. First time users should select the Register option (top right of the Home page).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Once registered, users are sent a confirmation email that allows access to the NCC online and in downloadable PDF format.</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DC1BBB11-5BC7-4717-B679-994F200CF5A2}" type="slidenum">
              <a:rPr lang="en-AU" smtClean="0"/>
              <a:pPr/>
              <a:t>3</a:t>
            </a:fld>
            <a:endParaRPr lang="en-AU" dirty="0"/>
          </a:p>
        </p:txBody>
      </p:sp>
    </p:spTree>
    <p:extLst>
      <p:ext uri="{BB962C8B-B14F-4D97-AF65-F5344CB8AC3E}">
        <p14:creationId xmlns:p14="http://schemas.microsoft.com/office/powerpoint/2010/main" val="18063830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Arial" panose="020B0604020202020204" pitchFamily="34" charset="0"/>
                <a:ea typeface="+mn-ea"/>
                <a:cs typeface="Arial" panose="020B0604020202020204" pitchFamily="34" charset="0"/>
              </a:rPr>
              <a:t>The second key concept is determining the ‘</a:t>
            </a:r>
            <a:r>
              <a:rPr lang="en-US" sz="1100" i="1" kern="1200" dirty="0" smtClean="0">
                <a:solidFill>
                  <a:schemeClr val="tx1"/>
                </a:solidFill>
                <a:effectLst/>
                <a:latin typeface="Arial" panose="020B0604020202020204" pitchFamily="34" charset="0"/>
                <a:ea typeface="+mn-ea"/>
                <a:cs typeface="Arial" panose="020B0604020202020204" pitchFamily="34" charset="0"/>
              </a:rPr>
              <a:t>rise in storeys’</a:t>
            </a:r>
            <a:r>
              <a:rPr lang="en-US" sz="1100" kern="1200" dirty="0" smtClean="0">
                <a:solidFill>
                  <a:schemeClr val="tx1"/>
                </a:solidFill>
                <a:effectLst/>
                <a:latin typeface="Arial" panose="020B0604020202020204" pitchFamily="34" charset="0"/>
                <a:ea typeface="+mn-ea"/>
                <a:cs typeface="Arial" panose="020B0604020202020204" pitchFamily="34" charset="0"/>
              </a:rPr>
              <a:t> of a building.</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Under C1.2, the </a:t>
            </a:r>
            <a:r>
              <a:rPr lang="en-US" sz="1100" i="1" kern="1200" dirty="0" smtClean="0">
                <a:solidFill>
                  <a:schemeClr val="tx1"/>
                </a:solidFill>
                <a:effectLst/>
                <a:latin typeface="Arial" panose="020B0604020202020204" pitchFamily="34" charset="0"/>
                <a:ea typeface="+mn-ea"/>
                <a:cs typeface="Arial" panose="020B0604020202020204" pitchFamily="34" charset="0"/>
              </a:rPr>
              <a:t>rise in storeys </a:t>
            </a:r>
            <a:r>
              <a:rPr lang="en-US" sz="1100" kern="1200" dirty="0" smtClean="0">
                <a:solidFill>
                  <a:schemeClr val="tx1"/>
                </a:solidFill>
                <a:effectLst/>
                <a:latin typeface="Arial" panose="020B0604020202020204" pitchFamily="34" charset="0"/>
                <a:ea typeface="+mn-ea"/>
                <a:cs typeface="Arial" panose="020B0604020202020204" pitchFamily="34" charset="0"/>
              </a:rPr>
              <a:t>is the sum of the greatest number of </a:t>
            </a:r>
            <a:r>
              <a:rPr lang="en-US" sz="1100" i="1" kern="1200" dirty="0" smtClean="0">
                <a:solidFill>
                  <a:schemeClr val="tx1"/>
                </a:solidFill>
                <a:effectLst/>
                <a:latin typeface="Arial" panose="020B0604020202020204" pitchFamily="34" charset="0"/>
                <a:ea typeface="+mn-ea"/>
                <a:cs typeface="Arial" panose="020B0604020202020204" pitchFamily="34" charset="0"/>
              </a:rPr>
              <a:t>storeys</a:t>
            </a:r>
            <a:r>
              <a:rPr lang="en-US" sz="1100" kern="1200" dirty="0" smtClean="0">
                <a:solidFill>
                  <a:schemeClr val="tx1"/>
                </a:solidFill>
                <a:effectLst/>
                <a:latin typeface="Arial" panose="020B0604020202020204" pitchFamily="34" charset="0"/>
                <a:ea typeface="+mn-ea"/>
                <a:cs typeface="Arial" panose="020B0604020202020204" pitchFamily="34" charset="0"/>
              </a:rPr>
              <a:t> at any part of the external walls of a building above ground level and any </a:t>
            </a:r>
            <a:r>
              <a:rPr lang="en-US" sz="1100" i="1" kern="1200" dirty="0" smtClean="0">
                <a:solidFill>
                  <a:schemeClr val="tx1"/>
                </a:solidFill>
                <a:effectLst/>
                <a:latin typeface="Arial" panose="020B0604020202020204" pitchFamily="34" charset="0"/>
                <a:ea typeface="+mn-ea"/>
                <a:cs typeface="Arial" panose="020B0604020202020204" pitchFamily="34" charset="0"/>
              </a:rPr>
              <a:t>storeys</a:t>
            </a:r>
            <a:r>
              <a:rPr lang="en-US" sz="1100" kern="1200" dirty="0" smtClean="0">
                <a:solidFill>
                  <a:schemeClr val="tx1"/>
                </a:solidFill>
                <a:effectLst/>
                <a:latin typeface="Arial" panose="020B0604020202020204" pitchFamily="34" charset="0"/>
                <a:ea typeface="+mn-ea"/>
                <a:cs typeface="Arial" panose="020B0604020202020204" pitchFamily="34" charset="0"/>
              </a:rPr>
              <a:t> within the roof space.</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The rise in </a:t>
            </a:r>
            <a:r>
              <a:rPr lang="en-US" sz="1100" i="1" kern="1200" dirty="0" smtClean="0">
                <a:solidFill>
                  <a:schemeClr val="tx1"/>
                </a:solidFill>
                <a:effectLst/>
                <a:latin typeface="Arial" panose="020B0604020202020204" pitchFamily="34" charset="0"/>
                <a:ea typeface="+mn-ea"/>
                <a:cs typeface="Arial" panose="020B0604020202020204" pitchFamily="34" charset="0"/>
              </a:rPr>
              <a:t>storeys</a:t>
            </a:r>
            <a:r>
              <a:rPr lang="en-US" sz="1100" kern="1200" dirty="0" smtClean="0">
                <a:solidFill>
                  <a:schemeClr val="tx1"/>
                </a:solidFill>
                <a:effectLst/>
                <a:latin typeface="Arial" panose="020B0604020202020204" pitchFamily="34" charset="0"/>
                <a:ea typeface="+mn-ea"/>
                <a:cs typeface="Arial" panose="020B0604020202020204" pitchFamily="34" charset="0"/>
              </a:rPr>
              <a:t> is one criteria used to determine the type of construction. This is because the rise in </a:t>
            </a:r>
            <a:r>
              <a:rPr lang="en-US" sz="1100" i="1" kern="1200" dirty="0" smtClean="0">
                <a:solidFill>
                  <a:schemeClr val="tx1"/>
                </a:solidFill>
                <a:effectLst/>
                <a:latin typeface="Arial" panose="020B0604020202020204" pitchFamily="34" charset="0"/>
                <a:ea typeface="+mn-ea"/>
                <a:cs typeface="Arial" panose="020B0604020202020204" pitchFamily="34" charset="0"/>
              </a:rPr>
              <a:t>storeys</a:t>
            </a:r>
            <a:r>
              <a:rPr lang="en-US" sz="1100" kern="1200" dirty="0" smtClean="0">
                <a:solidFill>
                  <a:schemeClr val="tx1"/>
                </a:solidFill>
                <a:effectLst/>
                <a:latin typeface="Arial" panose="020B0604020202020204" pitchFamily="34" charset="0"/>
                <a:ea typeface="+mn-ea"/>
                <a:cs typeface="Arial" panose="020B0604020202020204" pitchFamily="34" charset="0"/>
              </a:rPr>
              <a:t> has an impact on:</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The risk of exposure to radiant heat from a fire in another building;</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The risk of emitting radiant heat to another building; and</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The risk to occupants who may need to travel down a stairway to safely evacuate the building.</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The figure shown on the slide is contained in the Guide to Volume One.</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0" lvl="1" defTabSz="947726">
              <a:defRPr/>
            </a:pPr>
            <a:endParaRPr lang="en-AU" sz="1100" dirty="0"/>
          </a:p>
        </p:txBody>
      </p:sp>
      <p:sp>
        <p:nvSpPr>
          <p:cNvPr id="4" name="Slide Number Placeholder 3"/>
          <p:cNvSpPr>
            <a:spLocks noGrp="1"/>
          </p:cNvSpPr>
          <p:nvPr>
            <p:ph type="sldNum" sz="quarter" idx="10"/>
          </p:nvPr>
        </p:nvSpPr>
        <p:spPr/>
        <p:txBody>
          <a:bodyPr/>
          <a:lstStyle/>
          <a:p>
            <a:fld id="{47A8E902-E9C9-4ECE-86F1-AE8F127DB40F}" type="slidenum">
              <a:rPr lang="en-AU" smtClean="0"/>
              <a:pPr/>
              <a:t>30</a:t>
            </a:fld>
            <a:endParaRPr lang="en-AU" dirty="0"/>
          </a:p>
        </p:txBody>
      </p:sp>
    </p:spTree>
    <p:extLst>
      <p:ext uri="{BB962C8B-B14F-4D97-AF65-F5344CB8AC3E}">
        <p14:creationId xmlns:p14="http://schemas.microsoft.com/office/powerpoint/2010/main" val="28675153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Arial" panose="020B0604020202020204" pitchFamily="34" charset="0"/>
                <a:ea typeface="+mn-ea"/>
                <a:cs typeface="Arial" panose="020B0604020202020204" pitchFamily="34" charset="0"/>
              </a:rPr>
              <a:t>The third key concept from Section C is the maximum fire compartment size.</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Once we know the type of construction, we can then use that along with the Class of the building to determine the maximum allowable size of the fire compartments by reference to Table C2.2.</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If the proposed building does not meet the criteria prescribed in C2.2, alternative options could include constructing the building of another type of construction, or for Class 5‐9 buildings the building may be designed in accordance with Part C2.3 which relates to large isolated buildings.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However, both of these are Deemed‐to‐Satisfy Solutions, and as you are aware the NCC is a performance‐based code. Therefore, the maximum allowable fire compartment requirements may potentially be addressed through formulating a Performance Solution to meet the relevant Performance Requirements.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However, doing this may have an effect on other parts of the NCC e.g. coverage of fire-fighting equipment, maximum travel distances, calculations for natural lighting and ventilation requirements, etc. This emphasises the importance of applying the NCC in a holistic manner.</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0" lvl="1" defTabSz="947726">
              <a:defRPr/>
            </a:pPr>
            <a:endParaRPr lang="en-AU" sz="1100" dirty="0"/>
          </a:p>
        </p:txBody>
      </p:sp>
      <p:sp>
        <p:nvSpPr>
          <p:cNvPr id="4" name="Slide Number Placeholder 3"/>
          <p:cNvSpPr>
            <a:spLocks noGrp="1"/>
          </p:cNvSpPr>
          <p:nvPr>
            <p:ph type="sldNum" sz="quarter" idx="10"/>
          </p:nvPr>
        </p:nvSpPr>
        <p:spPr/>
        <p:txBody>
          <a:bodyPr/>
          <a:lstStyle/>
          <a:p>
            <a:fld id="{47A8E902-E9C9-4ECE-86F1-AE8F127DB40F}" type="slidenum">
              <a:rPr lang="en-AU" smtClean="0"/>
              <a:pPr/>
              <a:t>31</a:t>
            </a:fld>
            <a:endParaRPr lang="en-AU" dirty="0"/>
          </a:p>
        </p:txBody>
      </p:sp>
    </p:spTree>
    <p:extLst>
      <p:ext uri="{BB962C8B-B14F-4D97-AF65-F5344CB8AC3E}">
        <p14:creationId xmlns:p14="http://schemas.microsoft.com/office/powerpoint/2010/main" val="41223136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Arial" panose="020B0604020202020204" pitchFamily="34" charset="0"/>
                <a:ea typeface="+mn-ea"/>
                <a:cs typeface="Arial" panose="020B0604020202020204" pitchFamily="34" charset="0"/>
              </a:rPr>
              <a:t> The next Section of NCC Volume One, is Section D which contains the access and egress requirements for buildings and structures.</a:t>
            </a:r>
          </a:p>
          <a:p>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r>
              <a:rPr lang="en-US" sz="1200" kern="1200" dirty="0" smtClean="0">
                <a:solidFill>
                  <a:schemeClr val="tx1"/>
                </a:solidFill>
                <a:effectLst/>
                <a:latin typeface="Arial" panose="020B0604020202020204" pitchFamily="34" charset="0"/>
                <a:ea typeface="+mn-ea"/>
                <a:cs typeface="Arial" panose="020B0604020202020204" pitchFamily="34" charset="0"/>
              </a:rPr>
              <a:t>“The Objective of Section D is to:</a:t>
            </a:r>
            <a:br>
              <a:rPr lang="en-US" sz="1200" kern="1200" dirty="0" smtClean="0">
                <a:solidFill>
                  <a:schemeClr val="tx1"/>
                </a:solidFill>
                <a:effectLst/>
                <a:latin typeface="Arial" panose="020B0604020202020204" pitchFamily="34" charset="0"/>
                <a:ea typeface="+mn-ea"/>
                <a:cs typeface="Arial" panose="020B0604020202020204" pitchFamily="34" charset="0"/>
              </a:rPr>
            </a:br>
            <a:endParaRPr lang="en-AU" sz="1600" kern="1200" dirty="0" smtClean="0">
              <a:solidFill>
                <a:schemeClr val="tx1"/>
              </a:solidFill>
              <a:effectLst/>
              <a:latin typeface="Arial" panose="020B0604020202020204" pitchFamily="34" charset="0"/>
              <a:ea typeface="+mn-ea"/>
              <a:cs typeface="Arial" panose="020B0604020202020204" pitchFamily="34" charset="0"/>
            </a:endParaRPr>
          </a:p>
          <a:p>
            <a:pPr lvl="1"/>
            <a:r>
              <a:rPr lang="en-US" sz="1200" kern="1200" dirty="0" smtClean="0">
                <a:solidFill>
                  <a:schemeClr val="tx1"/>
                </a:solidFill>
                <a:effectLst/>
                <a:latin typeface="Arial" panose="020B0604020202020204" pitchFamily="34" charset="0"/>
                <a:ea typeface="+mn-ea"/>
                <a:cs typeface="Arial" panose="020B0604020202020204" pitchFamily="34" charset="0"/>
              </a:rPr>
              <a:t>a) provide, as far as is reasonable, people with safe, equitable and dignified access to:</a:t>
            </a:r>
            <a:br>
              <a:rPr lang="en-US" sz="1200" kern="1200" dirty="0" smtClean="0">
                <a:solidFill>
                  <a:schemeClr val="tx1"/>
                </a:solidFill>
                <a:effectLst/>
                <a:latin typeface="Arial" panose="020B0604020202020204" pitchFamily="34" charset="0"/>
                <a:ea typeface="+mn-ea"/>
                <a:cs typeface="Arial" panose="020B0604020202020204" pitchFamily="34" charset="0"/>
              </a:rPr>
            </a:b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pPr lvl="2"/>
            <a:r>
              <a:rPr lang="en-US" sz="1200" kern="1200" dirty="0" smtClean="0">
                <a:solidFill>
                  <a:schemeClr val="tx1"/>
                </a:solidFill>
                <a:effectLst/>
                <a:latin typeface="Arial" panose="020B0604020202020204" pitchFamily="34" charset="0"/>
                <a:ea typeface="+mn-ea"/>
                <a:cs typeface="Arial" panose="020B0604020202020204" pitchFamily="34" charset="0"/>
              </a:rPr>
              <a:t>i) a building; and</a:t>
            </a: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pPr lvl="2"/>
            <a:r>
              <a:rPr lang="en-US" sz="1200" kern="1200" dirty="0" smtClean="0">
                <a:solidFill>
                  <a:schemeClr val="tx1"/>
                </a:solidFill>
                <a:effectLst/>
                <a:latin typeface="Arial" panose="020B0604020202020204" pitchFamily="34" charset="0"/>
                <a:ea typeface="+mn-ea"/>
                <a:cs typeface="Arial" panose="020B0604020202020204" pitchFamily="34" charset="0"/>
              </a:rPr>
              <a:t>ii) the services and facilities within a building; and</a:t>
            </a:r>
            <a:br>
              <a:rPr lang="en-US" sz="1200" kern="1200" dirty="0" smtClean="0">
                <a:solidFill>
                  <a:schemeClr val="tx1"/>
                </a:solidFill>
                <a:effectLst/>
                <a:latin typeface="Arial" panose="020B0604020202020204" pitchFamily="34" charset="0"/>
                <a:ea typeface="+mn-ea"/>
                <a:cs typeface="Arial" panose="020B0604020202020204" pitchFamily="34" charset="0"/>
              </a:rPr>
            </a:b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pPr lvl="1"/>
            <a:r>
              <a:rPr lang="en-US" sz="1200" kern="1200" dirty="0" smtClean="0">
                <a:solidFill>
                  <a:schemeClr val="tx1"/>
                </a:solidFill>
                <a:effectLst/>
                <a:latin typeface="Arial" panose="020B0604020202020204" pitchFamily="34" charset="0"/>
                <a:ea typeface="+mn-ea"/>
                <a:cs typeface="Arial" panose="020B0604020202020204" pitchFamily="34" charset="0"/>
              </a:rPr>
              <a:t>b) safeguard occupants from illness or injury while evacuating in an emergency.”</a:t>
            </a: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pPr marL="0" lvl="1" defTabSz="947726">
              <a:defRPr/>
            </a:pPr>
            <a:endParaRPr lang="en-AU" sz="1100" dirty="0"/>
          </a:p>
        </p:txBody>
      </p:sp>
      <p:sp>
        <p:nvSpPr>
          <p:cNvPr id="4" name="Slide Number Placeholder 3"/>
          <p:cNvSpPr>
            <a:spLocks noGrp="1"/>
          </p:cNvSpPr>
          <p:nvPr>
            <p:ph type="sldNum" sz="quarter" idx="10"/>
          </p:nvPr>
        </p:nvSpPr>
        <p:spPr/>
        <p:txBody>
          <a:bodyPr/>
          <a:lstStyle/>
          <a:p>
            <a:fld id="{47A8E902-E9C9-4ECE-86F1-AE8F127DB40F}" type="slidenum">
              <a:rPr lang="en-AU" smtClean="0"/>
              <a:pPr/>
              <a:t>32</a:t>
            </a:fld>
            <a:endParaRPr lang="en-AU" dirty="0"/>
          </a:p>
        </p:txBody>
      </p:sp>
    </p:spTree>
    <p:extLst>
      <p:ext uri="{BB962C8B-B14F-4D97-AF65-F5344CB8AC3E}">
        <p14:creationId xmlns:p14="http://schemas.microsoft.com/office/powerpoint/2010/main" val="34790108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Arial" panose="020B0604020202020204" pitchFamily="34" charset="0"/>
                <a:ea typeface="+mn-ea"/>
                <a:cs typeface="Arial" panose="020B0604020202020204" pitchFamily="34" charset="0"/>
              </a:rPr>
              <a:t>Section D: Access and egress, is broken into three Parts: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Part D1: Provisions for Escape;</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Part D2: Construction of Exits; and</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Part D3: Access for People with a Disability.</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The disability access provisions in the NCC, reflect the requirements of the </a:t>
            </a:r>
            <a:r>
              <a:rPr lang="en-US" sz="1100" i="1" kern="1200" dirty="0" smtClean="0">
                <a:solidFill>
                  <a:schemeClr val="tx1"/>
                </a:solidFill>
                <a:effectLst/>
                <a:latin typeface="Arial" panose="020B0604020202020204" pitchFamily="34" charset="0"/>
                <a:ea typeface="+mn-ea"/>
                <a:cs typeface="Arial" panose="020B0604020202020204" pitchFamily="34" charset="0"/>
              </a:rPr>
              <a:t>Disability </a:t>
            </a:r>
            <a:r>
              <a:rPr lang="en-US" sz="1100" kern="1200" dirty="0" smtClean="0">
                <a:solidFill>
                  <a:schemeClr val="tx1"/>
                </a:solidFill>
                <a:effectLst/>
                <a:latin typeface="Arial" panose="020B0604020202020204" pitchFamily="34" charset="0"/>
                <a:ea typeface="+mn-ea"/>
                <a:cs typeface="Arial" panose="020B0604020202020204" pitchFamily="34" charset="0"/>
              </a:rPr>
              <a:t>(Access to Premises – Buildings) </a:t>
            </a:r>
            <a:r>
              <a:rPr lang="en-US" sz="1100" i="1" kern="1200" dirty="0" smtClean="0">
                <a:solidFill>
                  <a:schemeClr val="tx1"/>
                </a:solidFill>
                <a:effectLst/>
                <a:latin typeface="Arial" panose="020B0604020202020204" pitchFamily="34" charset="0"/>
                <a:ea typeface="+mn-ea"/>
                <a:cs typeface="Arial" panose="020B0604020202020204" pitchFamily="34" charset="0"/>
              </a:rPr>
              <a:t>Standards </a:t>
            </a:r>
            <a:r>
              <a:rPr lang="en-US" sz="1100" kern="1200" dirty="0" smtClean="0">
                <a:solidFill>
                  <a:schemeClr val="tx1"/>
                </a:solidFill>
                <a:effectLst/>
                <a:latin typeface="Arial" panose="020B0604020202020204" pitchFamily="34" charset="0"/>
                <a:ea typeface="+mn-ea"/>
                <a:cs typeface="Arial" panose="020B0604020202020204" pitchFamily="34" charset="0"/>
              </a:rPr>
              <a:t>(Premises Standards) made under the Commonwealth Disability Discrimination Act 1992 (DDA).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The Premises Standards were developed to address the gap between building law and the DDA and to provide certainty in relation to what levels of access to public buildings would satisfy the general non‐discrimination requirements of the DDA.</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This results in a uniform set of requirements that will apply both in relation to non‐discriminatory access under the DDA and in relation to the requirements for access that must be complied with in order to obtain a building approval under building law.</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The Premises Standard have been subjected to a 5 yearly review that commenced in 2015 and was complete in 2016. Amendments have been made to the BCA in response to this review.</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AU" sz="1100" dirty="0"/>
          </a:p>
        </p:txBody>
      </p:sp>
      <p:sp>
        <p:nvSpPr>
          <p:cNvPr id="4" name="Slide Number Placeholder 3"/>
          <p:cNvSpPr>
            <a:spLocks noGrp="1"/>
          </p:cNvSpPr>
          <p:nvPr>
            <p:ph type="sldNum" sz="quarter" idx="10"/>
          </p:nvPr>
        </p:nvSpPr>
        <p:spPr/>
        <p:txBody>
          <a:bodyPr/>
          <a:lstStyle/>
          <a:p>
            <a:fld id="{47A8E902-E9C9-4ECE-86F1-AE8F127DB40F}" type="slidenum">
              <a:rPr lang="en-AU" smtClean="0"/>
              <a:pPr/>
              <a:t>33</a:t>
            </a:fld>
            <a:endParaRPr lang="en-AU" dirty="0"/>
          </a:p>
        </p:txBody>
      </p:sp>
    </p:spTree>
    <p:extLst>
      <p:ext uri="{BB962C8B-B14F-4D97-AF65-F5344CB8AC3E}">
        <p14:creationId xmlns:p14="http://schemas.microsoft.com/office/powerpoint/2010/main" val="36304184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Arial" panose="020B0604020202020204" pitchFamily="34" charset="0"/>
                <a:ea typeface="+mn-ea"/>
                <a:cs typeface="Arial" panose="020B0604020202020204" pitchFamily="34" charset="0"/>
              </a:rPr>
              <a:t>Section D relates to the requirements for number of exits required, exit travel distances and the construction of these exists, requirements for stairways, balustrades and handrails and methods for determining the number of persons the building will accommodate. It even has requirements for the way doors swing and the type of latches permitted!</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Let’s take a moment to consider why the NCC would prescribe the maximum allowable travel distance to an exit.</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The intent of D1.4 exit travel distances, is to enable occupants to be close enough to an exit to safely evacuate before conditions in the exit path become untenable during a fire, which in turn aligns with the goals of the NCC for minimum necessary standards of fire safety.</a:t>
            </a:r>
            <a:endParaRPr lang="en-AU" sz="11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47A8E902-E9C9-4ECE-86F1-AE8F127DB40F}" type="slidenum">
              <a:rPr lang="en-AU" smtClean="0"/>
              <a:pPr/>
              <a:t>34</a:t>
            </a:fld>
            <a:endParaRPr lang="en-AU" dirty="0"/>
          </a:p>
        </p:txBody>
      </p:sp>
    </p:spTree>
    <p:extLst>
      <p:ext uri="{BB962C8B-B14F-4D97-AF65-F5344CB8AC3E}">
        <p14:creationId xmlns:p14="http://schemas.microsoft.com/office/powerpoint/2010/main" val="28211953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Arial" panose="020B0604020202020204" pitchFamily="34" charset="0"/>
                <a:ea typeface="+mn-ea"/>
                <a:cs typeface="Arial" panose="020B0604020202020204" pitchFamily="34" charset="0"/>
              </a:rPr>
              <a:t>The next section of the NCC Volume One, is Section E which contains the requirements for services and equipment installations in buildings.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There are four Parts to Section E, which are: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Part E1: Fire fighting equipment;</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Part E2: Smoke hazard management;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Part E3: Lift installations; and</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Part E4: Visibility in an emergency, exit signs, and warning systems.</a:t>
            </a:r>
          </a:p>
          <a:p>
            <a:pPr marL="628650" lvl="1" indent="-171450">
              <a:buFont typeface="Arial" panose="020B0604020202020204" pitchFamily="34" charset="0"/>
              <a:buChar char="•"/>
            </a:pP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r>
              <a:rPr lang="en-US" sz="1100" kern="1200" dirty="0" smtClean="0">
                <a:solidFill>
                  <a:schemeClr val="tx1"/>
                </a:solidFill>
                <a:effectLst/>
                <a:latin typeface="Arial" panose="020B0604020202020204" pitchFamily="34" charset="0"/>
                <a:ea typeface="+mn-ea"/>
                <a:cs typeface="Arial" panose="020B0604020202020204" pitchFamily="34" charset="0"/>
              </a:rPr>
              <a:t>The individual parts of Section E contain Performance Requirements.</a:t>
            </a:r>
            <a:endParaRPr lang="en-AU" sz="11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47A8E902-E9C9-4ECE-86F1-AE8F127DB40F}" type="slidenum">
              <a:rPr lang="en-AU" smtClean="0"/>
              <a:pPr/>
              <a:t>35</a:t>
            </a:fld>
            <a:endParaRPr lang="en-AU" dirty="0"/>
          </a:p>
        </p:txBody>
      </p:sp>
    </p:spTree>
    <p:extLst>
      <p:ext uri="{BB962C8B-B14F-4D97-AF65-F5344CB8AC3E}">
        <p14:creationId xmlns:p14="http://schemas.microsoft.com/office/powerpoint/2010/main" val="15791229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Arial" panose="020B0604020202020204" pitchFamily="34" charset="0"/>
                <a:ea typeface="+mn-ea"/>
                <a:cs typeface="Arial" panose="020B0604020202020204" pitchFamily="34" charset="0"/>
              </a:rPr>
              <a:t>The application of the Section E requirements may be dependent on the specific “Class or Classes” of buildings i.e. not all requirements apply to all designs.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This is particularly relevant for the Section E requirements as a number of the Deemed‐ to‐Satisfy Provisions have limited application, dependent on the height of the building, floor area, and the specific use of the building.</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defTabSz="947726">
              <a:defRPr/>
            </a:pPr>
            <a:endParaRPr lang="en-US" dirty="0"/>
          </a:p>
        </p:txBody>
      </p:sp>
      <p:sp>
        <p:nvSpPr>
          <p:cNvPr id="4" name="Slide Number Placeholder 3"/>
          <p:cNvSpPr>
            <a:spLocks noGrp="1"/>
          </p:cNvSpPr>
          <p:nvPr>
            <p:ph type="sldNum" sz="quarter" idx="10"/>
          </p:nvPr>
        </p:nvSpPr>
        <p:spPr/>
        <p:txBody>
          <a:bodyPr/>
          <a:lstStyle/>
          <a:p>
            <a:fld id="{47A8E902-E9C9-4ECE-86F1-AE8F127DB40F}" type="slidenum">
              <a:rPr lang="en-AU" smtClean="0"/>
              <a:pPr/>
              <a:t>36</a:t>
            </a:fld>
            <a:endParaRPr lang="en-AU" dirty="0"/>
          </a:p>
        </p:txBody>
      </p:sp>
    </p:spTree>
    <p:extLst>
      <p:ext uri="{BB962C8B-B14F-4D97-AF65-F5344CB8AC3E}">
        <p14:creationId xmlns:p14="http://schemas.microsoft.com/office/powerpoint/2010/main" val="28146679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Arial" panose="020B0604020202020204" pitchFamily="34" charset="0"/>
                <a:ea typeface="+mn-ea"/>
                <a:cs typeface="Arial" panose="020B0604020202020204" pitchFamily="34" charset="0"/>
              </a:rPr>
              <a:t>So, let’s have a look at the extract from Table E1.5.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Generally the trigger for when a building is required to have fire sprinklers installed is when the building has an effective height of more than 25 meters, however, as can be seen in the extract from Table E1.5 there are also other triggers for when a building is required to have sprinklers installed.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For example:</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for Class 2 or 3 buildings – excluding a residential care building -  where the building has a rise in storeys of four or more and an effective height of not more than 25 metres;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for Class 6 buildings with floor areas exceeding 3,500 m</a:t>
            </a:r>
            <a:r>
              <a:rPr lang="en-US" sz="1100" kern="1200" baseline="30000" dirty="0" smtClean="0">
                <a:solidFill>
                  <a:schemeClr val="tx1"/>
                </a:solidFill>
                <a:effectLst/>
                <a:latin typeface="Arial" panose="020B0604020202020204" pitchFamily="34" charset="0"/>
                <a:ea typeface="+mn-ea"/>
                <a:cs typeface="Arial" panose="020B0604020202020204" pitchFamily="34" charset="0"/>
              </a:rPr>
              <a:t>2</a:t>
            </a:r>
            <a:r>
              <a:rPr lang="en-US" sz="1100" kern="1200" dirty="0" smtClean="0">
                <a:solidFill>
                  <a:schemeClr val="tx1"/>
                </a:solidFill>
                <a:effectLst/>
                <a:latin typeface="Arial" panose="020B0604020202020204" pitchFamily="34" charset="0"/>
                <a:ea typeface="+mn-ea"/>
                <a:cs typeface="Arial" panose="020B0604020202020204" pitchFamily="34" charset="0"/>
              </a:rPr>
              <a:t> or volume greater than 21,000 m</a:t>
            </a:r>
            <a:r>
              <a:rPr lang="en-US" sz="1100" kern="1200" baseline="30000" dirty="0" smtClean="0">
                <a:solidFill>
                  <a:schemeClr val="tx1"/>
                </a:solidFill>
                <a:effectLst/>
                <a:latin typeface="Arial" panose="020B0604020202020204" pitchFamily="34" charset="0"/>
                <a:ea typeface="+mn-ea"/>
                <a:cs typeface="Arial" panose="020B0604020202020204" pitchFamily="34" charset="0"/>
              </a:rPr>
              <a:t>3</a:t>
            </a:r>
            <a:r>
              <a:rPr lang="en-US" sz="1100" kern="1200" dirty="0" smtClean="0">
                <a:solidFill>
                  <a:schemeClr val="tx1"/>
                </a:solidFill>
                <a:effectLst/>
                <a:latin typeface="Arial" panose="020B0604020202020204" pitchFamily="34" charset="0"/>
                <a:ea typeface="+mn-ea"/>
                <a:cs typeface="Arial" panose="020B0604020202020204" pitchFamily="34" charset="0"/>
              </a:rPr>
              <a:t>; and</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Class 7a – other than open deck carparks –where more than 40 vehicles are accommodated.</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There are numerous other requirements for different building classifications.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defTabSz="947726">
              <a:defRPr/>
            </a:pPr>
            <a:endParaRPr lang="en-US" dirty="0"/>
          </a:p>
        </p:txBody>
      </p:sp>
      <p:sp>
        <p:nvSpPr>
          <p:cNvPr id="4" name="Slide Number Placeholder 3"/>
          <p:cNvSpPr>
            <a:spLocks noGrp="1"/>
          </p:cNvSpPr>
          <p:nvPr>
            <p:ph type="sldNum" sz="quarter" idx="10"/>
          </p:nvPr>
        </p:nvSpPr>
        <p:spPr/>
        <p:txBody>
          <a:bodyPr/>
          <a:lstStyle/>
          <a:p>
            <a:fld id="{47A8E902-E9C9-4ECE-86F1-AE8F127DB40F}" type="slidenum">
              <a:rPr lang="en-AU" smtClean="0"/>
              <a:pPr/>
              <a:t>37</a:t>
            </a:fld>
            <a:endParaRPr lang="en-AU" dirty="0"/>
          </a:p>
        </p:txBody>
      </p:sp>
    </p:spTree>
    <p:extLst>
      <p:ext uri="{BB962C8B-B14F-4D97-AF65-F5344CB8AC3E}">
        <p14:creationId xmlns:p14="http://schemas.microsoft.com/office/powerpoint/2010/main" val="31203011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Arial" panose="020B0604020202020204" pitchFamily="34" charset="0"/>
                <a:ea typeface="+mn-ea"/>
                <a:cs typeface="Arial" panose="020B0604020202020204" pitchFamily="34" charset="0"/>
              </a:rPr>
              <a:t>The next section of the NCC Volume One is Section F, which contains the health and amenity requirements for Class 2‐9 buildings.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There are six Parts to Section F, which include: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AU" sz="1100" kern="1200" dirty="0" smtClean="0">
                <a:solidFill>
                  <a:schemeClr val="tx1"/>
                </a:solidFill>
                <a:effectLst/>
                <a:latin typeface="Arial" panose="020B0604020202020204" pitchFamily="34" charset="0"/>
                <a:ea typeface="+mn-ea"/>
                <a:cs typeface="Arial" panose="020B0604020202020204" pitchFamily="34" charset="0"/>
              </a:rPr>
              <a:t>Part F1: Damp and weatherproofing;</a:t>
            </a:r>
          </a:p>
          <a:p>
            <a:pPr marL="628650" lvl="1" indent="-171450">
              <a:buFont typeface="Arial" panose="020B0604020202020204" pitchFamily="34" charset="0"/>
              <a:buChar char="•"/>
            </a:pPr>
            <a:r>
              <a:rPr lang="en-AU" sz="1100" kern="1200" dirty="0" smtClean="0">
                <a:solidFill>
                  <a:schemeClr val="tx1"/>
                </a:solidFill>
                <a:effectLst/>
                <a:latin typeface="Arial" panose="020B0604020202020204" pitchFamily="34" charset="0"/>
                <a:ea typeface="+mn-ea"/>
                <a:cs typeface="Arial" panose="020B0604020202020204" pitchFamily="34" charset="0"/>
              </a:rPr>
              <a:t>Part F2: Sanitary and other facilities;</a:t>
            </a:r>
          </a:p>
          <a:p>
            <a:pPr marL="628650" lvl="1" indent="-171450">
              <a:buFont typeface="Arial" panose="020B0604020202020204" pitchFamily="34" charset="0"/>
              <a:buChar char="•"/>
            </a:pPr>
            <a:r>
              <a:rPr lang="en-AU" sz="1100" kern="1200" dirty="0" smtClean="0">
                <a:solidFill>
                  <a:schemeClr val="tx1"/>
                </a:solidFill>
                <a:effectLst/>
                <a:latin typeface="Arial" panose="020B0604020202020204" pitchFamily="34" charset="0"/>
                <a:ea typeface="+mn-ea"/>
                <a:cs typeface="Arial" panose="020B0604020202020204" pitchFamily="34" charset="0"/>
              </a:rPr>
              <a:t>Part F3: Room heights;</a:t>
            </a:r>
          </a:p>
          <a:p>
            <a:pPr marL="628650" lvl="1" indent="-171450">
              <a:buFont typeface="Arial" panose="020B0604020202020204" pitchFamily="34" charset="0"/>
              <a:buChar char="•"/>
            </a:pPr>
            <a:r>
              <a:rPr lang="en-AU" sz="1100" kern="1200" dirty="0" smtClean="0">
                <a:solidFill>
                  <a:schemeClr val="tx1"/>
                </a:solidFill>
                <a:effectLst/>
                <a:latin typeface="Arial" panose="020B0604020202020204" pitchFamily="34" charset="0"/>
                <a:ea typeface="+mn-ea"/>
                <a:cs typeface="Arial" panose="020B0604020202020204" pitchFamily="34" charset="0"/>
              </a:rPr>
              <a:t>Part F4: Light and ventilation; </a:t>
            </a:r>
          </a:p>
          <a:p>
            <a:pPr marL="628650" lvl="1" indent="-171450">
              <a:buFont typeface="Arial" panose="020B0604020202020204" pitchFamily="34" charset="0"/>
              <a:buChar char="•"/>
            </a:pPr>
            <a:r>
              <a:rPr lang="en-AU" sz="1100" kern="1200" dirty="0" smtClean="0">
                <a:solidFill>
                  <a:schemeClr val="tx1"/>
                </a:solidFill>
                <a:effectLst/>
                <a:latin typeface="Arial" panose="020B0604020202020204" pitchFamily="34" charset="0"/>
                <a:ea typeface="+mn-ea"/>
                <a:cs typeface="Arial" panose="020B0604020202020204" pitchFamily="34" charset="0"/>
              </a:rPr>
              <a:t>Part F5: Sound transmission and insulation; and</a:t>
            </a:r>
          </a:p>
          <a:p>
            <a:pPr marL="628650" lvl="1" indent="-171450">
              <a:buFont typeface="Arial" panose="020B0604020202020204" pitchFamily="34" charset="0"/>
              <a:buChar char="•"/>
            </a:pPr>
            <a:r>
              <a:rPr lang="en-AU" sz="1100" kern="1200" dirty="0" smtClean="0">
                <a:solidFill>
                  <a:schemeClr val="tx1"/>
                </a:solidFill>
                <a:effectLst/>
                <a:latin typeface="Arial" panose="020B0604020202020204" pitchFamily="34" charset="0"/>
                <a:ea typeface="+mn-ea"/>
                <a:cs typeface="Arial" panose="020B0604020202020204" pitchFamily="34" charset="0"/>
              </a:rPr>
              <a:t>Part F6: Condensation management.</a:t>
            </a: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As with Section E, each Part of Section F has its own Performance Requirements.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defTabSz="947726">
              <a:defRPr/>
            </a:pPr>
            <a:endParaRPr lang="en-AU" dirty="0"/>
          </a:p>
        </p:txBody>
      </p:sp>
      <p:sp>
        <p:nvSpPr>
          <p:cNvPr id="4" name="Slide Number Placeholder 3"/>
          <p:cNvSpPr>
            <a:spLocks noGrp="1"/>
          </p:cNvSpPr>
          <p:nvPr>
            <p:ph type="sldNum" sz="quarter" idx="10"/>
          </p:nvPr>
        </p:nvSpPr>
        <p:spPr/>
        <p:txBody>
          <a:bodyPr/>
          <a:lstStyle/>
          <a:p>
            <a:fld id="{47A8E902-E9C9-4ECE-86F1-AE8F127DB40F}" type="slidenum">
              <a:rPr lang="en-AU" smtClean="0"/>
              <a:pPr/>
              <a:t>38</a:t>
            </a:fld>
            <a:endParaRPr lang="en-AU" dirty="0"/>
          </a:p>
        </p:txBody>
      </p:sp>
    </p:spTree>
    <p:extLst>
      <p:ext uri="{BB962C8B-B14F-4D97-AF65-F5344CB8AC3E}">
        <p14:creationId xmlns:p14="http://schemas.microsoft.com/office/powerpoint/2010/main" val="19821115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Arial" panose="020B0604020202020204" pitchFamily="34" charset="0"/>
                <a:ea typeface="+mn-ea"/>
                <a:cs typeface="Arial" panose="020B0604020202020204" pitchFamily="34" charset="0"/>
              </a:rPr>
              <a:t>Section F covers a broad range of requirements from waterproofing of wet areas in buildings to issues such as determining how many toilets are required in a building or how much natural light or ventilation a room is required to have.</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Let’s look at an example of applying the Section F requirements ‐ the minimum ceiling height in an attic.</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As can be seen in the extract from the Deemed‐to‐Satisfy Provision F3.1, which prescribes the minimum ceiling height of rooms and other spaces, the ceiling height in an attic‐ must not be less than 2.2 m for not less than two thirds of floor area of the room.</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47A8E902-E9C9-4ECE-86F1-AE8F127DB40F}" type="slidenum">
              <a:rPr lang="en-AU" smtClean="0"/>
              <a:pPr/>
              <a:t>39</a:t>
            </a:fld>
            <a:endParaRPr lang="en-AU" dirty="0"/>
          </a:p>
        </p:txBody>
      </p:sp>
    </p:spTree>
    <p:extLst>
      <p:ext uri="{BB962C8B-B14F-4D97-AF65-F5344CB8AC3E}">
        <p14:creationId xmlns:p14="http://schemas.microsoft.com/office/powerpoint/2010/main" val="2505423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Arial" panose="020B0604020202020204" pitchFamily="34" charset="0"/>
                <a:ea typeface="+mn-ea"/>
                <a:cs typeface="Arial" panose="020B0604020202020204" pitchFamily="34" charset="0"/>
              </a:rPr>
              <a:t>So, what will you learn about Volume One of the NCC?</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The aim is to have you acquire a basic understanding of the NCC Volume One, with particular emphasis on the various Sections of Volume One.</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This material is designed for all building professionals.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47A8E902-E9C9-4ECE-86F1-AE8F127DB40F}" type="slidenum">
              <a:rPr lang="en-AU" smtClean="0"/>
              <a:pPr/>
              <a:t>4</a:t>
            </a:fld>
            <a:endParaRPr lang="en-AU" dirty="0"/>
          </a:p>
        </p:txBody>
      </p:sp>
    </p:spTree>
    <p:extLst>
      <p:ext uri="{BB962C8B-B14F-4D97-AF65-F5344CB8AC3E}">
        <p14:creationId xmlns:p14="http://schemas.microsoft.com/office/powerpoint/2010/main" val="27884699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Arial" panose="020B0604020202020204" pitchFamily="34" charset="0"/>
                <a:ea typeface="+mn-ea"/>
                <a:cs typeface="Arial" panose="020B0604020202020204" pitchFamily="34" charset="0"/>
              </a:rPr>
              <a:t>Section G contains ancillary provisions for buildings and structures.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There are six Parts in Section G, which include: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Part G1: Minor structures and components;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Part G2: Boilers, pressure vessels, heating appliances, fireplaces, chimneys and flues;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Part G3: Atrium construction;</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Part G4: Construction in alpine areas;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Part G5: Construction in bushfire prone areas; and</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Part G6: Occupiable outdoor area.</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As with Sections E and F, each Part of Section G has its own Performance Requirements.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endParaRPr lang="en-AU" b="1" dirty="0"/>
          </a:p>
          <a:p>
            <a:pPr defTabSz="947726">
              <a:defRPr/>
            </a:pPr>
            <a:endParaRPr lang="en-AU" dirty="0"/>
          </a:p>
        </p:txBody>
      </p:sp>
      <p:sp>
        <p:nvSpPr>
          <p:cNvPr id="4" name="Slide Number Placeholder 3"/>
          <p:cNvSpPr>
            <a:spLocks noGrp="1"/>
          </p:cNvSpPr>
          <p:nvPr>
            <p:ph type="sldNum" sz="quarter" idx="10"/>
          </p:nvPr>
        </p:nvSpPr>
        <p:spPr/>
        <p:txBody>
          <a:bodyPr/>
          <a:lstStyle/>
          <a:p>
            <a:fld id="{47A8E902-E9C9-4ECE-86F1-AE8F127DB40F}" type="slidenum">
              <a:rPr lang="en-AU" smtClean="0"/>
              <a:pPr/>
              <a:t>40</a:t>
            </a:fld>
            <a:endParaRPr lang="en-AU" dirty="0"/>
          </a:p>
        </p:txBody>
      </p:sp>
    </p:spTree>
    <p:extLst>
      <p:ext uri="{BB962C8B-B14F-4D97-AF65-F5344CB8AC3E}">
        <p14:creationId xmlns:p14="http://schemas.microsoft.com/office/powerpoint/2010/main" val="17612645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Arial" panose="020B0604020202020204" pitchFamily="34" charset="0"/>
                <a:ea typeface="+mn-ea"/>
                <a:cs typeface="Arial" panose="020B0604020202020204" pitchFamily="34" charset="0"/>
              </a:rPr>
              <a:t>Section H contains some specific requirements for certain special use buildings, including:</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theatres, stages and public halls;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public transport buildings; and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farm buildings and farm sheds.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This Section has Deemed‐to‐Satisfy Provisions which apply in addition to the requirements of Sections C to F.</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The Performance Requirements for Section H are covered in the other sections of Volume One.</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47A8E902-E9C9-4ECE-86F1-AE8F127DB40F}" type="slidenum">
              <a:rPr lang="en-AU" smtClean="0"/>
              <a:pPr/>
              <a:t>41</a:t>
            </a:fld>
            <a:endParaRPr lang="en-AU" dirty="0"/>
          </a:p>
        </p:txBody>
      </p:sp>
    </p:spTree>
    <p:extLst>
      <p:ext uri="{BB962C8B-B14F-4D97-AF65-F5344CB8AC3E}">
        <p14:creationId xmlns:p14="http://schemas.microsoft.com/office/powerpoint/2010/main" val="41866244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Arial" panose="020B0604020202020204" pitchFamily="34" charset="0"/>
                <a:ea typeface="+mn-ea"/>
                <a:cs typeface="Arial" panose="020B0604020202020204" pitchFamily="34" charset="0"/>
              </a:rPr>
              <a:t>Part H1 relates to the requirements for theatres, stages and public halls and contains provisions for things like fixed seating areas, aisle lights, and exits from theatres.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Part H2 contains requirements for disability access in public transport buildings. Specifically Part H2 relates to buildings associated with public transport services, such as railway stations, bus interchanges and ferry terminals.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Part H3 includes requirements for fire separation, fire fighting equipment, exits and emergency lighting for farm buildings and farm sheds.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47A8E902-E9C9-4ECE-86F1-AE8F127DB40F}" type="slidenum">
              <a:rPr lang="en-AU" smtClean="0"/>
              <a:pPr/>
              <a:t>42</a:t>
            </a:fld>
            <a:endParaRPr lang="en-AU" dirty="0"/>
          </a:p>
        </p:txBody>
      </p:sp>
    </p:spTree>
    <p:extLst>
      <p:ext uri="{BB962C8B-B14F-4D97-AF65-F5344CB8AC3E}">
        <p14:creationId xmlns:p14="http://schemas.microsoft.com/office/powerpoint/2010/main" val="26717197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100" kern="1200" dirty="0" smtClean="0">
                <a:solidFill>
                  <a:schemeClr val="tx1"/>
                </a:solidFill>
                <a:effectLst/>
                <a:latin typeface="Arial" panose="020B0604020202020204" pitchFamily="34" charset="0"/>
                <a:ea typeface="+mn-ea"/>
                <a:cs typeface="Arial" panose="020B0604020202020204" pitchFamily="34" charset="0"/>
              </a:rPr>
              <a:t>Section J is the final Section of NCC Volume One. This contains the energy efficiency requirements for buildings and structures. </a:t>
            </a:r>
          </a:p>
          <a:p>
            <a:r>
              <a:rPr lang="en-AU" sz="1100" kern="1200" dirty="0" smtClean="0">
                <a:solidFill>
                  <a:schemeClr val="tx1"/>
                </a:solidFill>
                <a:effectLst/>
                <a:latin typeface="Arial" panose="020B0604020202020204" pitchFamily="34" charset="0"/>
                <a:ea typeface="+mn-ea"/>
                <a:cs typeface="Arial" panose="020B0604020202020204" pitchFamily="34" charset="0"/>
              </a:rPr>
              <a:t> </a:t>
            </a:r>
          </a:p>
          <a:p>
            <a:r>
              <a:rPr lang="en-US" sz="1100" kern="1200" dirty="0" smtClean="0">
                <a:solidFill>
                  <a:schemeClr val="tx1"/>
                </a:solidFill>
                <a:effectLst/>
                <a:latin typeface="Arial" panose="020B0604020202020204" pitchFamily="34" charset="0"/>
                <a:ea typeface="+mn-ea"/>
                <a:cs typeface="Arial" panose="020B0604020202020204" pitchFamily="34" charset="0"/>
              </a:rPr>
              <a:t>The objective of this Section, as per JO1 in the Guide to Volume One, is to reduce greenhouse gas emissions. </a:t>
            </a:r>
            <a:br>
              <a:rPr lang="en-US" sz="1100" kern="1200" dirty="0" smtClean="0">
                <a:solidFill>
                  <a:schemeClr val="tx1"/>
                </a:solidFill>
                <a:effectLst/>
                <a:latin typeface="Arial" panose="020B0604020202020204" pitchFamily="34" charset="0"/>
                <a:ea typeface="+mn-ea"/>
                <a:cs typeface="Arial" panose="020B0604020202020204" pitchFamily="34" charset="0"/>
              </a:rPr>
            </a:b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AU" sz="1100" kern="1200" dirty="0" smtClean="0">
                <a:solidFill>
                  <a:schemeClr val="tx1"/>
                </a:solidFill>
                <a:effectLst/>
                <a:latin typeface="Arial" panose="020B0604020202020204" pitchFamily="34" charset="0"/>
                <a:ea typeface="+mn-ea"/>
                <a:cs typeface="Arial" panose="020B0604020202020204" pitchFamily="34" charset="0"/>
              </a:rPr>
              <a:t>This reflects the Council of Australian Governments (COAG) decision in 2009 that a building is to be capable of reducing its greenhouse gas emissions.</a:t>
            </a:r>
          </a:p>
          <a:p>
            <a:pPr defTabSz="947726">
              <a:defRPr/>
            </a:pPr>
            <a:endParaRPr lang="en-AU" dirty="0"/>
          </a:p>
          <a:p>
            <a:pPr defTabSz="947726">
              <a:defRPr/>
            </a:pPr>
            <a:endParaRPr lang="en-AU" baseline="0" dirty="0"/>
          </a:p>
        </p:txBody>
      </p:sp>
      <p:sp>
        <p:nvSpPr>
          <p:cNvPr id="4" name="Slide Number Placeholder 3"/>
          <p:cNvSpPr>
            <a:spLocks noGrp="1"/>
          </p:cNvSpPr>
          <p:nvPr>
            <p:ph type="sldNum" sz="quarter" idx="10"/>
          </p:nvPr>
        </p:nvSpPr>
        <p:spPr/>
        <p:txBody>
          <a:bodyPr/>
          <a:lstStyle/>
          <a:p>
            <a:fld id="{47A8E902-E9C9-4ECE-86F1-AE8F127DB40F}" type="slidenum">
              <a:rPr lang="en-AU" smtClean="0"/>
              <a:pPr/>
              <a:t>43</a:t>
            </a:fld>
            <a:endParaRPr lang="en-AU" dirty="0"/>
          </a:p>
        </p:txBody>
      </p:sp>
    </p:spTree>
    <p:extLst>
      <p:ext uri="{BB962C8B-B14F-4D97-AF65-F5344CB8AC3E}">
        <p14:creationId xmlns:p14="http://schemas.microsoft.com/office/powerpoint/2010/main" val="32697420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There are seven Parts of Section J, which are: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457200" lvl="1" indent="0">
              <a:buFont typeface="Arial" panose="020B0604020202020204" pitchFamily="34" charset="0"/>
              <a:buNone/>
            </a:pPr>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Part J0: Energy efficiency – outlines how to apply the Deemed-to-Satisfy Provisions of Section J;</a:t>
            </a:r>
            <a:br>
              <a:rPr lang="en-US" sz="1100" kern="1200" dirty="0" smtClean="0">
                <a:solidFill>
                  <a:schemeClr val="tx1"/>
                </a:solidFill>
                <a:effectLst/>
                <a:latin typeface="Arial" panose="020B0604020202020204" pitchFamily="34" charset="0"/>
                <a:ea typeface="+mn-ea"/>
                <a:cs typeface="Arial" panose="020B0604020202020204" pitchFamily="34" charset="0"/>
              </a:rPr>
            </a:b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Part J1: Building fabric - Insulation to the building fabric (roof, walls and floor), and measures to control unwanted heat gain or loss through glazing and roof lights; </a:t>
            </a:r>
            <a:br>
              <a:rPr lang="en-US" sz="1100" kern="1200" dirty="0" smtClean="0">
                <a:solidFill>
                  <a:schemeClr val="tx1"/>
                </a:solidFill>
                <a:effectLst/>
                <a:latin typeface="Arial" panose="020B0604020202020204" pitchFamily="34" charset="0"/>
                <a:ea typeface="+mn-ea"/>
                <a:cs typeface="Arial" panose="020B0604020202020204" pitchFamily="34" charset="0"/>
              </a:rPr>
            </a:b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Part J3: Building sealing - Measures to reduce air leakage (infiltration) through penetrations of the building fabric;</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457200" lvl="1" indent="0">
              <a:buFont typeface="Arial" panose="020B0604020202020204" pitchFamily="34" charset="0"/>
              <a:buNone/>
            </a:pPr>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Part J5: Air‐conditioning and ventilation systems – Minimum efficiency levels and energy use for equipment providing services such as heating, ventilation and air conditioning; </a:t>
            </a:r>
            <a:br>
              <a:rPr lang="en-US" sz="1100" kern="1200" dirty="0" smtClean="0">
                <a:solidFill>
                  <a:schemeClr val="tx1"/>
                </a:solidFill>
                <a:effectLst/>
                <a:latin typeface="Arial" panose="020B0604020202020204" pitchFamily="34" charset="0"/>
                <a:ea typeface="+mn-ea"/>
                <a:cs typeface="Arial" panose="020B0604020202020204" pitchFamily="34" charset="0"/>
              </a:rPr>
            </a:b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Part J6: Artificial lighting and power - Minimum efficiency levels and energy sources for lighting;</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457200" lvl="1" indent="0">
              <a:buFont typeface="Arial" panose="020B0604020202020204" pitchFamily="34" charset="0"/>
              <a:buNone/>
            </a:pPr>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Part J7: Heated water supply and swimming pool and spa pool plant - Measures affecting heating and pumping and covers for swimming pools and spas; and </a:t>
            </a:r>
            <a:br>
              <a:rPr lang="en-US" sz="1100" kern="1200" dirty="0" smtClean="0">
                <a:solidFill>
                  <a:schemeClr val="tx1"/>
                </a:solidFill>
                <a:effectLst/>
                <a:latin typeface="Arial" panose="020B0604020202020204" pitchFamily="34" charset="0"/>
                <a:ea typeface="+mn-ea"/>
                <a:cs typeface="Arial" panose="020B0604020202020204" pitchFamily="34" charset="0"/>
              </a:rPr>
            </a:b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Part J8: Facilities for energy monitoring – Requirements for monitoring energy consumption.</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It should be noted that the content of Parts J2 and J4 which existed in previous editions of Volume One, have been removed. The Part number has been retained so as not to change the numbering from previous editions. The content of the previous Part J2 has been absorbed into Part J1.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defTabSz="947726">
              <a:defRPr/>
            </a:pPr>
            <a:endParaRPr lang="en-AU" sz="11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A8E902-E9C9-4ECE-86F1-AE8F127DB40F}" type="slidenum">
              <a:rPr lang="en-AU" smtClean="0"/>
              <a:pPr/>
              <a:t>44</a:t>
            </a:fld>
            <a:endParaRPr lang="en-AU" dirty="0"/>
          </a:p>
        </p:txBody>
      </p:sp>
    </p:spTree>
    <p:extLst>
      <p:ext uri="{BB962C8B-B14F-4D97-AF65-F5344CB8AC3E}">
        <p14:creationId xmlns:p14="http://schemas.microsoft.com/office/powerpoint/2010/main" val="12887656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Arial" panose="020B0604020202020204" pitchFamily="34" charset="0"/>
                <a:ea typeface="+mn-ea"/>
                <a:cs typeface="Arial" panose="020B0604020202020204" pitchFamily="34" charset="0"/>
              </a:rPr>
              <a:t>For NCC Volume One, additional explanatory information is provided in the Guide to Volume One.  </a:t>
            </a:r>
          </a:p>
          <a:p>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The Guide is non‐mandatory and is used to provide additional guidance on the application of the particular Parts, clauses, and defined terms. </a:t>
            </a: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The Guide is integrated into NCC Volume One online at ncc.abcb.gov.au.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AU" u="none" dirty="0"/>
          </a:p>
        </p:txBody>
      </p:sp>
      <p:sp>
        <p:nvSpPr>
          <p:cNvPr id="4" name="Slide Number Placeholder 3"/>
          <p:cNvSpPr>
            <a:spLocks noGrp="1"/>
          </p:cNvSpPr>
          <p:nvPr>
            <p:ph type="sldNum" sz="quarter" idx="10"/>
          </p:nvPr>
        </p:nvSpPr>
        <p:spPr/>
        <p:txBody>
          <a:bodyPr/>
          <a:lstStyle/>
          <a:p>
            <a:fld id="{6BEE6E06-E35D-4AB3-9364-C74B9F361388}" type="slidenum">
              <a:rPr lang="en-AU" smtClean="0"/>
              <a:pPr/>
              <a:t>45</a:t>
            </a:fld>
            <a:endParaRPr lang="en-AU" dirty="0"/>
          </a:p>
        </p:txBody>
      </p:sp>
    </p:spTree>
    <p:extLst>
      <p:ext uri="{BB962C8B-B14F-4D97-AF65-F5344CB8AC3E}">
        <p14:creationId xmlns:p14="http://schemas.microsoft.com/office/powerpoint/2010/main" val="20157745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Arial" panose="020B0604020202020204" pitchFamily="34" charset="0"/>
                <a:ea typeface="+mn-ea"/>
                <a:cs typeface="Arial" panose="020B0604020202020204" pitchFamily="34" charset="0"/>
              </a:rPr>
              <a:t>The ABCB has produced a number of non‐mandatory handbooks, which provide additional background and explanatory information in relation to NCC Volume One.  Some of these include:</a:t>
            </a:r>
            <a:br>
              <a:rPr lang="en-US" sz="1100" kern="1200" dirty="0" smtClean="0">
                <a:solidFill>
                  <a:schemeClr val="tx1"/>
                </a:solidFill>
                <a:effectLst/>
                <a:latin typeface="Arial" panose="020B0604020202020204" pitchFamily="34" charset="0"/>
                <a:ea typeface="+mn-ea"/>
                <a:cs typeface="Arial" panose="020B0604020202020204" pitchFamily="34" charset="0"/>
              </a:rPr>
            </a:b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Lifts used during evacuation;</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Construction of buildings in flood hazard areas;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Sound insulation; and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Energy Efficiency Provisions for Volume One.</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All handbooks can be found at the ABCB website at abcb.gov.au.</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endParaRPr lang="en-AU" dirty="0">
              <a:effectLst/>
            </a:endParaRPr>
          </a:p>
        </p:txBody>
      </p:sp>
      <p:sp>
        <p:nvSpPr>
          <p:cNvPr id="4" name="Slide Number Placeholder 3"/>
          <p:cNvSpPr>
            <a:spLocks noGrp="1"/>
          </p:cNvSpPr>
          <p:nvPr>
            <p:ph type="sldNum" sz="quarter" idx="10"/>
          </p:nvPr>
        </p:nvSpPr>
        <p:spPr/>
        <p:txBody>
          <a:bodyPr/>
          <a:lstStyle/>
          <a:p>
            <a:fld id="{DC1BBB11-5BC7-4717-B679-994F200CF5A2}" type="slidenum">
              <a:rPr lang="en-AU" smtClean="0"/>
              <a:pPr/>
              <a:t>46</a:t>
            </a:fld>
            <a:endParaRPr lang="en-AU" dirty="0"/>
          </a:p>
        </p:txBody>
      </p:sp>
    </p:spTree>
    <p:extLst>
      <p:ext uri="{BB962C8B-B14F-4D97-AF65-F5344CB8AC3E}">
        <p14:creationId xmlns:p14="http://schemas.microsoft.com/office/powerpoint/2010/main" val="16141651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Upon completion, you’ll have acquired:</a:t>
            </a:r>
          </a:p>
          <a:p>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an overview of NCC Volume One, including its application; and</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n-ea"/>
                <a:cs typeface="Arial" panose="020B0604020202020204" pitchFamily="34" charset="0"/>
              </a:rPr>
              <a:t>an appreciation of the various Sections within Volume One.</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endParaRPr lang="en-US" dirty="0"/>
          </a:p>
          <a:p>
            <a:endParaRPr lang="en-AU" dirty="0"/>
          </a:p>
        </p:txBody>
      </p:sp>
      <p:sp>
        <p:nvSpPr>
          <p:cNvPr id="4" name="Slide Number Placeholder 3"/>
          <p:cNvSpPr>
            <a:spLocks noGrp="1"/>
          </p:cNvSpPr>
          <p:nvPr>
            <p:ph type="sldNum" sz="quarter" idx="10"/>
          </p:nvPr>
        </p:nvSpPr>
        <p:spPr/>
        <p:txBody>
          <a:bodyPr/>
          <a:lstStyle/>
          <a:p>
            <a:fld id="{47A8E902-E9C9-4ECE-86F1-AE8F127DB40F}" type="slidenum">
              <a:rPr lang="en-AU" smtClean="0"/>
              <a:pPr/>
              <a:t>47</a:t>
            </a:fld>
            <a:endParaRPr lang="en-AU" dirty="0"/>
          </a:p>
        </p:txBody>
      </p:sp>
    </p:spTree>
    <p:extLst>
      <p:ext uri="{BB962C8B-B14F-4D97-AF65-F5344CB8AC3E}">
        <p14:creationId xmlns:p14="http://schemas.microsoft.com/office/powerpoint/2010/main" val="29653244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C1BBB11-5BC7-4717-B679-994F200CF5A2}" type="slidenum">
              <a:rPr lang="en-AU" smtClean="0"/>
              <a:pPr/>
              <a:t>52</a:t>
            </a:fld>
            <a:endParaRPr lang="en-AU" dirty="0"/>
          </a:p>
        </p:txBody>
      </p:sp>
    </p:spTree>
    <p:extLst>
      <p:ext uri="{BB962C8B-B14F-4D97-AF65-F5344CB8AC3E}">
        <p14:creationId xmlns:p14="http://schemas.microsoft.com/office/powerpoint/2010/main" val="10406061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C1BBB11-5BC7-4717-B679-994F200CF5A2}" type="slidenum">
              <a:rPr lang="en-AU" smtClean="0"/>
              <a:pPr/>
              <a:t>53</a:t>
            </a:fld>
            <a:endParaRPr lang="en-AU" dirty="0"/>
          </a:p>
        </p:txBody>
      </p:sp>
    </p:spTree>
    <p:extLst>
      <p:ext uri="{BB962C8B-B14F-4D97-AF65-F5344CB8AC3E}">
        <p14:creationId xmlns:p14="http://schemas.microsoft.com/office/powerpoint/2010/main" val="2346159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Arial" panose="020B0604020202020204" pitchFamily="34" charset="0"/>
                <a:ea typeface="+mn-ea"/>
                <a:cs typeface="Arial" panose="020B0604020202020204" pitchFamily="34" charset="0"/>
              </a:rPr>
              <a:t>Firstly, let’s look at the role of the NCC, how it takes effect as a regulatory document, the goals of the NCC and what the NCC applies to.</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The NCC is an initiative of the Council of Australian Governments (COAG) to incorporate all on‐site construction requirements into a single code.</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Its role is to provide nationally consistent minimum necessary standards and a technical base for the design and construction of buildings throughout Australia.</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The Building Code of Australia – often referred to as the ‘BCA’ – makes up Volume One and Volume Two of the NCC.</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The NCC Volume One primarily covers Class 2 to Class 9 buildings. Volume Two primarily covers Class 1 and Class 10 buildings.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Volume Three of the NCC is the Plumbing Code of Australia or ‘PCA’. This pertains primarily to plumbing and drainage associated with all classes of buildings.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endParaRPr lang="en-AU" dirty="0"/>
          </a:p>
          <a:p>
            <a:endParaRPr lang="en-AU" dirty="0"/>
          </a:p>
        </p:txBody>
      </p:sp>
      <p:sp>
        <p:nvSpPr>
          <p:cNvPr id="4" name="Slide Number Placeholder 3"/>
          <p:cNvSpPr>
            <a:spLocks noGrp="1"/>
          </p:cNvSpPr>
          <p:nvPr>
            <p:ph type="sldNum" sz="quarter" idx="10"/>
          </p:nvPr>
        </p:nvSpPr>
        <p:spPr/>
        <p:txBody>
          <a:bodyPr/>
          <a:lstStyle/>
          <a:p>
            <a:fld id="{DC1BBB11-5BC7-4717-B679-994F200CF5A2}" type="slidenum">
              <a:rPr lang="en-AU" smtClean="0"/>
              <a:pPr/>
              <a:t>5</a:t>
            </a:fld>
            <a:endParaRPr lang="en-AU" dirty="0"/>
          </a:p>
        </p:txBody>
      </p:sp>
    </p:spTree>
    <p:extLst>
      <p:ext uri="{BB962C8B-B14F-4D97-AF65-F5344CB8AC3E}">
        <p14:creationId xmlns:p14="http://schemas.microsoft.com/office/powerpoint/2010/main" val="36794915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C1BBB11-5BC7-4717-B679-994F200CF5A2}" type="slidenum">
              <a:rPr lang="en-AU" smtClean="0"/>
              <a:pPr/>
              <a:t>54</a:t>
            </a:fld>
            <a:endParaRPr lang="en-AU" dirty="0"/>
          </a:p>
        </p:txBody>
      </p:sp>
    </p:spTree>
    <p:extLst>
      <p:ext uri="{BB962C8B-B14F-4D97-AF65-F5344CB8AC3E}">
        <p14:creationId xmlns:p14="http://schemas.microsoft.com/office/powerpoint/2010/main" val="1788042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Arial" panose="020B0604020202020204" pitchFamily="34" charset="0"/>
                <a:ea typeface="+mn-ea"/>
                <a:cs typeface="Arial" panose="020B0604020202020204" pitchFamily="34" charset="0"/>
              </a:rPr>
              <a:t>Generally, the NCC applies to the construction of new buildings and new building work in existing buildings.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The NCC can also apply to the change of use of a building.</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With this in mind, the goal of the NCC is to enable the achievement of nationally consistent, minimum necessary standards of relevant safety (including structural safety and safety from fire), health, accessibility, amenity and sustainability objectives efficiently.</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endParaRPr lang="en-AU" b="0" dirty="0">
              <a:solidFill>
                <a:schemeClr val="tx1"/>
              </a:solidFill>
            </a:endParaRPr>
          </a:p>
        </p:txBody>
      </p:sp>
      <p:sp>
        <p:nvSpPr>
          <p:cNvPr id="4" name="Slide Number Placeholder 3"/>
          <p:cNvSpPr>
            <a:spLocks noGrp="1"/>
          </p:cNvSpPr>
          <p:nvPr>
            <p:ph type="sldNum" sz="quarter" idx="10"/>
          </p:nvPr>
        </p:nvSpPr>
        <p:spPr/>
        <p:txBody>
          <a:bodyPr/>
          <a:lstStyle/>
          <a:p>
            <a:fld id="{DC1BBB11-5BC7-4717-B679-994F200CF5A2}" type="slidenum">
              <a:rPr lang="en-AU" smtClean="0"/>
              <a:pPr/>
              <a:t>6</a:t>
            </a:fld>
            <a:endParaRPr lang="en-AU" dirty="0"/>
          </a:p>
        </p:txBody>
      </p:sp>
    </p:spTree>
    <p:extLst>
      <p:ext uri="{BB962C8B-B14F-4D97-AF65-F5344CB8AC3E}">
        <p14:creationId xmlns:p14="http://schemas.microsoft.com/office/powerpoint/2010/main" val="2420611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Arial" panose="020B0604020202020204" pitchFamily="34" charset="0"/>
                <a:ea typeface="+mn-ea"/>
                <a:cs typeface="Arial" panose="020B0604020202020204" pitchFamily="34" charset="0"/>
              </a:rPr>
              <a:t>The NCC takes effect as a regulatory document through adoption by State and Territory legislation.</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A typical regulatory structure will include a State or Territory ‘Act.’</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The ‘Act’ has Regulations that go along with it. These Regulations in turn comprise administrative matters like approvals, licensing and other features including the adoption of the NCC.</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Via the NCC, documents such as the Australian Standards are referenced, which then become regulatory documents in their own right.</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DC1BBB11-5BC7-4717-B679-994F200CF5A2}" type="slidenum">
              <a:rPr lang="en-AU" smtClean="0"/>
              <a:pPr/>
              <a:t>7</a:t>
            </a:fld>
            <a:endParaRPr lang="en-AU" dirty="0"/>
          </a:p>
        </p:txBody>
      </p:sp>
    </p:spTree>
    <p:extLst>
      <p:ext uri="{BB962C8B-B14F-4D97-AF65-F5344CB8AC3E}">
        <p14:creationId xmlns:p14="http://schemas.microsoft.com/office/powerpoint/2010/main" val="131623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726">
              <a:defRPr/>
            </a:pPr>
            <a:endParaRPr lang="en-AU" dirty="0">
              <a:solidFill>
                <a:schemeClr val="tx1"/>
              </a:solidFill>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Let’s look at Volume One in greater detail.</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Volume One of the NCC contains the design and construction requirements for Class 2 to 9 buildings as well as certain requirements for Class 1b, 10a and 10b buildings. These requirements cover such matters as structure, fire resistance, access and egress, services and equipment, and energy efficiency as well as certain aspects of health and amenity.</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Class 2 to 9 buildings are generally commercial, industrial, multi‐residential, and institutional buildings.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Volume One has nine specific Sections, however, before we get into each of these Sections we will take a closer look at the structure and compliance requirements for Volume One.</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AU" dirty="0"/>
          </a:p>
          <a:p>
            <a:endParaRPr lang="en-AU" dirty="0"/>
          </a:p>
        </p:txBody>
      </p:sp>
      <p:sp>
        <p:nvSpPr>
          <p:cNvPr id="4" name="Slide Number Placeholder 3"/>
          <p:cNvSpPr>
            <a:spLocks noGrp="1"/>
          </p:cNvSpPr>
          <p:nvPr>
            <p:ph type="sldNum" sz="quarter" idx="10"/>
          </p:nvPr>
        </p:nvSpPr>
        <p:spPr/>
        <p:txBody>
          <a:bodyPr/>
          <a:lstStyle/>
          <a:p>
            <a:fld id="{DC1BBB11-5BC7-4717-B679-994F200CF5A2}" type="slidenum">
              <a:rPr lang="en-AU" smtClean="0"/>
              <a:pPr/>
              <a:t>8</a:t>
            </a:fld>
            <a:endParaRPr lang="en-AU" dirty="0"/>
          </a:p>
        </p:txBody>
      </p:sp>
    </p:spTree>
    <p:extLst>
      <p:ext uri="{BB962C8B-B14F-4D97-AF65-F5344CB8AC3E}">
        <p14:creationId xmlns:p14="http://schemas.microsoft.com/office/powerpoint/2010/main" val="472161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Arial" panose="020B0604020202020204" pitchFamily="34" charset="0"/>
                <a:ea typeface="+mn-ea"/>
                <a:cs typeface="Arial" panose="020B0604020202020204" pitchFamily="34" charset="0"/>
              </a:rPr>
              <a:t>As with NCC Volumes Two and Three, NCC Volume One is a performance-based code.</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Compliance with the NCC is achieved by satisfying the Governing Requirements and the Performance Requirements.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The top level, the Performance Requirement is the Compliance Level. The bottom level are the Compliance Solutions, which are Performance Solutions and/or Deemed‐to‐Satisfy Solutions.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The NCC Compliance Structure shown is located in the Governing Requirements of the NCC in Part A2.</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endParaRPr lang="en-AU" baseline="0" dirty="0"/>
          </a:p>
          <a:p>
            <a:endParaRPr lang="en-AU" dirty="0"/>
          </a:p>
        </p:txBody>
      </p:sp>
      <p:sp>
        <p:nvSpPr>
          <p:cNvPr id="4" name="Slide Number Placeholder 3"/>
          <p:cNvSpPr>
            <a:spLocks noGrp="1"/>
          </p:cNvSpPr>
          <p:nvPr>
            <p:ph type="sldNum" sz="quarter" idx="10"/>
          </p:nvPr>
        </p:nvSpPr>
        <p:spPr/>
        <p:txBody>
          <a:bodyPr/>
          <a:lstStyle/>
          <a:p>
            <a:fld id="{DC1BBB11-5BC7-4717-B679-994F200CF5A2}" type="slidenum">
              <a:rPr lang="en-AU" smtClean="0"/>
              <a:pPr/>
              <a:t>9</a:t>
            </a:fld>
            <a:endParaRPr lang="en-AU" dirty="0"/>
          </a:p>
        </p:txBody>
      </p:sp>
    </p:spTree>
    <p:extLst>
      <p:ext uri="{BB962C8B-B14F-4D97-AF65-F5344CB8AC3E}">
        <p14:creationId xmlns:p14="http://schemas.microsoft.com/office/powerpoint/2010/main" val="2612712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68CB81-B724-4511-8E0B-04166B3788BA}" type="datetimeFigureOut">
              <a:rPr lang="en-US" smtClean="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CBA6A4-4AC1-4AE5-BF17-AC49EE4BA738}" type="slidenum">
              <a:rPr lang="en-US" smtClean="0"/>
              <a:pPr/>
              <a:t>‹#›</a:t>
            </a:fld>
            <a:endParaRPr lang="en-US" dirty="0"/>
          </a:p>
        </p:txBody>
      </p:sp>
    </p:spTree>
    <p:extLst>
      <p:ext uri="{BB962C8B-B14F-4D97-AF65-F5344CB8AC3E}">
        <p14:creationId xmlns:p14="http://schemas.microsoft.com/office/powerpoint/2010/main" val="1707277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30"/>
            <a:ext cx="10515600" cy="908086"/>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838200" y="1493134"/>
            <a:ext cx="10515600" cy="4683829"/>
          </a:xfrm>
        </p:spPr>
        <p:txBody>
          <a:bodyPr/>
          <a:lstStyle>
            <a:lvl1pPr>
              <a:lnSpc>
                <a:spcPct val="114000"/>
              </a:lnSpc>
              <a:defRPr sz="3200" baseline="0"/>
            </a:lvl1pPr>
            <a:lvl2pPr>
              <a:lnSpc>
                <a:spcPct val="114000"/>
              </a:lnSpc>
              <a:defRPr sz="2800" baseline="0"/>
            </a:lvl2pPr>
            <a:lvl3pPr>
              <a:lnSpc>
                <a:spcPct val="114000"/>
              </a:lnSpc>
              <a:defRPr sz="2400" baseline="0"/>
            </a:lvl3pPr>
            <a:lvl4pPr>
              <a:lnSpc>
                <a:spcPct val="114000"/>
              </a:lnSpc>
              <a:defRPr sz="2000" baseline="0"/>
            </a:lvl4pPr>
            <a:lvl5pPr>
              <a:lnSpc>
                <a:spcPct val="114000"/>
              </a:lnSpc>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068CB81-B724-4511-8E0B-04166B3788BA}" type="datetimeFigureOut">
              <a:rPr lang="en-US" smtClean="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CBA6A4-4AC1-4AE5-BF17-AC49EE4BA738}" type="slidenum">
              <a:rPr lang="en-US" smtClean="0"/>
              <a:pPr/>
              <a:t>‹#›</a:t>
            </a:fld>
            <a:endParaRPr lang="en-US" dirty="0"/>
          </a:p>
        </p:txBody>
      </p:sp>
    </p:spTree>
    <p:extLst>
      <p:ext uri="{BB962C8B-B14F-4D97-AF65-F5344CB8AC3E}">
        <p14:creationId xmlns:p14="http://schemas.microsoft.com/office/powerpoint/2010/main" val="38150331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30"/>
            <a:ext cx="10515600" cy="908086"/>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1493134"/>
            <a:ext cx="5181600" cy="4683829"/>
          </a:xfr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493134"/>
            <a:ext cx="5181600" cy="4683829"/>
          </a:xfr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B068CB81-B724-4511-8E0B-04166B3788BA}" type="datetimeFigureOut">
              <a:rPr lang="en-US" smtClean="0"/>
              <a:pPr/>
              <a:t>6/4/2020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CBA6A4-4AC1-4AE5-BF17-AC49EE4BA738}" type="slidenum">
              <a:rPr lang="en-US" smtClean="0"/>
              <a:pPr/>
              <a:t>‹#›</a:t>
            </a:fld>
            <a:endParaRPr lang="en-US" dirty="0"/>
          </a:p>
        </p:txBody>
      </p:sp>
    </p:spTree>
    <p:extLst>
      <p:ext uri="{BB962C8B-B14F-4D97-AF65-F5344CB8AC3E}">
        <p14:creationId xmlns:p14="http://schemas.microsoft.com/office/powerpoint/2010/main" val="36025217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30"/>
            <a:ext cx="10515600" cy="908086"/>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B068CB81-B724-4511-8E0B-04166B3788BA}" type="datetimeFigureOut">
              <a:rPr lang="en-US" smtClean="0"/>
              <a:pPr/>
              <a:t>6/4/2020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CBA6A4-4AC1-4AE5-BF17-AC49EE4BA738}" type="slidenum">
              <a:rPr lang="en-US" smtClean="0"/>
              <a:pPr/>
              <a:t>‹#›</a:t>
            </a:fld>
            <a:endParaRPr lang="en-US" dirty="0"/>
          </a:p>
        </p:txBody>
      </p:sp>
    </p:spTree>
    <p:extLst>
      <p:ext uri="{BB962C8B-B14F-4D97-AF65-F5344CB8AC3E}">
        <p14:creationId xmlns:p14="http://schemas.microsoft.com/office/powerpoint/2010/main" val="10999940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68CB81-B724-4511-8E0B-04166B3788BA}" type="datetimeFigureOut">
              <a:rPr lang="en-US" smtClean="0"/>
              <a:pPr/>
              <a:t>6/4/2020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CBA6A4-4AC1-4AE5-BF17-AC49EE4BA738}" type="slidenum">
              <a:rPr lang="en-US" smtClean="0"/>
              <a:pPr/>
              <a:t>‹#›</a:t>
            </a:fld>
            <a:endParaRPr lang="en-US" dirty="0"/>
          </a:p>
        </p:txBody>
      </p:sp>
    </p:spTree>
    <p:extLst>
      <p:ext uri="{BB962C8B-B14F-4D97-AF65-F5344CB8AC3E}">
        <p14:creationId xmlns:p14="http://schemas.microsoft.com/office/powerpoint/2010/main" val="4599296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E69689-7212-47D1-85DA-93C96C9920E8}" type="datetimeFigureOut">
              <a:rPr lang="en-AU" smtClean="0"/>
              <a:t>4/06/2020</a:t>
            </a:fld>
            <a:endParaRPr lang="en-AU"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3304D-4871-4CFC-A9AC-34131FE5C2B5}" type="slidenum">
              <a:rPr lang="en-AU" smtClean="0"/>
              <a:t>‹#›</a:t>
            </a:fld>
            <a:endParaRPr lang="en-AU" dirty="0"/>
          </a:p>
        </p:txBody>
      </p:sp>
    </p:spTree>
    <p:extLst>
      <p:ext uri="{BB962C8B-B14F-4D97-AF65-F5344CB8AC3E}">
        <p14:creationId xmlns:p14="http://schemas.microsoft.com/office/powerpoint/2010/main" val="133093066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6" r:id="rId3"/>
    <p:sldLayoutId id="2147483768" r:id="rId4"/>
    <p:sldLayoutId id="2147483769" r:id="rId5"/>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cid:image001.jpg@01CF53E2.F599DED0" TargetMode="Externa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bcb.gov.a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creativecommons.org/licenses/by/4.0" TargetMode="External"/><Relationship Id="rId7" Type="http://schemas.openxmlformats.org/officeDocument/2006/relationships/image" Target="cid:image001.jpg@01CF53E2.F599DED0"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abcb.gov.au/" TargetMode="External"/><Relationship Id="rId4" Type="http://schemas.openxmlformats.org/officeDocument/2006/relationships/hyperlink" Target="mailto:ncc@abcb.gov.a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title="Corporate logo"/>
          <p:cNvSpPr txBox="1"/>
          <p:nvPr/>
        </p:nvSpPr>
        <p:spPr>
          <a:xfrm>
            <a:off x="8159261" y="11408898"/>
            <a:ext cx="4009293" cy="369332"/>
          </a:xfrm>
          <a:prstGeom prst="rect">
            <a:avLst/>
          </a:prstGeom>
          <a:noFill/>
        </p:spPr>
        <p:txBody>
          <a:bodyPr wrap="square" rtlCol="0">
            <a:spAutoFit/>
          </a:bodyPr>
          <a:lstStyle/>
          <a:p>
            <a:endParaRPr lang="en-AU" dirty="0"/>
          </a:p>
        </p:txBody>
      </p:sp>
      <p:graphicFrame>
        <p:nvGraphicFramePr>
          <p:cNvPr id="12" name="Table 11" title="Corporate logo "/>
          <p:cNvGraphicFramePr>
            <a:graphicFrameLocks noGrp="1"/>
          </p:cNvGraphicFramePr>
          <p:nvPr>
            <p:extLst>
              <p:ext uri="{D42A27DB-BD31-4B8C-83A1-F6EECF244321}">
                <p14:modId xmlns:p14="http://schemas.microsoft.com/office/powerpoint/2010/main" val="2939396901"/>
              </p:ext>
            </p:extLst>
          </p:nvPr>
        </p:nvGraphicFramePr>
        <p:xfrm>
          <a:off x="6982091" y="1742644"/>
          <a:ext cx="4377571" cy="2841771"/>
        </p:xfrm>
        <a:graphic>
          <a:graphicData uri="http://schemas.openxmlformats.org/drawingml/2006/table">
            <a:tbl>
              <a:tblPr firstRow="1" bandRow="1">
                <a:tableStyleId>{5940675A-B579-460E-94D1-54222C63F5DA}</a:tableStyleId>
              </a:tblPr>
              <a:tblGrid>
                <a:gridCol w="4377571"/>
              </a:tblGrid>
              <a:tr h="2841771">
                <a:tc>
                  <a:txBody>
                    <a:bodyPr/>
                    <a:lstStyle/>
                    <a:p>
                      <a:pPr algn="ctr"/>
                      <a:r>
                        <a:rPr lang="en-AU" sz="1800" dirty="0" smtClean="0"/>
                        <a:t>Insert Corporate logo</a:t>
                      </a:r>
                      <a:r>
                        <a:rPr lang="en-AU" sz="1800" baseline="0" dirty="0" smtClean="0"/>
                        <a:t> here</a:t>
                      </a:r>
                      <a:endParaRPr lang="en-AU" sz="1800" dirty="0"/>
                    </a:p>
                  </a:txBody>
                  <a:tcPr marL="84879" marR="84879" marT="42440" marB="42440" anchor="ctr"/>
                </a:tc>
              </a:tr>
            </a:tbl>
          </a:graphicData>
        </a:graphic>
      </p:graphicFrame>
      <p:pic>
        <p:nvPicPr>
          <p:cNvPr id="2" name="Picture 1" title="NCC Volume On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589" y="1559021"/>
            <a:ext cx="5696547" cy="2208552"/>
          </a:xfrm>
          <a:prstGeom prst="rect">
            <a:avLst/>
          </a:prstGeom>
        </p:spPr>
      </p:pic>
      <p:pic>
        <p:nvPicPr>
          <p:cNvPr id="9" name="Picture 8" title="NCC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589" y="4179173"/>
            <a:ext cx="3066164" cy="1057057"/>
          </a:xfrm>
          <a:prstGeom prst="rect">
            <a:avLst/>
          </a:prstGeom>
        </p:spPr>
      </p:pic>
      <p:sp>
        <p:nvSpPr>
          <p:cNvPr id="11" name="Rectangle 3"/>
          <p:cNvSpPr>
            <a:spLocks noChangeArrowheads="1"/>
          </p:cNvSpPr>
          <p:nvPr/>
        </p:nvSpPr>
        <p:spPr bwMode="auto">
          <a:xfrm rot="10800000" flipV="1">
            <a:off x="2401042" y="6124750"/>
            <a:ext cx="904598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AU" sz="1200" dirty="0"/>
              <a:t>© Commonwealth of Australia and the States and Territories of Australia </a:t>
            </a:r>
            <a:r>
              <a:rPr lang="en-AU" sz="1200" dirty="0" smtClean="0"/>
              <a:t>2020, </a:t>
            </a:r>
            <a:r>
              <a:rPr lang="en-AU" sz="1200" dirty="0"/>
              <a:t>published by the Australian Building Codes Board</a:t>
            </a:r>
            <a:r>
              <a:rPr lang="en-AU" sz="1000" dirty="0" smtClean="0"/>
              <a:t>.</a:t>
            </a:r>
            <a:endParaRPr lang="en-AU" altLang="en-US" sz="1100" dirty="0">
              <a:latin typeface="Arial" panose="020B0604020202020204" pitchFamily="34" charset="0"/>
            </a:endParaRPr>
          </a:p>
        </p:txBody>
      </p:sp>
      <p:pic>
        <p:nvPicPr>
          <p:cNvPr id="8" name="Picture 7" descr="Logo:  Creative Commons." title="Creative Commons logo"/>
          <p:cNvPicPr/>
          <p:nvPr/>
        </p:nvPicPr>
        <p:blipFill>
          <a:blip r:embed="rId5" r:link="rId6">
            <a:extLst>
              <a:ext uri="{28A0092B-C50C-407E-A947-70E740481C1C}">
                <a14:useLocalDpi xmlns:a14="http://schemas.microsoft.com/office/drawing/2010/main" val="0"/>
              </a:ext>
            </a:extLst>
          </a:blip>
          <a:stretch>
            <a:fillRect/>
          </a:stretch>
        </p:blipFill>
        <p:spPr bwMode="auto">
          <a:xfrm>
            <a:off x="1122275" y="6083569"/>
            <a:ext cx="1224000" cy="4680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title="Table showing performance requirements for part F1"/>
          <p:cNvSpPr/>
          <p:nvPr/>
        </p:nvSpPr>
        <p:spPr>
          <a:xfrm>
            <a:off x="5488412" y="3432452"/>
            <a:ext cx="193183" cy="206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Title 1"/>
          <p:cNvSpPr>
            <a:spLocks noGrp="1"/>
          </p:cNvSpPr>
          <p:nvPr>
            <p:ph type="title"/>
          </p:nvPr>
        </p:nvSpPr>
        <p:spPr>
          <a:xfrm>
            <a:off x="827062" y="193478"/>
            <a:ext cx="10515600" cy="908086"/>
          </a:xfrm>
        </p:spPr>
        <p:txBody>
          <a:bodyPr>
            <a:normAutofit/>
          </a:bodyPr>
          <a:lstStyle/>
          <a:p>
            <a:pPr algn="ctr"/>
            <a:r>
              <a:rPr lang="en-AU" dirty="0"/>
              <a:t>Performance </a:t>
            </a:r>
            <a:r>
              <a:rPr lang="en-AU" dirty="0" smtClean="0"/>
              <a:t>Requirements</a:t>
            </a:r>
            <a:endParaRPr lang="en-AU" dirty="0"/>
          </a:p>
        </p:txBody>
      </p:sp>
      <p:sp>
        <p:nvSpPr>
          <p:cNvPr id="2" name="Content Placeholder 1"/>
          <p:cNvSpPr>
            <a:spLocks noGrp="1"/>
          </p:cNvSpPr>
          <p:nvPr>
            <p:ph idx="1"/>
          </p:nvPr>
        </p:nvSpPr>
        <p:spPr>
          <a:xfrm>
            <a:off x="478971" y="1193568"/>
            <a:ext cx="11176000" cy="4683829"/>
          </a:xfrm>
        </p:spPr>
        <p:txBody>
          <a:bodyPr>
            <a:normAutofit/>
          </a:bodyPr>
          <a:lstStyle/>
          <a:p>
            <a:pPr>
              <a:spcBef>
                <a:spcPts val="0"/>
              </a:spcBef>
              <a:spcAft>
                <a:spcPts val="600"/>
              </a:spcAft>
            </a:pPr>
            <a:r>
              <a:rPr lang="en-US" sz="2000" dirty="0"/>
              <a:t>Performance Requirements are </a:t>
            </a:r>
            <a:r>
              <a:rPr lang="en-US" sz="2000" dirty="0" smtClean="0"/>
              <a:t>located </a:t>
            </a:r>
            <a:r>
              <a:rPr lang="en-US" sz="2000" dirty="0"/>
              <a:t>at the </a:t>
            </a:r>
            <a:r>
              <a:rPr lang="en-US" sz="2000" dirty="0" smtClean="0"/>
              <a:t>start of each </a:t>
            </a:r>
            <a:r>
              <a:rPr lang="en-US" sz="2000" dirty="0"/>
              <a:t>Section </a:t>
            </a:r>
            <a:r>
              <a:rPr lang="en-US" sz="2000" dirty="0" smtClean="0"/>
              <a:t>of Volume One.</a:t>
            </a:r>
            <a:endParaRPr lang="en-AU" sz="2000" dirty="0"/>
          </a:p>
          <a:p>
            <a:pPr>
              <a:spcBef>
                <a:spcPts val="0"/>
              </a:spcBef>
              <a:spcAft>
                <a:spcPts val="600"/>
              </a:spcAft>
            </a:pPr>
            <a:r>
              <a:rPr lang="en-US" sz="2000" dirty="0" smtClean="0"/>
              <a:t>A2.1 of the Governing Requirements outlines the three ways you can achieve compliance with the mandatory Performance Requirements. </a:t>
            </a:r>
          </a:p>
          <a:p>
            <a:pPr>
              <a:spcBef>
                <a:spcPts val="600"/>
              </a:spcBef>
            </a:pPr>
            <a:r>
              <a:rPr lang="en-AU" sz="2000" dirty="0" smtClean="0"/>
              <a:t>The Performance </a:t>
            </a:r>
            <a:r>
              <a:rPr lang="en-AU" sz="2000" dirty="0"/>
              <a:t>Requirements can only be satisfied by </a:t>
            </a:r>
            <a:r>
              <a:rPr lang="en-AU" sz="2000" dirty="0" smtClean="0"/>
              <a:t>either a: </a:t>
            </a:r>
          </a:p>
          <a:p>
            <a:pPr marL="449263" indent="0">
              <a:spcBef>
                <a:spcPts val="600"/>
              </a:spcBef>
              <a:buNone/>
            </a:pPr>
            <a:r>
              <a:rPr lang="en-AU" sz="2000" dirty="0" smtClean="0"/>
              <a:t>(</a:t>
            </a:r>
            <a:r>
              <a:rPr lang="en-AU" sz="2000" dirty="0"/>
              <a:t>a) Performance Solution; or</a:t>
            </a:r>
          </a:p>
          <a:p>
            <a:pPr marL="457200" lvl="1" indent="0">
              <a:buNone/>
            </a:pPr>
            <a:r>
              <a:rPr lang="en-AU" sz="2000" dirty="0"/>
              <a:t>(b) Deemed-to-Satisfy Solution; or</a:t>
            </a:r>
          </a:p>
          <a:p>
            <a:pPr marL="457200" lvl="1" indent="0">
              <a:buNone/>
            </a:pPr>
            <a:r>
              <a:rPr lang="en-AU" sz="2000" dirty="0"/>
              <a:t>(c) </a:t>
            </a:r>
            <a:r>
              <a:rPr lang="en-AU" sz="2000" dirty="0" smtClean="0"/>
              <a:t>combination </a:t>
            </a:r>
            <a:r>
              <a:rPr lang="en-AU" sz="2000" dirty="0"/>
              <a:t>of (a) and (b).</a:t>
            </a:r>
          </a:p>
        </p:txBody>
      </p:sp>
      <p:pic>
        <p:nvPicPr>
          <p:cNvPr id="3" name="Picture 2" title="Table showing part F1 Performance requirements"/>
          <p:cNvPicPr>
            <a:picLocks noChangeAspect="1"/>
          </p:cNvPicPr>
          <p:nvPr/>
        </p:nvPicPr>
        <p:blipFill>
          <a:blip r:embed="rId3"/>
          <a:stretch>
            <a:fillRect/>
          </a:stretch>
        </p:blipFill>
        <p:spPr>
          <a:xfrm>
            <a:off x="1854299" y="4247666"/>
            <a:ext cx="8435348" cy="2407135"/>
          </a:xfrm>
          <a:prstGeom prst="rect">
            <a:avLst/>
          </a:prstGeom>
        </p:spPr>
      </p:pic>
      <p:sp>
        <p:nvSpPr>
          <p:cNvPr id="8" name="Rectangle 7" title="Table showing Part F1 performance requirements"/>
          <p:cNvSpPr/>
          <p:nvPr/>
        </p:nvSpPr>
        <p:spPr>
          <a:xfrm>
            <a:off x="1669143" y="4247666"/>
            <a:ext cx="8781143" cy="240713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Tree>
    <p:extLst>
      <p:ext uri="{BB962C8B-B14F-4D97-AF65-F5344CB8AC3E}">
        <p14:creationId xmlns:p14="http://schemas.microsoft.com/office/powerpoint/2010/main" val="1562199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ctr"/>
            <a:r>
              <a:rPr lang="en-AU" dirty="0" smtClean="0"/>
              <a:t>Performance Requirements</a:t>
            </a:r>
            <a:endParaRPr lang="en-AU" dirty="0"/>
          </a:p>
        </p:txBody>
      </p:sp>
      <p:sp>
        <p:nvSpPr>
          <p:cNvPr id="3" name="Content Placeholder 2"/>
          <p:cNvSpPr>
            <a:spLocks noGrp="1"/>
          </p:cNvSpPr>
          <p:nvPr>
            <p:ph idx="1"/>
          </p:nvPr>
        </p:nvSpPr>
        <p:spPr/>
        <p:txBody>
          <a:bodyPr>
            <a:normAutofit/>
          </a:bodyPr>
          <a:lstStyle/>
          <a:p>
            <a:r>
              <a:rPr lang="en-US" sz="2200" dirty="0" smtClean="0"/>
              <a:t>The first Clause within each Section or Part of Volume One states the relevant Performance Requirements that need to be satisfied. </a:t>
            </a:r>
            <a:endParaRPr lang="en-AU" sz="2200" dirty="0" smtClean="0"/>
          </a:p>
          <a:p>
            <a:r>
              <a:rPr lang="en-AU" sz="2200" dirty="0" smtClean="0"/>
              <a:t>Note the extract below for the relevant Performance Requirements for Part B1 Structural Provisions, Deemed-to-Satisfy Provisions. </a:t>
            </a:r>
            <a:endParaRPr lang="en-AU" sz="2200" dirty="0"/>
          </a:p>
        </p:txBody>
      </p:sp>
      <p:grpSp>
        <p:nvGrpSpPr>
          <p:cNvPr id="8" name="Group 7" title="Part B1 structural provisions table"/>
          <p:cNvGrpSpPr/>
          <p:nvPr/>
        </p:nvGrpSpPr>
        <p:grpSpPr>
          <a:xfrm>
            <a:off x="1099624" y="3468913"/>
            <a:ext cx="9992751" cy="3060058"/>
            <a:chOff x="1099624" y="3468913"/>
            <a:chExt cx="9992751" cy="3060058"/>
          </a:xfrm>
        </p:grpSpPr>
        <p:pic>
          <p:nvPicPr>
            <p:cNvPr id="7" name="Picture 6" title="Part B1 structural provisions"/>
            <p:cNvPicPr>
              <a:picLocks noChangeAspect="1"/>
            </p:cNvPicPr>
            <p:nvPr/>
          </p:nvPicPr>
          <p:blipFill>
            <a:blip r:embed="rId3"/>
            <a:stretch>
              <a:fillRect/>
            </a:stretch>
          </p:blipFill>
          <p:spPr>
            <a:xfrm>
              <a:off x="1193753" y="3482359"/>
              <a:ext cx="9792494" cy="3013075"/>
            </a:xfrm>
            <a:prstGeom prst="rect">
              <a:avLst/>
            </a:prstGeom>
          </p:spPr>
        </p:pic>
        <p:sp>
          <p:nvSpPr>
            <p:cNvPr id="4" name="Rectangle 3"/>
            <p:cNvSpPr/>
            <p:nvPr/>
          </p:nvSpPr>
          <p:spPr>
            <a:xfrm>
              <a:off x="1099624" y="3468913"/>
              <a:ext cx="9992751" cy="306005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Tree>
    <p:extLst>
      <p:ext uri="{BB962C8B-B14F-4D97-AF65-F5344CB8AC3E}">
        <p14:creationId xmlns:p14="http://schemas.microsoft.com/office/powerpoint/2010/main" val="1570558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845103" y="240424"/>
            <a:ext cx="10515600" cy="908086"/>
          </a:xfrm>
        </p:spPr>
        <p:txBody>
          <a:bodyPr>
            <a:normAutofit/>
          </a:bodyPr>
          <a:lstStyle/>
          <a:p>
            <a:pPr algn="ctr"/>
            <a:r>
              <a:rPr lang="en-AU" dirty="0" smtClean="0"/>
              <a:t>Performance Requirements: Limitations</a:t>
            </a:r>
            <a:endParaRPr lang="en-AU" dirty="0"/>
          </a:p>
        </p:txBody>
      </p:sp>
      <p:grpSp>
        <p:nvGrpSpPr>
          <p:cNvPr id="5" name="Group 4" title="DP6 Paths of travel to exists table"/>
          <p:cNvGrpSpPr/>
          <p:nvPr/>
        </p:nvGrpSpPr>
        <p:grpSpPr>
          <a:xfrm>
            <a:off x="834078" y="1359598"/>
            <a:ext cx="10546949" cy="2381134"/>
            <a:chOff x="838201" y="1625600"/>
            <a:chExt cx="9956800" cy="2247899"/>
          </a:xfrm>
        </p:grpSpPr>
        <p:pic>
          <p:nvPicPr>
            <p:cNvPr id="2" name="Picture 1" title="DP6 Paths of travel to exits table"/>
            <p:cNvPicPr>
              <a:picLocks noChangeAspect="1"/>
            </p:cNvPicPr>
            <p:nvPr/>
          </p:nvPicPr>
          <p:blipFill>
            <a:blip r:embed="rId3"/>
            <a:stretch>
              <a:fillRect/>
            </a:stretch>
          </p:blipFill>
          <p:spPr>
            <a:xfrm>
              <a:off x="955027" y="1714500"/>
              <a:ext cx="9722200" cy="2158999"/>
            </a:xfrm>
            <a:prstGeom prst="rect">
              <a:avLst/>
            </a:prstGeom>
          </p:spPr>
        </p:pic>
        <p:sp>
          <p:nvSpPr>
            <p:cNvPr id="3" name="Rectangle 2"/>
            <p:cNvSpPr/>
            <p:nvPr/>
          </p:nvSpPr>
          <p:spPr>
            <a:xfrm>
              <a:off x="838201" y="1625600"/>
              <a:ext cx="9956800" cy="22478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1" name="Group 10" title="E1.8 Fire control centres table"/>
          <p:cNvGrpSpPr/>
          <p:nvPr/>
        </p:nvGrpSpPr>
        <p:grpSpPr>
          <a:xfrm>
            <a:off x="834078" y="3951820"/>
            <a:ext cx="10559875" cy="1783962"/>
            <a:chOff x="834078" y="3951820"/>
            <a:chExt cx="10559875" cy="1783962"/>
          </a:xfrm>
        </p:grpSpPr>
        <p:pic>
          <p:nvPicPr>
            <p:cNvPr id="9" name="Picture 8" title="E1.8 Fire controle centres tab;e"/>
            <p:cNvPicPr>
              <a:picLocks noChangeAspect="1"/>
            </p:cNvPicPr>
            <p:nvPr/>
          </p:nvPicPr>
          <p:blipFill>
            <a:blip r:embed="rId4"/>
            <a:stretch>
              <a:fillRect/>
            </a:stretch>
          </p:blipFill>
          <p:spPr>
            <a:xfrm>
              <a:off x="991078" y="4028894"/>
              <a:ext cx="10230246" cy="1573884"/>
            </a:xfrm>
            <a:prstGeom prst="rect">
              <a:avLst/>
            </a:prstGeom>
          </p:spPr>
        </p:pic>
        <p:sp>
          <p:nvSpPr>
            <p:cNvPr id="10" name="Rectangle 9"/>
            <p:cNvSpPr/>
            <p:nvPr/>
          </p:nvSpPr>
          <p:spPr>
            <a:xfrm>
              <a:off x="834078" y="3951820"/>
              <a:ext cx="10559875" cy="17839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Tree>
    <p:extLst>
      <p:ext uri="{BB962C8B-B14F-4D97-AF65-F5344CB8AC3E}">
        <p14:creationId xmlns:p14="http://schemas.microsoft.com/office/powerpoint/2010/main" val="114837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NCC Volume One: Sections</a:t>
            </a:r>
          </a:p>
        </p:txBody>
      </p:sp>
      <p:sp>
        <p:nvSpPr>
          <p:cNvPr id="3" name="Content Placeholder 2"/>
          <p:cNvSpPr>
            <a:spLocks noGrp="1"/>
          </p:cNvSpPr>
          <p:nvPr>
            <p:ph sz="half" idx="1"/>
          </p:nvPr>
        </p:nvSpPr>
        <p:spPr>
          <a:xfrm>
            <a:off x="1370213" y="1493134"/>
            <a:ext cx="7710377" cy="4683829"/>
          </a:xfrm>
        </p:spPr>
        <p:txBody>
          <a:bodyPr>
            <a:normAutofit fontScale="92500" lnSpcReduction="20000"/>
          </a:bodyPr>
          <a:lstStyle/>
          <a:p>
            <a:r>
              <a:rPr lang="en-AU" dirty="0"/>
              <a:t>Section A </a:t>
            </a:r>
            <a:r>
              <a:rPr lang="en-AU" dirty="0" smtClean="0"/>
              <a:t>– Governing Requirements</a:t>
            </a:r>
            <a:endParaRPr lang="en-AU" dirty="0"/>
          </a:p>
          <a:p>
            <a:r>
              <a:rPr lang="en-AU" dirty="0"/>
              <a:t>Section B - Structure</a:t>
            </a:r>
          </a:p>
          <a:p>
            <a:r>
              <a:rPr lang="en-AU" dirty="0"/>
              <a:t>Section C - Fire </a:t>
            </a:r>
            <a:r>
              <a:rPr lang="en-AU" dirty="0" smtClean="0"/>
              <a:t>resistance</a:t>
            </a:r>
            <a:endParaRPr lang="en-AU" dirty="0"/>
          </a:p>
          <a:p>
            <a:r>
              <a:rPr lang="en-AU" dirty="0"/>
              <a:t>Section D - Access and </a:t>
            </a:r>
            <a:r>
              <a:rPr lang="en-AU" dirty="0" smtClean="0"/>
              <a:t>egress</a:t>
            </a:r>
            <a:endParaRPr lang="en-AU" dirty="0"/>
          </a:p>
          <a:p>
            <a:r>
              <a:rPr lang="en-AU" dirty="0"/>
              <a:t>Section E - Services and </a:t>
            </a:r>
            <a:r>
              <a:rPr lang="en-AU" dirty="0" smtClean="0"/>
              <a:t>equipment</a:t>
            </a:r>
            <a:endParaRPr lang="en-AU" dirty="0"/>
          </a:p>
          <a:p>
            <a:r>
              <a:rPr lang="en-AU" dirty="0"/>
              <a:t>Section F </a:t>
            </a:r>
            <a:r>
              <a:rPr lang="en-AU" dirty="0" smtClean="0"/>
              <a:t>- </a:t>
            </a:r>
            <a:r>
              <a:rPr lang="en-AU" dirty="0"/>
              <a:t>Health and </a:t>
            </a:r>
            <a:r>
              <a:rPr lang="en-AU" dirty="0" smtClean="0"/>
              <a:t>amenity</a:t>
            </a:r>
            <a:endParaRPr lang="en-AU" dirty="0"/>
          </a:p>
          <a:p>
            <a:r>
              <a:rPr lang="en-AU" dirty="0"/>
              <a:t>Section G - Ancillary </a:t>
            </a:r>
            <a:r>
              <a:rPr lang="en-AU" dirty="0" smtClean="0"/>
              <a:t>provisions</a:t>
            </a:r>
            <a:endParaRPr lang="en-AU" dirty="0"/>
          </a:p>
          <a:p>
            <a:r>
              <a:rPr lang="en-AU" dirty="0"/>
              <a:t>Section H - Special </a:t>
            </a:r>
            <a:r>
              <a:rPr lang="en-AU" dirty="0" smtClean="0"/>
              <a:t>use buildings</a:t>
            </a:r>
            <a:endParaRPr lang="en-AU" dirty="0"/>
          </a:p>
          <a:p>
            <a:r>
              <a:rPr lang="en-AU" dirty="0"/>
              <a:t>Section J - Energy </a:t>
            </a:r>
            <a:r>
              <a:rPr lang="en-AU" dirty="0" smtClean="0"/>
              <a:t>efficiency  </a:t>
            </a:r>
            <a:endParaRPr lang="en-AU" dirty="0"/>
          </a:p>
        </p:txBody>
      </p:sp>
      <p:pic>
        <p:nvPicPr>
          <p:cNvPr id="5" name="Picture 4" title="Volume One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3581" y="1719177"/>
            <a:ext cx="3375337" cy="3375337"/>
          </a:xfrm>
          <a:prstGeom prst="rect">
            <a:avLst/>
          </a:prstGeom>
        </p:spPr>
      </p:pic>
    </p:spTree>
    <p:extLst>
      <p:ext uri="{BB962C8B-B14F-4D97-AF65-F5344CB8AC3E}">
        <p14:creationId xmlns:p14="http://schemas.microsoft.com/office/powerpoint/2010/main" val="2531947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30"/>
            <a:ext cx="10515600" cy="908086"/>
          </a:xfrm>
        </p:spPr>
        <p:txBody>
          <a:bodyPr/>
          <a:lstStyle/>
          <a:p>
            <a:pPr algn="ctr"/>
            <a:r>
              <a:rPr lang="en-AU" dirty="0"/>
              <a:t>NCC Volume One: </a:t>
            </a:r>
            <a:r>
              <a:rPr lang="en-AU" dirty="0" smtClean="0"/>
              <a:t>Schedules</a:t>
            </a:r>
            <a:endParaRPr lang="en-AU" dirty="0"/>
          </a:p>
        </p:txBody>
      </p:sp>
      <p:sp>
        <p:nvSpPr>
          <p:cNvPr id="3" name="Content Placeholder 2"/>
          <p:cNvSpPr>
            <a:spLocks noGrp="1"/>
          </p:cNvSpPr>
          <p:nvPr>
            <p:ph sz="half" idx="1"/>
          </p:nvPr>
        </p:nvSpPr>
        <p:spPr>
          <a:xfrm>
            <a:off x="838200" y="1659394"/>
            <a:ext cx="7710377" cy="4683829"/>
          </a:xfrm>
        </p:spPr>
        <p:txBody>
          <a:bodyPr>
            <a:normAutofit lnSpcReduction="10000"/>
          </a:bodyPr>
          <a:lstStyle/>
          <a:p>
            <a:r>
              <a:rPr lang="en-AU" dirty="0" smtClean="0"/>
              <a:t>Schedule 1: State and Territory Appendices</a:t>
            </a:r>
          </a:p>
          <a:p>
            <a:r>
              <a:rPr lang="en-US" dirty="0" smtClean="0"/>
              <a:t>Schedule 2: Abbreviations and symbols</a:t>
            </a:r>
          </a:p>
          <a:p>
            <a:r>
              <a:rPr lang="en-US" dirty="0" smtClean="0"/>
              <a:t>Schedule 3: Definitions</a:t>
            </a:r>
          </a:p>
          <a:p>
            <a:r>
              <a:rPr lang="en-US" dirty="0" smtClean="0"/>
              <a:t>Schedule 4: Referenced documents</a:t>
            </a:r>
          </a:p>
          <a:p>
            <a:r>
              <a:rPr lang="en-US" dirty="0" smtClean="0"/>
              <a:t>Schedule 5: Fire-resistance of building elements</a:t>
            </a:r>
          </a:p>
          <a:p>
            <a:r>
              <a:rPr lang="en-US" dirty="0" smtClean="0"/>
              <a:t>Schedule 6: Fire hazard properties</a:t>
            </a:r>
          </a:p>
          <a:p>
            <a:r>
              <a:rPr lang="en-US" dirty="0" smtClean="0"/>
              <a:t>Schedule 7: Fire Safety Verification Method</a:t>
            </a:r>
          </a:p>
          <a:p>
            <a:endParaRPr lang="en-AU" dirty="0"/>
          </a:p>
        </p:txBody>
      </p:sp>
      <p:pic>
        <p:nvPicPr>
          <p:cNvPr id="5" name="Picture 4" title="Volume One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8463" y="2033355"/>
            <a:ext cx="3375337" cy="3375337"/>
          </a:xfrm>
          <a:prstGeom prst="rect">
            <a:avLst/>
          </a:prstGeom>
        </p:spPr>
      </p:pic>
    </p:spTree>
    <p:extLst>
      <p:ext uri="{BB962C8B-B14F-4D97-AF65-F5344CB8AC3E}">
        <p14:creationId xmlns:p14="http://schemas.microsoft.com/office/powerpoint/2010/main" val="2389242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pPr algn="ctr"/>
            <a:r>
              <a:rPr lang="en-AU" dirty="0" smtClean="0"/>
              <a:t>Section A: Governing Requirements</a:t>
            </a:r>
            <a:endParaRPr lang="en-AU" dirty="0"/>
          </a:p>
        </p:txBody>
      </p:sp>
      <p:sp>
        <p:nvSpPr>
          <p:cNvPr id="3" name="Content Placeholder 2"/>
          <p:cNvSpPr>
            <a:spLocks noGrp="1"/>
          </p:cNvSpPr>
          <p:nvPr>
            <p:ph idx="1"/>
          </p:nvPr>
        </p:nvSpPr>
        <p:spPr>
          <a:xfrm>
            <a:off x="838200" y="1493134"/>
            <a:ext cx="10515600" cy="5076478"/>
          </a:xfrm>
        </p:spPr>
        <p:txBody>
          <a:bodyPr>
            <a:normAutofit lnSpcReduction="10000"/>
          </a:bodyPr>
          <a:lstStyle/>
          <a:p>
            <a:pPr marL="0" indent="0">
              <a:spcAft>
                <a:spcPts val="1200"/>
              </a:spcAft>
              <a:buNone/>
            </a:pPr>
            <a:r>
              <a:rPr lang="en-AU" sz="2400" dirty="0" smtClean="0"/>
              <a:t>Section A: Governing </a:t>
            </a:r>
            <a:r>
              <a:rPr lang="en-AU" sz="2400" dirty="0"/>
              <a:t>Requirements of the NCC </a:t>
            </a:r>
            <a:r>
              <a:rPr lang="en-AU" sz="2400" dirty="0" smtClean="0"/>
              <a:t>provides </a:t>
            </a:r>
            <a:r>
              <a:rPr lang="en-AU" sz="2400" dirty="0"/>
              <a:t>the rules and instructions for using and complying with the NCC. </a:t>
            </a:r>
            <a:r>
              <a:rPr lang="en-AU" sz="2400" dirty="0" smtClean="0"/>
              <a:t>Information is provided on the following</a:t>
            </a:r>
            <a:r>
              <a:rPr lang="en-AU" sz="2400" dirty="0"/>
              <a:t>:</a:t>
            </a:r>
          </a:p>
          <a:p>
            <a:r>
              <a:rPr lang="en-AU" sz="2400" dirty="0"/>
              <a:t>Interpreting </a:t>
            </a:r>
            <a:r>
              <a:rPr lang="en-AU" sz="2400" dirty="0" smtClean="0"/>
              <a:t>the NCC.</a:t>
            </a:r>
            <a:endParaRPr lang="en-AU" sz="2400" dirty="0"/>
          </a:p>
          <a:p>
            <a:r>
              <a:rPr lang="en-AU" sz="2400" dirty="0" smtClean="0"/>
              <a:t>Complying </a:t>
            </a:r>
            <a:r>
              <a:rPr lang="en-AU" sz="2400" dirty="0"/>
              <a:t>with the NCC.</a:t>
            </a:r>
          </a:p>
          <a:p>
            <a:r>
              <a:rPr lang="en-AU" sz="2400" dirty="0" smtClean="0"/>
              <a:t>Application </a:t>
            </a:r>
            <a:r>
              <a:rPr lang="en-AU" sz="2400" dirty="0"/>
              <a:t>of the NCC in States and Territories.</a:t>
            </a:r>
          </a:p>
          <a:p>
            <a:r>
              <a:rPr lang="en-AU" sz="2400" dirty="0" smtClean="0"/>
              <a:t>Applying </a:t>
            </a:r>
            <a:r>
              <a:rPr lang="en-AU" sz="2400" dirty="0"/>
              <a:t>documents referenced in the NCC.</a:t>
            </a:r>
          </a:p>
          <a:p>
            <a:r>
              <a:rPr lang="en-AU" sz="2400" dirty="0" smtClean="0"/>
              <a:t>Documenting </a:t>
            </a:r>
            <a:r>
              <a:rPr lang="en-AU" sz="2400" dirty="0"/>
              <a:t>the suitability of the design, construction and/or use of materials to comply with the NCC.</a:t>
            </a:r>
          </a:p>
          <a:p>
            <a:r>
              <a:rPr lang="en-AU" sz="2400" dirty="0" smtClean="0"/>
              <a:t>Classifying </a:t>
            </a:r>
            <a:r>
              <a:rPr lang="en-AU" sz="2400" dirty="0"/>
              <a:t>buildings by their characteristics and intended use.</a:t>
            </a:r>
            <a:endParaRPr lang="en-US" sz="2400" dirty="0"/>
          </a:p>
        </p:txBody>
      </p:sp>
    </p:spTree>
    <p:extLst>
      <p:ext uri="{BB962C8B-B14F-4D97-AF65-F5344CB8AC3E}">
        <p14:creationId xmlns:p14="http://schemas.microsoft.com/office/powerpoint/2010/main" val="2361005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Definitions</a:t>
            </a:r>
            <a:endParaRPr lang="en-AU" dirty="0"/>
          </a:p>
        </p:txBody>
      </p:sp>
      <p:sp>
        <p:nvSpPr>
          <p:cNvPr id="4" name="Content Placeholder 3"/>
          <p:cNvSpPr>
            <a:spLocks noGrp="1"/>
          </p:cNvSpPr>
          <p:nvPr>
            <p:ph idx="1"/>
          </p:nvPr>
        </p:nvSpPr>
        <p:spPr>
          <a:xfrm>
            <a:off x="1463865" y="1725729"/>
            <a:ext cx="9475597" cy="4683829"/>
          </a:xfrm>
        </p:spPr>
        <p:txBody>
          <a:bodyPr>
            <a:normAutofit/>
          </a:bodyPr>
          <a:lstStyle/>
          <a:p>
            <a:pPr>
              <a:spcAft>
                <a:spcPts val="1200"/>
              </a:spcAft>
            </a:pPr>
            <a:r>
              <a:rPr lang="en-US" sz="2400" dirty="0"/>
              <a:t>Definitions are specific to the NCC - it is important not to assume the meaning of a definition</a:t>
            </a:r>
            <a:r>
              <a:rPr lang="en-US" sz="2400" dirty="0" smtClean="0"/>
              <a:t>. These definitions aid in the interpretation of the NCC. </a:t>
            </a:r>
            <a:endParaRPr lang="en-US" sz="2400" dirty="0"/>
          </a:p>
          <a:p>
            <a:pPr>
              <a:spcAft>
                <a:spcPts val="1200"/>
              </a:spcAft>
            </a:pPr>
            <a:r>
              <a:rPr lang="en-US" sz="2400" dirty="0" smtClean="0"/>
              <a:t>Definitions are located in Schedule 3 of each Volume of the NCC. </a:t>
            </a:r>
          </a:p>
          <a:p>
            <a:pPr>
              <a:spcAft>
                <a:spcPts val="1200"/>
              </a:spcAft>
            </a:pPr>
            <a:r>
              <a:rPr lang="en-US" sz="2400" dirty="0" smtClean="0"/>
              <a:t>The intent of Schedule 3 is to </a:t>
            </a:r>
            <a:r>
              <a:rPr lang="en-AU" sz="2400" dirty="0" smtClean="0"/>
              <a:t>define </a:t>
            </a:r>
            <a:r>
              <a:rPr lang="en-AU" sz="2400" dirty="0"/>
              <a:t>the precise meaning of key words and expressions for the purposes of </a:t>
            </a:r>
            <a:r>
              <a:rPr lang="en-AU" sz="2400" dirty="0" smtClean="0"/>
              <a:t>the NCC</a:t>
            </a:r>
            <a:r>
              <a:rPr lang="en-AU" sz="2400" dirty="0"/>
              <a:t>. </a:t>
            </a:r>
            <a:endParaRPr lang="en-US" sz="2400" dirty="0" smtClean="0"/>
          </a:p>
          <a:p>
            <a:pPr>
              <a:spcAft>
                <a:spcPts val="1200"/>
              </a:spcAft>
            </a:pPr>
            <a:r>
              <a:rPr lang="en-US" sz="2400" dirty="0" smtClean="0"/>
              <a:t>A defined term is italicised in the NCC.</a:t>
            </a:r>
            <a:endParaRPr lang="en-US" sz="2400" dirty="0"/>
          </a:p>
          <a:p>
            <a:pPr marL="0" indent="0">
              <a:buNone/>
            </a:pPr>
            <a:endParaRPr lang="en-US" sz="2800" dirty="0"/>
          </a:p>
        </p:txBody>
      </p:sp>
    </p:spTree>
    <p:extLst>
      <p:ext uri="{BB962C8B-B14F-4D97-AF65-F5344CB8AC3E}">
        <p14:creationId xmlns:p14="http://schemas.microsoft.com/office/powerpoint/2010/main" val="731797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125" y="227344"/>
            <a:ext cx="10611674" cy="908086"/>
          </a:xfrm>
        </p:spPr>
        <p:txBody>
          <a:bodyPr>
            <a:normAutofit/>
          </a:bodyPr>
          <a:lstStyle/>
          <a:p>
            <a:pPr algn="ctr"/>
            <a:r>
              <a:rPr lang="en-AU" dirty="0" smtClean="0"/>
              <a:t>Example: Definitions</a:t>
            </a:r>
            <a:endParaRPr lang="en-AU" dirty="0"/>
          </a:p>
        </p:txBody>
      </p:sp>
      <p:sp>
        <p:nvSpPr>
          <p:cNvPr id="3" name="Content Placeholder 2"/>
          <p:cNvSpPr>
            <a:spLocks noGrp="1"/>
          </p:cNvSpPr>
          <p:nvPr>
            <p:ph idx="1"/>
          </p:nvPr>
        </p:nvSpPr>
        <p:spPr>
          <a:xfrm>
            <a:off x="612913" y="1121258"/>
            <a:ext cx="10515600" cy="4947423"/>
          </a:xfrm>
        </p:spPr>
        <p:txBody>
          <a:bodyPr/>
          <a:lstStyle/>
          <a:p>
            <a:pPr marL="0" indent="0">
              <a:buNone/>
            </a:pPr>
            <a:r>
              <a:rPr lang="en-US" sz="2000" dirty="0"/>
              <a:t>Extract </a:t>
            </a:r>
            <a:r>
              <a:rPr lang="en-US" sz="2000" dirty="0" smtClean="0"/>
              <a:t>from Volume One, </a:t>
            </a:r>
            <a:r>
              <a:rPr lang="en-US" sz="2000" dirty="0"/>
              <a:t>Part </a:t>
            </a:r>
            <a:r>
              <a:rPr lang="en-US" sz="2000" dirty="0" smtClean="0"/>
              <a:t>D1.11</a:t>
            </a:r>
            <a:endParaRPr lang="en-US" sz="2000" dirty="0"/>
          </a:p>
          <a:p>
            <a:endParaRPr lang="en-US" dirty="0" smtClean="0"/>
          </a:p>
          <a:p>
            <a:pPr marL="0" indent="0">
              <a:buNone/>
            </a:pPr>
            <a:endParaRPr lang="en-US" dirty="0" smtClean="0"/>
          </a:p>
          <a:p>
            <a:pPr marL="0" indent="0">
              <a:buNone/>
            </a:pPr>
            <a:endParaRPr lang="en-US" dirty="0"/>
          </a:p>
          <a:p>
            <a:pPr marL="0" indent="0">
              <a:buNone/>
            </a:pPr>
            <a:r>
              <a:rPr lang="en-US" sz="2000" dirty="0" smtClean="0"/>
              <a:t>Examples taken from Volume One, Schedule 3: Definitions</a:t>
            </a:r>
            <a:endParaRPr lang="en-US" sz="2000" dirty="0"/>
          </a:p>
        </p:txBody>
      </p:sp>
      <p:sp>
        <p:nvSpPr>
          <p:cNvPr id="5" name="Rectangle 4" title="Table on D1.11 Horizontal exits"/>
          <p:cNvSpPr/>
          <p:nvPr/>
        </p:nvSpPr>
        <p:spPr>
          <a:xfrm>
            <a:off x="742125" y="1593217"/>
            <a:ext cx="10346632" cy="1736473"/>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title="Table on examples taken from Volume One, Schedule 3: Definitions"/>
          <p:cNvSpPr/>
          <p:nvPr/>
        </p:nvSpPr>
        <p:spPr>
          <a:xfrm>
            <a:off x="748339" y="4086346"/>
            <a:ext cx="10982739" cy="2338517"/>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title="Extract from D1.11 Hoizontal exits"/>
          <p:cNvPicPr>
            <a:picLocks noChangeAspect="1"/>
          </p:cNvPicPr>
          <p:nvPr/>
        </p:nvPicPr>
        <p:blipFill rotWithShape="1">
          <a:blip r:embed="rId3"/>
          <a:srcRect b="5675"/>
          <a:stretch/>
        </p:blipFill>
        <p:spPr>
          <a:xfrm>
            <a:off x="798443" y="1638336"/>
            <a:ext cx="9488617" cy="1520087"/>
          </a:xfrm>
          <a:prstGeom prst="rect">
            <a:avLst/>
          </a:prstGeom>
        </p:spPr>
      </p:pic>
      <p:pic>
        <p:nvPicPr>
          <p:cNvPr id="7" name="Picture 6" title="Examples taken from Volume One, Schedule 3: Definitions"/>
          <p:cNvPicPr>
            <a:picLocks noChangeAspect="1"/>
          </p:cNvPicPr>
          <p:nvPr/>
        </p:nvPicPr>
        <p:blipFill rotWithShape="1">
          <a:blip r:embed="rId4"/>
          <a:srcRect r="1043" b="14801"/>
          <a:stretch/>
        </p:blipFill>
        <p:spPr>
          <a:xfrm>
            <a:off x="856013" y="4157346"/>
            <a:ext cx="10497786" cy="288206"/>
          </a:xfrm>
          <a:prstGeom prst="rect">
            <a:avLst/>
          </a:prstGeom>
        </p:spPr>
      </p:pic>
      <p:pic>
        <p:nvPicPr>
          <p:cNvPr id="11" name="Picture 10" title="Extract taken from Volume One, schedule 3: Definitions"/>
          <p:cNvPicPr>
            <a:picLocks noChangeAspect="1"/>
          </p:cNvPicPr>
          <p:nvPr/>
        </p:nvPicPr>
        <p:blipFill>
          <a:blip r:embed="rId5"/>
          <a:stretch>
            <a:fillRect/>
          </a:stretch>
        </p:blipFill>
        <p:spPr>
          <a:xfrm>
            <a:off x="856013" y="5941136"/>
            <a:ext cx="9209387" cy="296246"/>
          </a:xfrm>
          <a:prstGeom prst="rect">
            <a:avLst/>
          </a:prstGeom>
        </p:spPr>
      </p:pic>
      <p:pic>
        <p:nvPicPr>
          <p:cNvPr id="14" name="Picture 13" title="Extract taken from Volume One, Schedule 3: Definitions"/>
          <p:cNvPicPr>
            <a:picLocks noChangeAspect="1"/>
          </p:cNvPicPr>
          <p:nvPr/>
        </p:nvPicPr>
        <p:blipFill>
          <a:blip r:embed="rId6"/>
          <a:stretch>
            <a:fillRect/>
          </a:stretch>
        </p:blipFill>
        <p:spPr>
          <a:xfrm>
            <a:off x="882141" y="4605001"/>
            <a:ext cx="10635935" cy="1243666"/>
          </a:xfrm>
          <a:prstGeom prst="rect">
            <a:avLst/>
          </a:prstGeom>
        </p:spPr>
      </p:pic>
    </p:spTree>
    <p:extLst>
      <p:ext uri="{BB962C8B-B14F-4D97-AF65-F5344CB8AC3E}">
        <p14:creationId xmlns:p14="http://schemas.microsoft.com/office/powerpoint/2010/main" val="2281294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3624" y="1419071"/>
            <a:ext cx="6338454" cy="4683829"/>
          </a:xfrm>
        </p:spPr>
        <p:txBody>
          <a:bodyPr>
            <a:noAutofit/>
          </a:bodyPr>
          <a:lstStyle/>
          <a:p>
            <a:pPr marL="0" indent="0">
              <a:spcAft>
                <a:spcPts val="1200"/>
              </a:spcAft>
              <a:buNone/>
            </a:pPr>
            <a:r>
              <a:rPr lang="en-AU" sz="2200" dirty="0"/>
              <a:t>Generally, the NCC references 3 specific types of </a:t>
            </a:r>
            <a:r>
              <a:rPr lang="en-AU" sz="2200" dirty="0" smtClean="0"/>
              <a:t>standards</a:t>
            </a:r>
            <a:r>
              <a:rPr lang="en-AU" sz="2200" dirty="0"/>
              <a:t>: </a:t>
            </a:r>
          </a:p>
          <a:p>
            <a:pPr marL="914389" lvl="1" indent="-457200">
              <a:buFont typeface="+mj-lt"/>
              <a:buAutoNum type="arabicPeriod"/>
            </a:pPr>
            <a:r>
              <a:rPr lang="en-AU" sz="2200" b="1" dirty="0" smtClean="0"/>
              <a:t>Testing Standards</a:t>
            </a:r>
            <a:endParaRPr lang="en-AU" sz="2200" b="1" dirty="0"/>
          </a:p>
          <a:p>
            <a:pPr lvl="2">
              <a:spcAft>
                <a:spcPts val="1200"/>
              </a:spcAft>
            </a:pPr>
            <a:r>
              <a:rPr lang="en-AU" sz="2200" dirty="0"/>
              <a:t>e.g. AS 1530 suite relates to the fire tests methods on </a:t>
            </a:r>
            <a:r>
              <a:rPr lang="en-AU" sz="2200" dirty="0" smtClean="0"/>
              <a:t>building materials.</a:t>
            </a:r>
            <a:endParaRPr lang="en-AU" sz="2200" dirty="0"/>
          </a:p>
          <a:p>
            <a:pPr marL="914389" lvl="1" indent="-457200">
              <a:buFont typeface="+mj-lt"/>
              <a:buAutoNum type="arabicPeriod"/>
            </a:pPr>
            <a:r>
              <a:rPr lang="en-AU" sz="2200" b="1" dirty="0"/>
              <a:t>Design </a:t>
            </a:r>
            <a:r>
              <a:rPr lang="en-AU" sz="2200" b="1" dirty="0" smtClean="0"/>
              <a:t>Standards</a:t>
            </a:r>
            <a:endParaRPr lang="en-AU" sz="2200" b="1" dirty="0"/>
          </a:p>
          <a:p>
            <a:pPr lvl="2">
              <a:spcAft>
                <a:spcPts val="1200"/>
              </a:spcAft>
            </a:pPr>
            <a:r>
              <a:rPr lang="en-AU" sz="2200" dirty="0"/>
              <a:t>e.g. AS 1720 relates to the design methods for timber </a:t>
            </a:r>
            <a:r>
              <a:rPr lang="en-AU" sz="2200" dirty="0" smtClean="0"/>
              <a:t>structures.</a:t>
            </a:r>
            <a:endParaRPr lang="en-AU" sz="2200" dirty="0"/>
          </a:p>
          <a:p>
            <a:pPr marL="914389" lvl="1" indent="-457200">
              <a:buFont typeface="+mj-lt"/>
              <a:buAutoNum type="arabicPeriod"/>
            </a:pPr>
            <a:r>
              <a:rPr lang="en-AU" sz="2200" b="1" dirty="0"/>
              <a:t>Installation </a:t>
            </a:r>
            <a:r>
              <a:rPr lang="en-AU" sz="2200" b="1" dirty="0" smtClean="0"/>
              <a:t>Standards</a:t>
            </a:r>
            <a:endParaRPr lang="en-AU" sz="2200" b="1" dirty="0"/>
          </a:p>
          <a:p>
            <a:pPr lvl="2"/>
            <a:r>
              <a:rPr lang="en-AU" sz="2200" dirty="0"/>
              <a:t>e.g. AS 2050 relates to the installation of roof tiles</a:t>
            </a:r>
            <a:r>
              <a:rPr lang="en-AU" sz="2200" dirty="0" smtClean="0"/>
              <a:t>.  </a:t>
            </a:r>
            <a:endParaRPr lang="en-AU" sz="2200" dirty="0"/>
          </a:p>
        </p:txBody>
      </p:sp>
      <p:sp>
        <p:nvSpPr>
          <p:cNvPr id="4" name="Title 1" title="Referenced documents"/>
          <p:cNvSpPr txBox="1">
            <a:spLocks/>
          </p:cNvSpPr>
          <p:nvPr/>
        </p:nvSpPr>
        <p:spPr>
          <a:xfrm>
            <a:off x="949852" y="260406"/>
            <a:ext cx="10515600" cy="908086"/>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AU" dirty="0" smtClean="0"/>
              <a:t>Referenced documents</a:t>
            </a:r>
            <a:endParaRPr lang="en-AU" dirty="0"/>
          </a:p>
        </p:txBody>
      </p:sp>
      <p:pic>
        <p:nvPicPr>
          <p:cNvPr id="5" name="Picture 4" title="Construction of buildings in flood hazard areas Standard"/>
          <p:cNvPicPr>
            <a:picLocks noChangeAspect="1"/>
          </p:cNvPicPr>
          <p:nvPr/>
        </p:nvPicPr>
        <p:blipFill>
          <a:blip r:embed="rId3"/>
          <a:stretch>
            <a:fillRect/>
          </a:stretch>
        </p:blipFill>
        <p:spPr>
          <a:xfrm>
            <a:off x="7836358" y="1547739"/>
            <a:ext cx="3352003" cy="4770445"/>
          </a:xfrm>
          <a:prstGeom prst="rect">
            <a:avLst/>
          </a:prstGeom>
        </p:spPr>
      </p:pic>
    </p:spTree>
    <p:extLst>
      <p:ext uri="{BB962C8B-B14F-4D97-AF65-F5344CB8AC3E}">
        <p14:creationId xmlns:p14="http://schemas.microsoft.com/office/powerpoint/2010/main" val="5174374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dirty="0" smtClean="0"/>
              <a:t>Example: DTS referenced </a:t>
            </a:r>
            <a:r>
              <a:rPr lang="en-AU" dirty="0"/>
              <a:t>d</a:t>
            </a:r>
            <a:r>
              <a:rPr lang="en-AU" dirty="0" smtClean="0"/>
              <a:t>ocument</a:t>
            </a:r>
            <a:endParaRPr lang="en-AU" dirty="0"/>
          </a:p>
        </p:txBody>
      </p:sp>
      <p:grpSp>
        <p:nvGrpSpPr>
          <p:cNvPr id="7" name="Group 6" title="Example from Part F1 Damp and Weatherpoofing"/>
          <p:cNvGrpSpPr/>
          <p:nvPr/>
        </p:nvGrpSpPr>
        <p:grpSpPr>
          <a:xfrm>
            <a:off x="838200" y="1566697"/>
            <a:ext cx="9059779" cy="2780714"/>
            <a:chOff x="1275413" y="1567199"/>
            <a:chExt cx="7820025" cy="2069332"/>
          </a:xfrm>
        </p:grpSpPr>
        <p:pic>
          <p:nvPicPr>
            <p:cNvPr id="5" name="Picture 4" title="Part F1 Damp and Weatherproofing table"/>
            <p:cNvPicPr>
              <a:picLocks noChangeAspect="1"/>
            </p:cNvPicPr>
            <p:nvPr/>
          </p:nvPicPr>
          <p:blipFill>
            <a:blip r:embed="rId3"/>
            <a:stretch>
              <a:fillRect/>
            </a:stretch>
          </p:blipFill>
          <p:spPr>
            <a:xfrm>
              <a:off x="1275413" y="1567199"/>
              <a:ext cx="7820025" cy="1314450"/>
            </a:xfrm>
            <a:prstGeom prst="rect">
              <a:avLst/>
            </a:prstGeom>
          </p:spPr>
        </p:pic>
        <p:pic>
          <p:nvPicPr>
            <p:cNvPr id="6" name="Picture 5" title="Extract taken from F1.1. Stormwater drainage"/>
            <p:cNvPicPr>
              <a:picLocks noChangeAspect="1"/>
            </p:cNvPicPr>
            <p:nvPr/>
          </p:nvPicPr>
          <p:blipFill>
            <a:blip r:embed="rId4"/>
            <a:stretch>
              <a:fillRect/>
            </a:stretch>
          </p:blipFill>
          <p:spPr>
            <a:xfrm>
              <a:off x="1323539" y="2941206"/>
              <a:ext cx="5391150" cy="695325"/>
            </a:xfrm>
            <a:prstGeom prst="rect">
              <a:avLst/>
            </a:prstGeom>
          </p:spPr>
        </p:pic>
      </p:grpSp>
      <p:grpSp>
        <p:nvGrpSpPr>
          <p:cNvPr id="3" name="Group 2" title="Performance requirements hierarchy"/>
          <p:cNvGrpSpPr/>
          <p:nvPr/>
        </p:nvGrpSpPr>
        <p:grpSpPr>
          <a:xfrm>
            <a:off x="6962273" y="3705725"/>
            <a:ext cx="4249650" cy="2614967"/>
            <a:chOff x="5652052" y="2897015"/>
            <a:chExt cx="5505182" cy="3259304"/>
          </a:xfrm>
        </p:grpSpPr>
        <p:pic>
          <p:nvPicPr>
            <p:cNvPr id="12" name="Picture 2" title="Deemed-to-Satisfy component of compliance hierarchy"/>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8017" t="23650" r="19547" b="25606"/>
            <a:stretch/>
          </p:blipFill>
          <p:spPr bwMode="auto">
            <a:xfrm>
              <a:off x="5652052" y="2897015"/>
              <a:ext cx="5446201" cy="3193571"/>
            </a:xfrm>
            <a:prstGeom prst="rect">
              <a:avLst/>
            </a:prstGeom>
            <a:solidFill>
              <a:schemeClr val="accent1"/>
            </a:solidFill>
            <a:ln>
              <a:noFill/>
            </a:ln>
            <a:extLst/>
          </p:spPr>
        </p:pic>
        <p:sp>
          <p:nvSpPr>
            <p:cNvPr id="13" name="Oval 12"/>
            <p:cNvSpPr/>
            <p:nvPr/>
          </p:nvSpPr>
          <p:spPr>
            <a:xfrm>
              <a:off x="8540136" y="4895470"/>
              <a:ext cx="2617098" cy="1260849"/>
            </a:xfrm>
            <a:prstGeom prst="ellipse">
              <a:avLst/>
            </a:prstGeom>
            <a:noFill/>
            <a:ln w="412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0</a:t>
              </a:r>
              <a:endParaRPr lang="en-AU" dirty="0"/>
            </a:p>
          </p:txBody>
        </p:sp>
      </p:grpSp>
      <p:sp>
        <p:nvSpPr>
          <p:cNvPr id="8" name="Oval 7" title="Reference to standard taken from extract"/>
          <p:cNvSpPr/>
          <p:nvPr/>
        </p:nvSpPr>
        <p:spPr>
          <a:xfrm>
            <a:off x="4475747" y="3705725"/>
            <a:ext cx="1925053" cy="7700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689111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Table of contents</a:t>
            </a:r>
          </a:p>
        </p:txBody>
      </p:sp>
      <p:sp>
        <p:nvSpPr>
          <p:cNvPr id="3" name="Content Placeholder 2"/>
          <p:cNvSpPr>
            <a:spLocks noGrp="1"/>
          </p:cNvSpPr>
          <p:nvPr>
            <p:ph idx="1"/>
          </p:nvPr>
        </p:nvSpPr>
        <p:spPr>
          <a:xfrm>
            <a:off x="1157514" y="1580220"/>
            <a:ext cx="10515600" cy="4683829"/>
          </a:xfrm>
        </p:spPr>
        <p:txBody>
          <a:bodyPr>
            <a:normAutofit/>
          </a:bodyPr>
          <a:lstStyle/>
          <a:p>
            <a:pPr marL="0" indent="0">
              <a:buNone/>
            </a:pPr>
            <a:r>
              <a:rPr lang="en-US" sz="2800" b="1" dirty="0" smtClean="0"/>
              <a:t>Introduction</a:t>
            </a:r>
            <a:r>
              <a:rPr lang="en-US" dirty="0"/>
              <a:t>			</a:t>
            </a:r>
          </a:p>
          <a:p>
            <a:pPr lvl="1"/>
            <a:r>
              <a:rPr lang="en-US" dirty="0"/>
              <a:t> How </a:t>
            </a:r>
            <a:r>
              <a:rPr lang="en-US" dirty="0" smtClean="0"/>
              <a:t>it works.</a:t>
            </a:r>
            <a:endParaRPr lang="en-US" dirty="0"/>
          </a:p>
          <a:p>
            <a:pPr lvl="1">
              <a:spcAft>
                <a:spcPts val="1200"/>
              </a:spcAft>
            </a:pPr>
            <a:r>
              <a:rPr lang="en-US" dirty="0"/>
              <a:t> What you will </a:t>
            </a:r>
            <a:r>
              <a:rPr lang="en-US" dirty="0" smtClean="0"/>
              <a:t>learn.</a:t>
            </a:r>
            <a:endParaRPr lang="en-US" dirty="0"/>
          </a:p>
          <a:p>
            <a:pPr marL="0" indent="0">
              <a:buNone/>
            </a:pPr>
            <a:r>
              <a:rPr lang="en-US" sz="2800" b="1" dirty="0" smtClean="0"/>
              <a:t>Contents</a:t>
            </a:r>
            <a:r>
              <a:rPr lang="en-US" b="1" dirty="0" smtClean="0"/>
              <a:t> </a:t>
            </a:r>
            <a:endParaRPr lang="en-US" b="1" dirty="0"/>
          </a:p>
          <a:p>
            <a:pPr lvl="1"/>
            <a:r>
              <a:rPr lang="en-US" dirty="0"/>
              <a:t> An overview of NCC Volume </a:t>
            </a:r>
            <a:r>
              <a:rPr lang="en-US" dirty="0" smtClean="0"/>
              <a:t>One.</a:t>
            </a:r>
            <a:endParaRPr lang="en-US" dirty="0"/>
          </a:p>
          <a:p>
            <a:pPr lvl="1">
              <a:spcAft>
                <a:spcPts val="1200"/>
              </a:spcAft>
            </a:pPr>
            <a:r>
              <a:rPr lang="en-US" dirty="0"/>
              <a:t> NCC Volume One: Sections A to </a:t>
            </a:r>
            <a:r>
              <a:rPr lang="en-US" dirty="0" smtClean="0"/>
              <a:t>J.</a:t>
            </a:r>
            <a:endParaRPr lang="en-US" dirty="0"/>
          </a:p>
          <a:p>
            <a:pPr marL="0" indent="0">
              <a:buNone/>
            </a:pPr>
            <a:r>
              <a:rPr lang="en-US" sz="2800" b="1" dirty="0" smtClean="0"/>
              <a:t>Summary</a:t>
            </a:r>
            <a:endParaRPr lang="en-US" sz="2800" b="1" dirty="0"/>
          </a:p>
        </p:txBody>
      </p:sp>
      <p:pic>
        <p:nvPicPr>
          <p:cNvPr id="4" name="Picture 3" title="Building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884" y="1735220"/>
            <a:ext cx="2884906" cy="2884906"/>
          </a:xfrm>
          <a:prstGeom prst="rect">
            <a:avLst/>
          </a:prstGeom>
        </p:spPr>
      </p:pic>
    </p:spTree>
    <p:extLst>
      <p:ext uri="{BB962C8B-B14F-4D97-AF65-F5344CB8AC3E}">
        <p14:creationId xmlns:p14="http://schemas.microsoft.com/office/powerpoint/2010/main" val="3447191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dirty="0" smtClean="0"/>
              <a:t>Explanatory </a:t>
            </a:r>
            <a:r>
              <a:rPr lang="en-AU" dirty="0"/>
              <a:t>i</a:t>
            </a:r>
            <a:r>
              <a:rPr lang="en-AU" dirty="0" smtClean="0"/>
              <a:t>nformation</a:t>
            </a:r>
            <a:endParaRPr lang="en-AU" dirty="0"/>
          </a:p>
        </p:txBody>
      </p:sp>
      <p:sp>
        <p:nvSpPr>
          <p:cNvPr id="7" name="Rectangle 6"/>
          <p:cNvSpPr/>
          <p:nvPr/>
        </p:nvSpPr>
        <p:spPr>
          <a:xfrm>
            <a:off x="1002723" y="1273216"/>
            <a:ext cx="10186552" cy="1477328"/>
          </a:xfrm>
          <a:prstGeom prst="rect">
            <a:avLst/>
          </a:prstGeom>
        </p:spPr>
        <p:txBody>
          <a:bodyPr wrap="square">
            <a:spAutoFit/>
          </a:bodyPr>
          <a:lstStyle/>
          <a:p>
            <a:pPr>
              <a:spcAft>
                <a:spcPts val="1200"/>
              </a:spcAft>
            </a:pPr>
            <a:r>
              <a:rPr lang="en-AU" sz="2000" dirty="0" smtClean="0"/>
              <a:t>Explanatory information – these are </a:t>
            </a:r>
            <a:r>
              <a:rPr lang="en-AU" sz="2000" dirty="0"/>
              <a:t>non-mandatory and </a:t>
            </a:r>
            <a:r>
              <a:rPr lang="en-AU" sz="2000" dirty="0" smtClean="0"/>
              <a:t>informative only. They are </a:t>
            </a:r>
            <a:r>
              <a:rPr lang="en-AU" sz="2000" dirty="0"/>
              <a:t>used to provide additional guidance on the application of the particular Parts and clauses</a:t>
            </a:r>
            <a:r>
              <a:rPr lang="en-AU" sz="2000" dirty="0" smtClean="0"/>
              <a:t>. </a:t>
            </a:r>
          </a:p>
          <a:p>
            <a:pPr>
              <a:spcAft>
                <a:spcPts val="1800"/>
              </a:spcAft>
            </a:pPr>
            <a:r>
              <a:rPr lang="en-AU" sz="2000" dirty="0" smtClean="0"/>
              <a:t>For example, Part F6.0 for Volume One contains explanatory information, as shown in the extract below. </a:t>
            </a:r>
            <a:endParaRPr lang="en-AU" sz="2000" dirty="0"/>
          </a:p>
        </p:txBody>
      </p:sp>
      <p:grpSp>
        <p:nvGrpSpPr>
          <p:cNvPr id="13" name="Group 12" title="Extract taken from Part F6 Condensation Management"/>
          <p:cNvGrpSpPr/>
          <p:nvPr/>
        </p:nvGrpSpPr>
        <p:grpSpPr>
          <a:xfrm>
            <a:off x="1167247" y="2891118"/>
            <a:ext cx="9857505" cy="3778624"/>
            <a:chOff x="953930" y="2850777"/>
            <a:chExt cx="9857505" cy="3778624"/>
          </a:xfrm>
        </p:grpSpPr>
        <p:sp>
          <p:nvSpPr>
            <p:cNvPr id="9" name="Rectangle 8"/>
            <p:cNvSpPr/>
            <p:nvPr/>
          </p:nvSpPr>
          <p:spPr>
            <a:xfrm>
              <a:off x="953930" y="2850777"/>
              <a:ext cx="9857505" cy="377862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2" name="Picture 11" title="Extract taken from Part F6 Condensation Management"/>
            <p:cNvPicPr>
              <a:picLocks noChangeAspect="1"/>
            </p:cNvPicPr>
            <p:nvPr/>
          </p:nvPicPr>
          <p:blipFill>
            <a:blip r:embed="rId3"/>
            <a:stretch>
              <a:fillRect/>
            </a:stretch>
          </p:blipFill>
          <p:spPr>
            <a:xfrm>
              <a:off x="1048059" y="2955551"/>
              <a:ext cx="9628906" cy="3647137"/>
            </a:xfrm>
            <a:prstGeom prst="rect">
              <a:avLst/>
            </a:prstGeom>
          </p:spPr>
        </p:pic>
      </p:grpSp>
    </p:spTree>
    <p:extLst>
      <p:ext uri="{BB962C8B-B14F-4D97-AF65-F5344CB8AC3E}">
        <p14:creationId xmlns:p14="http://schemas.microsoft.com/office/powerpoint/2010/main" val="26758566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Variations and </a:t>
            </a:r>
            <a:r>
              <a:rPr lang="en-AU" dirty="0" smtClean="0"/>
              <a:t>additions </a:t>
            </a:r>
            <a:r>
              <a:rPr lang="en-AU" dirty="0"/>
              <a:t>to the NCC</a:t>
            </a:r>
          </a:p>
        </p:txBody>
      </p:sp>
      <p:sp>
        <p:nvSpPr>
          <p:cNvPr id="3" name="Content Placeholder 2"/>
          <p:cNvSpPr>
            <a:spLocks noGrp="1"/>
          </p:cNvSpPr>
          <p:nvPr>
            <p:ph idx="1"/>
          </p:nvPr>
        </p:nvSpPr>
        <p:spPr>
          <a:xfrm>
            <a:off x="1355230" y="1556081"/>
            <a:ext cx="9723783" cy="4683829"/>
          </a:xfrm>
        </p:spPr>
        <p:txBody>
          <a:bodyPr>
            <a:normAutofit/>
          </a:bodyPr>
          <a:lstStyle/>
          <a:p>
            <a:pPr marL="0" indent="0">
              <a:spcAft>
                <a:spcPts val="1200"/>
              </a:spcAft>
              <a:buNone/>
            </a:pPr>
            <a:r>
              <a:rPr lang="en-AU" sz="2800" dirty="0"/>
              <a:t>Each State’s and Territory’s legislation adopts the NCC subject to the variation or deletion of some of its provisions, or the addition of extra </a:t>
            </a:r>
            <a:r>
              <a:rPr lang="en-AU" sz="2800" dirty="0" smtClean="0"/>
              <a:t>provisions.</a:t>
            </a:r>
          </a:p>
          <a:p>
            <a:pPr marL="0" indent="0">
              <a:spcAft>
                <a:spcPts val="1200"/>
              </a:spcAft>
              <a:buNone/>
            </a:pPr>
            <a:r>
              <a:rPr lang="en-AU" sz="2800" dirty="0" smtClean="0"/>
              <a:t>The </a:t>
            </a:r>
            <a:r>
              <a:rPr lang="en-AU" sz="2800" dirty="0"/>
              <a:t>three </a:t>
            </a:r>
            <a:r>
              <a:rPr lang="en-AU" sz="2800" dirty="0" smtClean="0"/>
              <a:t>Volumes </a:t>
            </a:r>
            <a:r>
              <a:rPr lang="en-AU" sz="2800" dirty="0"/>
              <a:t>differ slightly in how they identify and represent variations and additions but generally they have some sort of ‘flag’ to highlight </a:t>
            </a:r>
            <a:r>
              <a:rPr lang="en-AU" sz="2800" dirty="0" smtClean="0"/>
              <a:t>them.</a:t>
            </a:r>
          </a:p>
          <a:p>
            <a:pPr marL="0" indent="0">
              <a:buNone/>
            </a:pPr>
            <a:r>
              <a:rPr lang="en-US" sz="2800" dirty="0"/>
              <a:t>State and Territory variations and additions for Volume One are located in the Appendices of Volume One.</a:t>
            </a:r>
            <a:endParaRPr lang="en-AU" sz="2800" dirty="0"/>
          </a:p>
          <a:p>
            <a:pPr marL="0" indent="0">
              <a:buNone/>
            </a:pPr>
            <a:endParaRPr lang="en-US" sz="2800" dirty="0"/>
          </a:p>
        </p:txBody>
      </p:sp>
    </p:spTree>
    <p:extLst>
      <p:ext uri="{BB962C8B-B14F-4D97-AF65-F5344CB8AC3E}">
        <p14:creationId xmlns:p14="http://schemas.microsoft.com/office/powerpoint/2010/main" val="36034823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title="Section A: Governing Requirements"/>
          <p:cNvSpPr txBox="1">
            <a:spLocks/>
          </p:cNvSpPr>
          <p:nvPr/>
        </p:nvSpPr>
        <p:spPr>
          <a:xfrm>
            <a:off x="990600" y="217714"/>
            <a:ext cx="10515600" cy="1407886"/>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spcAft>
                <a:spcPts val="600"/>
              </a:spcAft>
            </a:pPr>
            <a:r>
              <a:rPr lang="en-AU" sz="4000" dirty="0" smtClean="0"/>
              <a:t>Section A: Governing Requirements</a:t>
            </a:r>
          </a:p>
          <a:p>
            <a:pPr algn="ctr"/>
            <a:r>
              <a:rPr lang="en-US" sz="3300" dirty="0" smtClean="0"/>
              <a:t>Building classifications</a:t>
            </a:r>
            <a:endParaRPr lang="en-AU" sz="3300" dirty="0"/>
          </a:p>
        </p:txBody>
      </p:sp>
      <p:sp>
        <p:nvSpPr>
          <p:cNvPr id="7" name="Content Placeholder 2"/>
          <p:cNvSpPr>
            <a:spLocks noGrp="1"/>
          </p:cNvSpPr>
          <p:nvPr>
            <p:ph idx="1"/>
          </p:nvPr>
        </p:nvSpPr>
        <p:spPr>
          <a:xfrm>
            <a:off x="1266371" y="1799771"/>
            <a:ext cx="9575800" cy="5058229"/>
          </a:xfrm>
        </p:spPr>
        <p:txBody>
          <a:bodyPr>
            <a:normAutofit fontScale="92500" lnSpcReduction="10000"/>
          </a:bodyPr>
          <a:lstStyle/>
          <a:p>
            <a:pPr lvl="0"/>
            <a:r>
              <a:rPr lang="en-US" sz="2600" dirty="0"/>
              <a:t>NCC Volume One </a:t>
            </a:r>
            <a:r>
              <a:rPr lang="en-US" sz="2600" dirty="0" smtClean="0"/>
              <a:t>(BCA) pertains </a:t>
            </a:r>
            <a:r>
              <a:rPr lang="en-US" sz="2600" dirty="0"/>
              <a:t>primarily to Class 2 to 9 </a:t>
            </a:r>
            <a:r>
              <a:rPr lang="en-US" sz="2600" dirty="0" smtClean="0"/>
              <a:t>buildings.</a:t>
            </a:r>
          </a:p>
          <a:p>
            <a:pPr lvl="0"/>
            <a:r>
              <a:rPr lang="en-US" sz="2600" dirty="0" smtClean="0"/>
              <a:t>Part A6 of Volume One contains the building classifications and descriptions. </a:t>
            </a:r>
            <a:endParaRPr lang="en-AU" sz="2600" dirty="0"/>
          </a:p>
          <a:p>
            <a:pPr>
              <a:spcAft>
                <a:spcPts val="1200"/>
              </a:spcAft>
            </a:pPr>
            <a:r>
              <a:rPr lang="en-US" sz="2600" dirty="0"/>
              <a:t>The class – or classification – of a building/structure is determined by the purpose for which it is:</a:t>
            </a:r>
          </a:p>
          <a:p>
            <a:pPr lvl="1"/>
            <a:r>
              <a:rPr lang="en-US" sz="2600" dirty="0"/>
              <a:t>designed;</a:t>
            </a:r>
          </a:p>
          <a:p>
            <a:pPr lvl="1"/>
            <a:r>
              <a:rPr lang="en-US" sz="2600" dirty="0"/>
              <a:t>constructed; and</a:t>
            </a:r>
          </a:p>
          <a:p>
            <a:pPr lvl="1">
              <a:spcAft>
                <a:spcPts val="1200"/>
              </a:spcAft>
            </a:pPr>
            <a:r>
              <a:rPr lang="en-US" sz="2600" dirty="0"/>
              <a:t>adapted to be used.</a:t>
            </a:r>
          </a:p>
          <a:p>
            <a:r>
              <a:rPr lang="en-US" sz="2600" dirty="0"/>
              <a:t>As the purpose of buildings vary </a:t>
            </a:r>
            <a:r>
              <a:rPr lang="en-US" sz="2600" dirty="0" smtClean="0"/>
              <a:t>there </a:t>
            </a:r>
            <a:r>
              <a:rPr lang="en-US" sz="2600" dirty="0"/>
              <a:t>are different requirements </a:t>
            </a:r>
            <a:br>
              <a:rPr lang="en-US" sz="2600" dirty="0"/>
            </a:br>
            <a:r>
              <a:rPr lang="en-US" sz="2600" dirty="0"/>
              <a:t>for different classes.</a:t>
            </a:r>
            <a:endParaRPr lang="en-AU" sz="2600" dirty="0"/>
          </a:p>
          <a:p>
            <a:endParaRPr lang="en-AU" dirty="0"/>
          </a:p>
        </p:txBody>
      </p:sp>
    </p:spTree>
    <p:extLst>
      <p:ext uri="{BB962C8B-B14F-4D97-AF65-F5344CB8AC3E}">
        <p14:creationId xmlns:p14="http://schemas.microsoft.com/office/powerpoint/2010/main" val="41364669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title="Images of Class 2,3 and 4 buildings"/>
          <p:cNvPicPr>
            <a:picLocks noGrp="1" noChangeAspect="1"/>
          </p:cNvPicPr>
          <p:nvPr>
            <p:ph sz="half" idx="1"/>
          </p:nvPr>
        </p:nvPicPr>
        <p:blipFill rotWithShape="1">
          <a:blip r:embed="rId3"/>
          <a:srcRect t="40625"/>
          <a:stretch/>
        </p:blipFill>
        <p:spPr>
          <a:xfrm>
            <a:off x="1232567" y="1885018"/>
            <a:ext cx="1791626" cy="3710057"/>
          </a:xfrm>
          <a:prstGeom prst="rect">
            <a:avLst/>
          </a:prstGeom>
        </p:spPr>
      </p:pic>
      <p:sp>
        <p:nvSpPr>
          <p:cNvPr id="4" name="Content Placeholder 3"/>
          <p:cNvSpPr>
            <a:spLocks noGrp="1"/>
          </p:cNvSpPr>
          <p:nvPr>
            <p:ph sz="half" idx="2"/>
          </p:nvPr>
        </p:nvSpPr>
        <p:spPr>
          <a:xfrm>
            <a:off x="3435582" y="2030162"/>
            <a:ext cx="8729869" cy="4683829"/>
          </a:xfrm>
        </p:spPr>
        <p:txBody>
          <a:bodyPr>
            <a:normAutofit/>
          </a:bodyPr>
          <a:lstStyle/>
          <a:p>
            <a:pPr marL="0" indent="0">
              <a:buNone/>
            </a:pPr>
            <a:r>
              <a:rPr lang="en-AU" dirty="0" smtClean="0"/>
              <a:t>Class 2 - Dwellings/apartments</a:t>
            </a:r>
          </a:p>
          <a:p>
            <a:pPr marL="0" indent="0">
              <a:buNone/>
            </a:pPr>
            <a:endParaRPr lang="en-AU" dirty="0" smtClean="0"/>
          </a:p>
          <a:p>
            <a:pPr marL="0" indent="0">
              <a:buNone/>
            </a:pPr>
            <a:r>
              <a:rPr lang="en-AU" dirty="0"/>
              <a:t>Class </a:t>
            </a:r>
            <a:r>
              <a:rPr lang="en-AU" dirty="0" smtClean="0"/>
              <a:t>3 - Hotels/motels </a:t>
            </a:r>
          </a:p>
          <a:p>
            <a:pPr marL="0" indent="0">
              <a:buNone/>
            </a:pPr>
            <a:endParaRPr lang="en-AU" dirty="0"/>
          </a:p>
          <a:p>
            <a:pPr marL="0" indent="0">
              <a:buNone/>
            </a:pPr>
            <a:r>
              <a:rPr lang="en-AU" dirty="0"/>
              <a:t>Class </a:t>
            </a:r>
            <a:r>
              <a:rPr lang="en-AU" dirty="0" smtClean="0"/>
              <a:t>4 - A </a:t>
            </a:r>
            <a:r>
              <a:rPr lang="en-AU" dirty="0"/>
              <a:t>single dwelling </a:t>
            </a:r>
            <a:r>
              <a:rPr lang="en-AU" dirty="0" smtClean="0"/>
              <a:t>in </a:t>
            </a:r>
            <a:r>
              <a:rPr lang="en-AU" dirty="0"/>
              <a:t>a </a:t>
            </a:r>
            <a:r>
              <a:rPr lang="en-AU" dirty="0" smtClean="0"/>
              <a:t>Class </a:t>
            </a:r>
            <a:r>
              <a:rPr lang="en-AU" dirty="0"/>
              <a:t>5 to </a:t>
            </a:r>
            <a:r>
              <a:rPr lang="en-AU" dirty="0" smtClean="0"/>
              <a:t>9</a:t>
            </a:r>
            <a:endParaRPr lang="en-AU" dirty="0"/>
          </a:p>
        </p:txBody>
      </p:sp>
      <p:sp>
        <p:nvSpPr>
          <p:cNvPr id="6" name="Title 1" title="Section A: Governing Requirements"/>
          <p:cNvSpPr txBox="1">
            <a:spLocks/>
          </p:cNvSpPr>
          <p:nvPr/>
        </p:nvSpPr>
        <p:spPr>
          <a:xfrm>
            <a:off x="990600" y="217714"/>
            <a:ext cx="10515600" cy="1407886"/>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spcAft>
                <a:spcPts val="600"/>
              </a:spcAft>
            </a:pPr>
            <a:r>
              <a:rPr lang="en-AU" sz="4000" dirty="0" smtClean="0"/>
              <a:t>Section A: Governing Requirements</a:t>
            </a:r>
          </a:p>
          <a:p>
            <a:pPr algn="ctr"/>
            <a:r>
              <a:rPr lang="en-US" sz="3300" dirty="0" smtClean="0"/>
              <a:t>Building classifications</a:t>
            </a:r>
            <a:endParaRPr lang="en-AU" sz="3300" dirty="0"/>
          </a:p>
        </p:txBody>
      </p:sp>
    </p:spTree>
    <p:extLst>
      <p:ext uri="{BB962C8B-B14F-4D97-AF65-F5344CB8AC3E}">
        <p14:creationId xmlns:p14="http://schemas.microsoft.com/office/powerpoint/2010/main" val="4240273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title="Images of Class 5, 6, 7a, and 7b buildings"/>
          <p:cNvPicPr>
            <a:picLocks noGrp="1" noChangeAspect="1"/>
          </p:cNvPicPr>
          <p:nvPr>
            <p:ph sz="half" idx="1"/>
          </p:nvPr>
        </p:nvPicPr>
        <p:blipFill>
          <a:blip r:embed="rId3"/>
          <a:stretch>
            <a:fillRect/>
          </a:stretch>
        </p:blipFill>
        <p:spPr>
          <a:xfrm>
            <a:off x="1236195" y="1962824"/>
            <a:ext cx="1556816" cy="4460614"/>
          </a:xfrm>
          <a:prstGeom prst="rect">
            <a:avLst/>
          </a:prstGeom>
        </p:spPr>
      </p:pic>
      <p:sp>
        <p:nvSpPr>
          <p:cNvPr id="5" name="Content Placeholder 4"/>
          <p:cNvSpPr>
            <a:spLocks noGrp="1"/>
          </p:cNvSpPr>
          <p:nvPr>
            <p:ph sz="half" idx="2"/>
          </p:nvPr>
        </p:nvSpPr>
        <p:spPr>
          <a:xfrm>
            <a:off x="3165176" y="1962824"/>
            <a:ext cx="8709991" cy="4072778"/>
          </a:xfrm>
        </p:spPr>
        <p:txBody>
          <a:bodyPr>
            <a:normAutofit/>
          </a:bodyPr>
          <a:lstStyle/>
          <a:p>
            <a:pPr marL="0" indent="0">
              <a:buNone/>
            </a:pPr>
            <a:r>
              <a:rPr lang="en-AU" sz="2600" dirty="0"/>
              <a:t>Class </a:t>
            </a:r>
            <a:r>
              <a:rPr lang="en-AU" sz="2600" dirty="0" smtClean="0"/>
              <a:t>5 - Offices </a:t>
            </a:r>
            <a:r>
              <a:rPr lang="en-AU" sz="2600" dirty="0"/>
              <a:t>– not Class 6 to </a:t>
            </a:r>
            <a:r>
              <a:rPr lang="en-AU" sz="2600" dirty="0" smtClean="0"/>
              <a:t>9</a:t>
            </a:r>
          </a:p>
          <a:p>
            <a:pPr marL="0" indent="0">
              <a:buNone/>
            </a:pPr>
            <a:endParaRPr lang="en-AU" sz="2600" dirty="0"/>
          </a:p>
          <a:p>
            <a:pPr marL="0" indent="0">
              <a:buNone/>
            </a:pPr>
            <a:r>
              <a:rPr lang="en-AU" sz="2600" dirty="0" smtClean="0"/>
              <a:t>Class 6 - Retail shops</a:t>
            </a:r>
          </a:p>
          <a:p>
            <a:pPr marL="0" indent="0">
              <a:buNone/>
            </a:pPr>
            <a:endParaRPr lang="en-AU" sz="2600" dirty="0"/>
          </a:p>
          <a:p>
            <a:pPr marL="0" indent="0">
              <a:buNone/>
            </a:pPr>
            <a:r>
              <a:rPr lang="en-AU" sz="2600" dirty="0"/>
              <a:t>Class </a:t>
            </a:r>
            <a:r>
              <a:rPr lang="en-AU" sz="2600" dirty="0" smtClean="0"/>
              <a:t>7a - Carparks</a:t>
            </a:r>
          </a:p>
          <a:p>
            <a:pPr marL="0" indent="0">
              <a:buNone/>
            </a:pPr>
            <a:endParaRPr lang="en-AU" sz="2600" dirty="0"/>
          </a:p>
          <a:p>
            <a:pPr marL="0" indent="0">
              <a:buNone/>
            </a:pPr>
            <a:r>
              <a:rPr lang="en-AU" sz="2600" dirty="0"/>
              <a:t>Class </a:t>
            </a:r>
            <a:r>
              <a:rPr lang="en-AU" sz="2600" dirty="0" smtClean="0"/>
              <a:t>7b - Storage/display warehouse</a:t>
            </a:r>
            <a:endParaRPr lang="en-AU" sz="2600" dirty="0"/>
          </a:p>
        </p:txBody>
      </p:sp>
      <p:sp>
        <p:nvSpPr>
          <p:cNvPr id="7" name="Title 1" title="Section A: Governing Requirements"/>
          <p:cNvSpPr txBox="1">
            <a:spLocks/>
          </p:cNvSpPr>
          <p:nvPr/>
        </p:nvSpPr>
        <p:spPr>
          <a:xfrm>
            <a:off x="990600" y="217714"/>
            <a:ext cx="10515600" cy="1407886"/>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spcAft>
                <a:spcPts val="600"/>
              </a:spcAft>
            </a:pPr>
            <a:r>
              <a:rPr lang="en-AU" sz="4000" dirty="0" smtClean="0"/>
              <a:t>Section A: Governing Requirements</a:t>
            </a:r>
          </a:p>
          <a:p>
            <a:pPr algn="ctr"/>
            <a:r>
              <a:rPr lang="en-US" sz="3300" dirty="0" smtClean="0"/>
              <a:t>Building classifications</a:t>
            </a:r>
            <a:endParaRPr lang="en-AU" sz="3300" dirty="0"/>
          </a:p>
        </p:txBody>
      </p:sp>
    </p:spTree>
    <p:extLst>
      <p:ext uri="{BB962C8B-B14F-4D97-AF65-F5344CB8AC3E}">
        <p14:creationId xmlns:p14="http://schemas.microsoft.com/office/powerpoint/2010/main" val="20984622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title="Images of class 8, 9a, 9b and 9c buildings"/>
          <p:cNvPicPr>
            <a:picLocks noGrp="1" noChangeAspect="1"/>
          </p:cNvPicPr>
          <p:nvPr>
            <p:ph sz="half" idx="1"/>
          </p:nvPr>
        </p:nvPicPr>
        <p:blipFill>
          <a:blip r:embed="rId3"/>
          <a:stretch>
            <a:fillRect/>
          </a:stretch>
        </p:blipFill>
        <p:spPr>
          <a:xfrm>
            <a:off x="1233716" y="1919241"/>
            <a:ext cx="1495098" cy="4562625"/>
          </a:xfrm>
          <a:prstGeom prst="rect">
            <a:avLst/>
          </a:prstGeom>
        </p:spPr>
      </p:pic>
      <p:sp>
        <p:nvSpPr>
          <p:cNvPr id="4" name="Content Placeholder 3"/>
          <p:cNvSpPr>
            <a:spLocks noGrp="1"/>
          </p:cNvSpPr>
          <p:nvPr>
            <p:ph sz="half" idx="2"/>
          </p:nvPr>
        </p:nvSpPr>
        <p:spPr>
          <a:xfrm>
            <a:off x="3108857" y="2073245"/>
            <a:ext cx="8767457" cy="4321535"/>
          </a:xfrm>
        </p:spPr>
        <p:txBody>
          <a:bodyPr>
            <a:normAutofit lnSpcReduction="10000"/>
          </a:bodyPr>
          <a:lstStyle/>
          <a:p>
            <a:pPr marL="0" indent="0">
              <a:buNone/>
            </a:pPr>
            <a:r>
              <a:rPr lang="en-AU" sz="2600" dirty="0"/>
              <a:t>Class </a:t>
            </a:r>
            <a:r>
              <a:rPr lang="en-AU" sz="2600" dirty="0" smtClean="0"/>
              <a:t>8 - Laboratory </a:t>
            </a:r>
            <a:r>
              <a:rPr lang="en-AU" sz="2600" dirty="0"/>
              <a:t>or </a:t>
            </a:r>
            <a:r>
              <a:rPr lang="en-AU" sz="2600" dirty="0" smtClean="0"/>
              <a:t>factory</a:t>
            </a:r>
          </a:p>
          <a:p>
            <a:pPr marL="0" indent="0">
              <a:buNone/>
            </a:pPr>
            <a:endParaRPr lang="en-AU" sz="2600" dirty="0"/>
          </a:p>
          <a:p>
            <a:pPr marL="0" indent="0">
              <a:buNone/>
            </a:pPr>
            <a:r>
              <a:rPr lang="en-AU" sz="2600" dirty="0"/>
              <a:t>Class </a:t>
            </a:r>
            <a:r>
              <a:rPr lang="en-AU" sz="2600" dirty="0" smtClean="0"/>
              <a:t>9a - Health-care building</a:t>
            </a:r>
          </a:p>
          <a:p>
            <a:pPr marL="0" indent="0">
              <a:buNone/>
            </a:pPr>
            <a:endParaRPr lang="en-AU" sz="2600" dirty="0"/>
          </a:p>
          <a:p>
            <a:pPr marL="0" indent="0">
              <a:buNone/>
            </a:pPr>
            <a:r>
              <a:rPr lang="en-AU" sz="2600" dirty="0" smtClean="0"/>
              <a:t>Class 9b - Assembly building such </a:t>
            </a:r>
            <a:r>
              <a:rPr lang="en-AU" sz="2600" dirty="0"/>
              <a:t>as schools </a:t>
            </a:r>
            <a:r>
              <a:rPr lang="en-AU" sz="2600" dirty="0" smtClean="0"/>
              <a:t>and </a:t>
            </a:r>
            <a:r>
              <a:rPr lang="en-AU" sz="2600" dirty="0"/>
              <a:t>sports </a:t>
            </a:r>
            <a:r>
              <a:rPr lang="en-AU" sz="2600" dirty="0" smtClean="0"/>
              <a:t>stadiums</a:t>
            </a:r>
          </a:p>
          <a:p>
            <a:pPr marL="0" indent="0">
              <a:buNone/>
            </a:pPr>
            <a:endParaRPr lang="en-AU" sz="2600" dirty="0"/>
          </a:p>
          <a:p>
            <a:pPr marL="0" indent="0">
              <a:buNone/>
            </a:pPr>
            <a:r>
              <a:rPr lang="en-AU" sz="2600" dirty="0" smtClean="0"/>
              <a:t>Class 9c - Aged </a:t>
            </a:r>
            <a:r>
              <a:rPr lang="en-AU" sz="2600" dirty="0"/>
              <a:t>care building</a:t>
            </a:r>
          </a:p>
          <a:p>
            <a:endParaRPr lang="en-AU" dirty="0"/>
          </a:p>
        </p:txBody>
      </p:sp>
      <p:sp>
        <p:nvSpPr>
          <p:cNvPr id="6" name="Title 1" title="Section A: Governing Requirements"/>
          <p:cNvSpPr txBox="1">
            <a:spLocks/>
          </p:cNvSpPr>
          <p:nvPr/>
        </p:nvSpPr>
        <p:spPr>
          <a:xfrm>
            <a:off x="990600" y="217714"/>
            <a:ext cx="10515600" cy="1407886"/>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spcAft>
                <a:spcPts val="600"/>
              </a:spcAft>
            </a:pPr>
            <a:r>
              <a:rPr lang="en-AU" sz="4000" dirty="0" smtClean="0"/>
              <a:t>Section A: Governing Requirements</a:t>
            </a:r>
          </a:p>
          <a:p>
            <a:pPr algn="ctr"/>
            <a:r>
              <a:rPr lang="en-US" sz="3300" dirty="0" smtClean="0"/>
              <a:t>Building classifications</a:t>
            </a:r>
            <a:endParaRPr lang="en-AU" sz="3300" dirty="0"/>
          </a:p>
        </p:txBody>
      </p:sp>
    </p:spTree>
    <p:extLst>
      <p:ext uri="{BB962C8B-B14F-4D97-AF65-F5344CB8AC3E}">
        <p14:creationId xmlns:p14="http://schemas.microsoft.com/office/powerpoint/2010/main" val="14108086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Section B: Structure</a:t>
            </a:r>
            <a:endParaRPr lang="en-AU" dirty="0"/>
          </a:p>
        </p:txBody>
      </p:sp>
      <p:sp>
        <p:nvSpPr>
          <p:cNvPr id="3" name="Content Placeholder 2"/>
          <p:cNvSpPr>
            <a:spLocks noGrp="1"/>
          </p:cNvSpPr>
          <p:nvPr>
            <p:ph idx="1"/>
          </p:nvPr>
        </p:nvSpPr>
        <p:spPr>
          <a:xfrm>
            <a:off x="838200" y="1689077"/>
            <a:ext cx="10515600" cy="5168923"/>
          </a:xfrm>
        </p:spPr>
        <p:txBody>
          <a:bodyPr>
            <a:normAutofit/>
          </a:bodyPr>
          <a:lstStyle/>
          <a:p>
            <a:pPr>
              <a:spcAft>
                <a:spcPts val="1200"/>
              </a:spcAft>
            </a:pPr>
            <a:r>
              <a:rPr lang="en-US" sz="2400" dirty="0"/>
              <a:t>Section B contains the structural provisions for buildings and </a:t>
            </a:r>
            <a:r>
              <a:rPr lang="en-US" sz="2400" dirty="0" smtClean="0"/>
              <a:t>structures.</a:t>
            </a:r>
            <a:endParaRPr lang="en-US" sz="2400" dirty="0"/>
          </a:p>
          <a:p>
            <a:pPr>
              <a:spcAft>
                <a:spcPts val="1200"/>
              </a:spcAft>
            </a:pPr>
            <a:r>
              <a:rPr lang="en-US" sz="2400" dirty="0"/>
              <a:t> The structural requirements of Section B apply </a:t>
            </a:r>
            <a:r>
              <a:rPr lang="en-US" sz="2400" dirty="0" smtClean="0"/>
              <a:t>generically.</a:t>
            </a:r>
            <a:endParaRPr lang="en-AU" sz="2400" dirty="0"/>
          </a:p>
          <a:p>
            <a:pPr>
              <a:spcAft>
                <a:spcPts val="300"/>
              </a:spcAft>
            </a:pPr>
            <a:r>
              <a:rPr lang="en-AU" sz="2400" dirty="0"/>
              <a:t> The overall objective of Section B can be summarised as</a:t>
            </a:r>
            <a:r>
              <a:rPr lang="en-US" sz="2400" dirty="0"/>
              <a:t>:</a:t>
            </a:r>
          </a:p>
          <a:p>
            <a:pPr lvl="1">
              <a:spcAft>
                <a:spcPts val="1200"/>
              </a:spcAft>
            </a:pPr>
            <a:r>
              <a:rPr lang="en-US" sz="2400" dirty="0"/>
              <a:t>Safeguarding </a:t>
            </a:r>
            <a:r>
              <a:rPr lang="en-US" sz="2400" dirty="0" smtClean="0"/>
              <a:t>people </a:t>
            </a:r>
            <a:r>
              <a:rPr lang="en-US" sz="2400" dirty="0"/>
              <a:t>and other property from the effects of a building suffering structural </a:t>
            </a:r>
            <a:r>
              <a:rPr lang="en-US" sz="2400" dirty="0" smtClean="0"/>
              <a:t>failure.</a:t>
            </a:r>
            <a:endParaRPr lang="en-US" sz="2400" dirty="0"/>
          </a:p>
          <a:p>
            <a:pPr>
              <a:spcAft>
                <a:spcPts val="1200"/>
              </a:spcAft>
            </a:pPr>
            <a:r>
              <a:rPr lang="en-US" sz="2400" dirty="0"/>
              <a:t>There are 2 Verification Methods in Section </a:t>
            </a:r>
            <a:r>
              <a:rPr lang="en-US" sz="2400" dirty="0" smtClean="0"/>
              <a:t>B.</a:t>
            </a:r>
            <a:endParaRPr lang="en-US" sz="2400" dirty="0"/>
          </a:p>
          <a:p>
            <a:r>
              <a:rPr lang="en-AU" sz="2400" dirty="0"/>
              <a:t>The Deemed-to-Satisfy Provisions of Section B rely </a:t>
            </a:r>
            <a:r>
              <a:rPr lang="en-AU" sz="2400" dirty="0" smtClean="0"/>
              <a:t>heavily on </a:t>
            </a:r>
            <a:r>
              <a:rPr lang="en-AU" sz="2400" dirty="0"/>
              <a:t>referenced </a:t>
            </a:r>
            <a:r>
              <a:rPr lang="en-AU" sz="2400" dirty="0" smtClean="0"/>
              <a:t>documents.</a:t>
            </a:r>
            <a:endParaRPr lang="en-US" sz="2400" dirty="0"/>
          </a:p>
        </p:txBody>
      </p:sp>
    </p:spTree>
    <p:extLst>
      <p:ext uri="{BB962C8B-B14F-4D97-AF65-F5344CB8AC3E}">
        <p14:creationId xmlns:p14="http://schemas.microsoft.com/office/powerpoint/2010/main" val="19367309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Sections </a:t>
            </a:r>
            <a:r>
              <a:rPr lang="en-AU" dirty="0"/>
              <a:t>C to J</a:t>
            </a:r>
          </a:p>
        </p:txBody>
      </p:sp>
      <p:sp>
        <p:nvSpPr>
          <p:cNvPr id="41" name="Content Placeholder 2"/>
          <p:cNvSpPr>
            <a:spLocks noGrp="1"/>
          </p:cNvSpPr>
          <p:nvPr>
            <p:ph idx="1"/>
          </p:nvPr>
        </p:nvSpPr>
        <p:spPr>
          <a:xfrm>
            <a:off x="1073445" y="1614136"/>
            <a:ext cx="6927578" cy="4683829"/>
          </a:xfrm>
        </p:spPr>
        <p:txBody>
          <a:bodyPr>
            <a:normAutofit/>
          </a:bodyPr>
          <a:lstStyle/>
          <a:p>
            <a:pPr>
              <a:spcAft>
                <a:spcPts val="1800"/>
              </a:spcAft>
            </a:pPr>
            <a:r>
              <a:rPr lang="en-US" sz="2400" dirty="0"/>
              <a:t>Sections C to J contain requirements which are generally dependent on the specific class or </a:t>
            </a:r>
            <a:r>
              <a:rPr lang="en-US" sz="2400" dirty="0" smtClean="0"/>
              <a:t/>
            </a:r>
            <a:br>
              <a:rPr lang="en-US" sz="2400" dirty="0" smtClean="0"/>
            </a:br>
            <a:r>
              <a:rPr lang="en-US" sz="2400" dirty="0" smtClean="0"/>
              <a:t>building classification.</a:t>
            </a:r>
            <a:endParaRPr lang="en-US" sz="2400" dirty="0"/>
          </a:p>
          <a:p>
            <a:r>
              <a:rPr lang="en-US" sz="2400" dirty="0"/>
              <a:t>The requirements may also have limited </a:t>
            </a:r>
            <a:r>
              <a:rPr lang="en-US" sz="2400" dirty="0" smtClean="0"/>
              <a:t/>
            </a:r>
            <a:br>
              <a:rPr lang="en-US" sz="2400" dirty="0" smtClean="0"/>
            </a:br>
            <a:r>
              <a:rPr lang="en-US" sz="2400" dirty="0" smtClean="0"/>
              <a:t>application</a:t>
            </a:r>
            <a:r>
              <a:rPr lang="en-US" sz="2400" dirty="0"/>
              <a:t>, dependent on other triggers such as </a:t>
            </a:r>
            <a:r>
              <a:rPr lang="en-US" sz="2400" dirty="0" smtClean="0"/>
              <a:t/>
            </a:r>
            <a:br>
              <a:rPr lang="en-US" sz="2400" dirty="0" smtClean="0"/>
            </a:br>
            <a:r>
              <a:rPr lang="en-US" sz="2400" dirty="0" smtClean="0"/>
              <a:t>the </a:t>
            </a:r>
            <a:r>
              <a:rPr lang="en-US" sz="2400" dirty="0"/>
              <a:t>height of the building, floor area, </a:t>
            </a:r>
            <a:r>
              <a:rPr lang="en-US" sz="2400" dirty="0" smtClean="0"/>
              <a:t>number </a:t>
            </a:r>
            <a:br>
              <a:rPr lang="en-US" sz="2400" dirty="0" smtClean="0"/>
            </a:br>
            <a:r>
              <a:rPr lang="en-US" sz="2400" dirty="0" smtClean="0"/>
              <a:t>of </a:t>
            </a:r>
            <a:r>
              <a:rPr lang="en-US" sz="2400" dirty="0"/>
              <a:t>people the building will accommodate, </a:t>
            </a:r>
            <a:r>
              <a:rPr lang="en-US" sz="2400" dirty="0" smtClean="0"/>
              <a:t/>
            </a:r>
            <a:br>
              <a:rPr lang="en-US" sz="2400" dirty="0" smtClean="0"/>
            </a:br>
            <a:r>
              <a:rPr lang="en-US" sz="2400" dirty="0" smtClean="0"/>
              <a:t>building </a:t>
            </a:r>
            <a:r>
              <a:rPr lang="en-US" sz="2400" dirty="0"/>
              <a:t>layout etc. </a:t>
            </a:r>
          </a:p>
        </p:txBody>
      </p:sp>
      <p:pic>
        <p:nvPicPr>
          <p:cNvPr id="11" name="Picture 10" title="persons in a wheelchai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880" y="1770742"/>
            <a:ext cx="2410909" cy="2042781"/>
          </a:xfrm>
          <a:prstGeom prst="rect">
            <a:avLst/>
          </a:prstGeom>
        </p:spPr>
      </p:pic>
      <p:pic>
        <p:nvPicPr>
          <p:cNvPr id="9" name="Picture 8" title="Image of an atrium"/>
          <p:cNvPicPr>
            <a:picLocks noChangeAspect="1"/>
          </p:cNvPicPr>
          <p:nvPr/>
        </p:nvPicPr>
        <p:blipFill rotWithShape="1">
          <a:blip r:embed="rId4" cstate="print">
            <a:extLst>
              <a:ext uri="{28A0092B-C50C-407E-A947-70E740481C1C}">
                <a14:useLocalDpi xmlns:a14="http://schemas.microsoft.com/office/drawing/2010/main" val="0"/>
              </a:ext>
            </a:extLst>
          </a:blip>
          <a:srcRect t="5900" b="29167"/>
          <a:stretch/>
        </p:blipFill>
        <p:spPr>
          <a:xfrm>
            <a:off x="8540605" y="4112063"/>
            <a:ext cx="2433458" cy="2367358"/>
          </a:xfrm>
          <a:prstGeom prst="rect">
            <a:avLst/>
          </a:prstGeom>
        </p:spPr>
      </p:pic>
    </p:spTree>
    <p:extLst>
      <p:ext uri="{BB962C8B-B14F-4D97-AF65-F5344CB8AC3E}">
        <p14:creationId xmlns:p14="http://schemas.microsoft.com/office/powerpoint/2010/main" val="29589025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lgn="ctr"/>
            <a:r>
              <a:rPr lang="en-AU" dirty="0" smtClean="0"/>
              <a:t>Section C: Fire resistance</a:t>
            </a:r>
            <a:endParaRPr lang="en-AU" dirty="0"/>
          </a:p>
        </p:txBody>
      </p:sp>
      <p:sp>
        <p:nvSpPr>
          <p:cNvPr id="3" name="Content Placeholder 2"/>
          <p:cNvSpPr>
            <a:spLocks noGrp="1"/>
          </p:cNvSpPr>
          <p:nvPr>
            <p:ph idx="1"/>
          </p:nvPr>
        </p:nvSpPr>
        <p:spPr>
          <a:xfrm>
            <a:off x="838201" y="1812448"/>
            <a:ext cx="5966012" cy="4683829"/>
          </a:xfrm>
        </p:spPr>
        <p:txBody>
          <a:bodyPr>
            <a:normAutofit/>
          </a:bodyPr>
          <a:lstStyle/>
          <a:p>
            <a:pPr>
              <a:spcAft>
                <a:spcPts val="1800"/>
              </a:spcAft>
            </a:pPr>
            <a:r>
              <a:rPr lang="en-AU" sz="2400" dirty="0" smtClean="0"/>
              <a:t>Section </a:t>
            </a:r>
            <a:r>
              <a:rPr lang="en-AU" sz="2400" dirty="0"/>
              <a:t>C contains the fire resistance requirements for Class 2-9 </a:t>
            </a:r>
            <a:r>
              <a:rPr lang="en-AU" sz="2400" dirty="0" smtClean="0"/>
              <a:t>buildings. </a:t>
            </a:r>
            <a:endParaRPr lang="en-AU" sz="2400" dirty="0"/>
          </a:p>
          <a:p>
            <a:pPr>
              <a:spcAft>
                <a:spcPts val="1200"/>
              </a:spcAft>
            </a:pPr>
            <a:r>
              <a:rPr lang="en-AU" sz="2400" dirty="0" smtClean="0"/>
              <a:t>Key </a:t>
            </a:r>
            <a:r>
              <a:rPr lang="en-AU" sz="2400" dirty="0"/>
              <a:t>concepts in applying the </a:t>
            </a:r>
            <a:r>
              <a:rPr lang="en-AU" sz="2400" dirty="0" smtClean="0"/>
              <a:t>requirements are:</a:t>
            </a:r>
            <a:endParaRPr lang="en-AU" sz="2400" dirty="0"/>
          </a:p>
          <a:p>
            <a:pPr lvl="1"/>
            <a:r>
              <a:rPr lang="en-AU" sz="2400" dirty="0"/>
              <a:t>Type of </a:t>
            </a:r>
            <a:r>
              <a:rPr lang="en-AU" sz="2400" dirty="0" smtClean="0"/>
              <a:t>construction;</a:t>
            </a:r>
            <a:endParaRPr lang="en-AU" sz="2400" dirty="0"/>
          </a:p>
          <a:p>
            <a:pPr lvl="1"/>
            <a:r>
              <a:rPr lang="en-AU" sz="2400" dirty="0"/>
              <a:t>Rise in </a:t>
            </a:r>
            <a:r>
              <a:rPr lang="en-AU" sz="2400" dirty="0" smtClean="0"/>
              <a:t>storeys; and</a:t>
            </a:r>
            <a:endParaRPr lang="en-AU" sz="2400" dirty="0"/>
          </a:p>
          <a:p>
            <a:pPr lvl="1"/>
            <a:r>
              <a:rPr lang="en-AU" sz="2400" dirty="0"/>
              <a:t>Fire </a:t>
            </a:r>
            <a:r>
              <a:rPr lang="en-AU" sz="2400" dirty="0" smtClean="0"/>
              <a:t>compartmentation </a:t>
            </a:r>
            <a:r>
              <a:rPr lang="en-AU" sz="2400" dirty="0"/>
              <a:t>and </a:t>
            </a:r>
            <a:r>
              <a:rPr lang="en-AU" sz="2400" dirty="0" smtClean="0"/>
              <a:t>separation.</a:t>
            </a:r>
            <a:endParaRPr lang="en-AU" sz="2400" dirty="0"/>
          </a:p>
        </p:txBody>
      </p:sp>
      <p:pic>
        <p:nvPicPr>
          <p:cNvPr id="2" name="Picture 1" title="Fire within a build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6856" y="1937947"/>
            <a:ext cx="4197123" cy="2793710"/>
          </a:xfrm>
          <a:prstGeom prst="rect">
            <a:avLst/>
          </a:prstGeom>
        </p:spPr>
      </p:pic>
    </p:spTree>
    <p:extLst>
      <p:ext uri="{BB962C8B-B14F-4D97-AF65-F5344CB8AC3E}">
        <p14:creationId xmlns:p14="http://schemas.microsoft.com/office/powerpoint/2010/main" val="40325164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0949" y="1689394"/>
            <a:ext cx="10515600" cy="2657952"/>
          </a:xfrm>
        </p:spPr>
        <p:txBody>
          <a:bodyPr>
            <a:normAutofit/>
          </a:bodyPr>
          <a:lstStyle/>
          <a:p>
            <a:pPr>
              <a:spcAft>
                <a:spcPts val="600"/>
              </a:spcAft>
            </a:pPr>
            <a:r>
              <a:rPr lang="en-AU" sz="2200" dirty="0" smtClean="0"/>
              <a:t>The Type of construction required is dependant on the class of building and its rise in storeys. </a:t>
            </a:r>
            <a:endParaRPr lang="en-AU" sz="2200" dirty="0"/>
          </a:p>
          <a:p>
            <a:pPr lvl="1"/>
            <a:r>
              <a:rPr lang="en-US" sz="2200" dirty="0"/>
              <a:t>Type A: most fire resistant – ‘non-combustible’ </a:t>
            </a:r>
            <a:r>
              <a:rPr lang="en-US" sz="2200" dirty="0" smtClean="0"/>
              <a:t>construction.</a:t>
            </a:r>
            <a:endParaRPr lang="en-US" sz="2200" dirty="0"/>
          </a:p>
          <a:p>
            <a:pPr lvl="1"/>
            <a:r>
              <a:rPr lang="en-US" sz="2200" dirty="0"/>
              <a:t>Type B: less fire </a:t>
            </a:r>
            <a:r>
              <a:rPr lang="en-US" sz="2200" dirty="0" smtClean="0"/>
              <a:t>resistant.</a:t>
            </a:r>
            <a:endParaRPr lang="en-US" sz="2200" dirty="0"/>
          </a:p>
          <a:p>
            <a:pPr lvl="1"/>
            <a:r>
              <a:rPr lang="en-US" sz="2200" dirty="0"/>
              <a:t>Type C: least fire resistant – ‘combustible’ </a:t>
            </a:r>
            <a:r>
              <a:rPr lang="en-US" sz="2200" dirty="0" smtClean="0"/>
              <a:t>construction.</a:t>
            </a:r>
            <a:endParaRPr lang="en-AU" sz="2200" dirty="0"/>
          </a:p>
        </p:txBody>
      </p:sp>
      <p:sp>
        <p:nvSpPr>
          <p:cNvPr id="9" name="Title 1" title="Section  C: Fire resistance"/>
          <p:cNvSpPr txBox="1">
            <a:spLocks/>
          </p:cNvSpPr>
          <p:nvPr/>
        </p:nvSpPr>
        <p:spPr>
          <a:xfrm>
            <a:off x="859349" y="335165"/>
            <a:ext cx="10515600" cy="1166127"/>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AU" sz="4000" dirty="0" smtClean="0"/>
              <a:t>Section C: Fire resistance</a:t>
            </a:r>
          </a:p>
          <a:p>
            <a:pPr algn="ctr"/>
            <a:r>
              <a:rPr lang="en-US" sz="2800" dirty="0" smtClean="0"/>
              <a:t>Type of construction</a:t>
            </a:r>
            <a:endParaRPr lang="en-AU" sz="2800" dirty="0"/>
          </a:p>
        </p:txBody>
      </p:sp>
      <p:sp>
        <p:nvSpPr>
          <p:cNvPr id="5" name="Rectangle 4" title="Table C.1.1 type of construction required"/>
          <p:cNvSpPr/>
          <p:nvPr/>
        </p:nvSpPr>
        <p:spPr>
          <a:xfrm>
            <a:off x="1033517" y="4223657"/>
            <a:ext cx="10190618" cy="236569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title="Extract from Table C1.1 type of construction required"/>
          <p:cNvPicPr>
            <a:picLocks noChangeAspect="1"/>
          </p:cNvPicPr>
          <p:nvPr/>
        </p:nvPicPr>
        <p:blipFill>
          <a:blip r:embed="rId3"/>
          <a:stretch>
            <a:fillRect/>
          </a:stretch>
        </p:blipFill>
        <p:spPr>
          <a:xfrm>
            <a:off x="1164143" y="4281713"/>
            <a:ext cx="9939284" cy="2242399"/>
          </a:xfrm>
          <a:prstGeom prst="rect">
            <a:avLst/>
          </a:prstGeom>
        </p:spPr>
      </p:pic>
    </p:spTree>
    <p:extLst>
      <p:ext uri="{BB962C8B-B14F-4D97-AF65-F5344CB8AC3E}">
        <p14:creationId xmlns:p14="http://schemas.microsoft.com/office/powerpoint/2010/main" val="3266879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952500" y="270618"/>
            <a:ext cx="10655300" cy="908086"/>
          </a:xfrm>
        </p:spPr>
        <p:txBody>
          <a:bodyPr>
            <a:normAutofit/>
          </a:bodyPr>
          <a:lstStyle/>
          <a:p>
            <a:pPr algn="ctr"/>
            <a:r>
              <a:rPr lang="en-AU" dirty="0"/>
              <a:t>How to access the NCC</a:t>
            </a:r>
          </a:p>
        </p:txBody>
      </p:sp>
      <p:sp>
        <p:nvSpPr>
          <p:cNvPr id="11" name="Content Placeholder 2"/>
          <p:cNvSpPr>
            <a:spLocks noGrp="1"/>
          </p:cNvSpPr>
          <p:nvPr>
            <p:ph idx="1"/>
          </p:nvPr>
        </p:nvSpPr>
        <p:spPr>
          <a:xfrm>
            <a:off x="429718" y="1391075"/>
            <a:ext cx="2717800" cy="614363"/>
          </a:xfrm>
        </p:spPr>
        <p:txBody>
          <a:bodyPr>
            <a:noAutofit/>
          </a:bodyPr>
          <a:lstStyle/>
          <a:p>
            <a:pPr marL="0" indent="0" algn="r">
              <a:buNone/>
            </a:pPr>
            <a:r>
              <a:rPr lang="en-US" sz="2400" dirty="0"/>
              <a:t>To access the </a:t>
            </a:r>
            <a:r>
              <a:rPr lang="en-US" sz="2400" dirty="0" smtClean="0"/>
              <a:t>NCC, </a:t>
            </a:r>
            <a:r>
              <a:rPr lang="en-US" sz="2400" dirty="0"/>
              <a:t>visit: </a:t>
            </a:r>
            <a:r>
              <a:rPr lang="en-US" sz="2400" dirty="0" smtClean="0">
                <a:hlinkClick r:id="rId3"/>
              </a:rPr>
              <a:t>ncc.abcb.gov.au</a:t>
            </a:r>
            <a:r>
              <a:rPr lang="en-US" sz="2400" dirty="0" smtClean="0"/>
              <a:t> </a:t>
            </a:r>
            <a:r>
              <a:rPr lang="en-US" sz="2400" dirty="0"/>
              <a:t>	</a:t>
            </a:r>
          </a:p>
        </p:txBody>
      </p:sp>
      <p:pic>
        <p:nvPicPr>
          <p:cNvPr id="1026" name="Picture 7" descr="cid:image001.png@01D4A9BB.DEF147C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3085" y="1391074"/>
            <a:ext cx="7858123" cy="4095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Rounded Rectangular Callout 9"/>
          <p:cNvSpPr/>
          <p:nvPr/>
        </p:nvSpPr>
        <p:spPr>
          <a:xfrm>
            <a:off x="5463385" y="5698770"/>
            <a:ext cx="5335507" cy="949018"/>
          </a:xfrm>
          <a:prstGeom prst="wedgeRoundRectCallout">
            <a:avLst>
              <a:gd name="adj1" fmla="val 30141"/>
              <a:gd name="adj2" fmla="val -447757"/>
              <a:gd name="adj3" fmla="val 16667"/>
            </a:avLst>
          </a:prstGeom>
          <a:solidFill>
            <a:srgbClr val="234396">
              <a:alpha val="30000"/>
            </a:srgbClr>
          </a:solidFill>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1600" dirty="0">
                <a:solidFill>
                  <a:srgbClr val="000000"/>
                </a:solidFill>
                <a:ea typeface="Calibri"/>
                <a:cs typeface="Times New Roman"/>
              </a:rPr>
              <a:t>To access the NCC, register </a:t>
            </a:r>
            <a:r>
              <a:rPr lang="en-AU" sz="1600" dirty="0">
                <a:solidFill>
                  <a:srgbClr val="000000"/>
                </a:solidFill>
                <a:effectLst/>
                <a:ea typeface="Calibri"/>
                <a:cs typeface="Times New Roman"/>
              </a:rPr>
              <a:t>your details here, submit and receive your confirmation email and password</a:t>
            </a:r>
            <a:endParaRPr lang="en-AU" sz="1600" dirty="0">
              <a:effectLst/>
              <a:ea typeface="Calibri"/>
              <a:cs typeface="Times New Roman"/>
            </a:endParaRPr>
          </a:p>
        </p:txBody>
      </p:sp>
    </p:spTree>
    <p:extLst>
      <p:ext uri="{BB962C8B-B14F-4D97-AF65-F5344CB8AC3E}">
        <p14:creationId xmlns:p14="http://schemas.microsoft.com/office/powerpoint/2010/main" val="3986507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2464" y="2174171"/>
            <a:ext cx="6742877" cy="4683829"/>
          </a:xfrm>
        </p:spPr>
        <p:txBody>
          <a:bodyPr>
            <a:normAutofit/>
          </a:bodyPr>
          <a:lstStyle/>
          <a:p>
            <a:pPr>
              <a:spcAft>
                <a:spcPts val="1200"/>
              </a:spcAft>
            </a:pPr>
            <a:r>
              <a:rPr lang="en-AU" sz="2400" dirty="0" smtClean="0"/>
              <a:t>The </a:t>
            </a:r>
            <a:r>
              <a:rPr lang="en-AU" sz="2400" i="1" dirty="0" smtClean="0"/>
              <a:t>rise </a:t>
            </a:r>
            <a:r>
              <a:rPr lang="en-AU" sz="2400" i="1" dirty="0"/>
              <a:t>in </a:t>
            </a:r>
            <a:r>
              <a:rPr lang="en-AU" sz="2400" i="1" dirty="0" smtClean="0"/>
              <a:t>storeys </a:t>
            </a:r>
            <a:r>
              <a:rPr lang="en-AU" sz="2400" dirty="0" smtClean="0"/>
              <a:t>generally </a:t>
            </a:r>
            <a:r>
              <a:rPr lang="en-US" sz="2400" dirty="0" smtClean="0"/>
              <a:t>means the number </a:t>
            </a:r>
            <a:r>
              <a:rPr lang="en-US" sz="2400" dirty="0"/>
              <a:t>of </a:t>
            </a:r>
            <a:r>
              <a:rPr lang="en-US" sz="2400" i="1" dirty="0"/>
              <a:t>storeys</a:t>
            </a:r>
            <a:r>
              <a:rPr lang="en-US" sz="2400" dirty="0"/>
              <a:t> above natural ground </a:t>
            </a:r>
            <a:r>
              <a:rPr lang="en-US" sz="2400" dirty="0" smtClean="0"/>
              <a:t>level.</a:t>
            </a:r>
            <a:endParaRPr lang="en-US" sz="2400" dirty="0"/>
          </a:p>
          <a:p>
            <a:pPr>
              <a:spcAft>
                <a:spcPts val="1200"/>
              </a:spcAft>
            </a:pPr>
            <a:r>
              <a:rPr lang="en-US" sz="2400" dirty="0"/>
              <a:t>The </a:t>
            </a:r>
            <a:r>
              <a:rPr lang="en-US" sz="2400" i="1" dirty="0"/>
              <a:t>rise in </a:t>
            </a:r>
            <a:r>
              <a:rPr lang="en-US" sz="2400" i="1" dirty="0" smtClean="0"/>
              <a:t>storeys </a:t>
            </a:r>
            <a:r>
              <a:rPr lang="en-US" sz="2400" dirty="0" smtClean="0"/>
              <a:t>is </a:t>
            </a:r>
            <a:r>
              <a:rPr lang="en-US" sz="2400" dirty="0"/>
              <a:t>one criteria used to determine the type of </a:t>
            </a:r>
            <a:r>
              <a:rPr lang="en-US" sz="2400" dirty="0" smtClean="0"/>
              <a:t>construction.</a:t>
            </a:r>
          </a:p>
        </p:txBody>
      </p:sp>
      <p:pic>
        <p:nvPicPr>
          <p:cNvPr id="4" name="Content Placeholder 3" title="Extract from Figure C1.2(2)"/>
          <p:cNvPicPr>
            <a:picLocks noGrp="1" noChangeAspect="1"/>
          </p:cNvPicPr>
          <p:nvPr>
            <p:ph sz="half" idx="2"/>
          </p:nvPr>
        </p:nvPicPr>
        <p:blipFill>
          <a:blip r:embed="rId3"/>
          <a:stretch>
            <a:fillRect/>
          </a:stretch>
        </p:blipFill>
        <p:spPr>
          <a:xfrm>
            <a:off x="7265341" y="278655"/>
            <a:ext cx="4477480" cy="6359905"/>
          </a:xfrm>
          <a:prstGeom prst="rect">
            <a:avLst/>
          </a:prstGeom>
        </p:spPr>
      </p:pic>
      <p:sp>
        <p:nvSpPr>
          <p:cNvPr id="6" name="Title 1" title="Section C: Fire resistence"/>
          <p:cNvSpPr txBox="1">
            <a:spLocks/>
          </p:cNvSpPr>
          <p:nvPr/>
        </p:nvSpPr>
        <p:spPr>
          <a:xfrm>
            <a:off x="-1548382" y="643350"/>
            <a:ext cx="10515600" cy="1166127"/>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AU" sz="4000" dirty="0" smtClean="0"/>
              <a:t>Section C: Fire resistance</a:t>
            </a:r>
          </a:p>
          <a:p>
            <a:pPr algn="ctr"/>
            <a:r>
              <a:rPr lang="en-US" sz="2800" dirty="0" smtClean="0"/>
              <a:t>Rise in storeys</a:t>
            </a:r>
            <a:endParaRPr lang="en-AU" sz="2800" dirty="0"/>
          </a:p>
        </p:txBody>
      </p:sp>
    </p:spTree>
    <p:extLst>
      <p:ext uri="{BB962C8B-B14F-4D97-AF65-F5344CB8AC3E}">
        <p14:creationId xmlns:p14="http://schemas.microsoft.com/office/powerpoint/2010/main" val="21371905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7144" y="1552969"/>
            <a:ext cx="10515600" cy="4683829"/>
          </a:xfrm>
        </p:spPr>
        <p:txBody>
          <a:bodyPr>
            <a:normAutofit/>
          </a:bodyPr>
          <a:lstStyle/>
          <a:p>
            <a:pPr lvl="1"/>
            <a:r>
              <a:rPr lang="en-AU" sz="2400" dirty="0" smtClean="0"/>
              <a:t>The </a:t>
            </a:r>
            <a:r>
              <a:rPr lang="en-AU" sz="2400" dirty="0"/>
              <a:t>purpose of compartmenting buildings is to limit the size of any potential fire in a </a:t>
            </a:r>
            <a:r>
              <a:rPr lang="en-AU" sz="2400" dirty="0" smtClean="0"/>
              <a:t>building.</a:t>
            </a:r>
            <a:endParaRPr lang="en-AU" sz="2400" dirty="0"/>
          </a:p>
          <a:p>
            <a:pPr lvl="1"/>
            <a:r>
              <a:rPr lang="en-AU" sz="2400" dirty="0"/>
              <a:t>This is achieved by placing general floor area and volume limitations on a </a:t>
            </a:r>
            <a:r>
              <a:rPr lang="en-AU" sz="2400" dirty="0" smtClean="0"/>
              <a:t>compartment.</a:t>
            </a:r>
            <a:endParaRPr lang="en-AU" sz="2400" dirty="0"/>
          </a:p>
        </p:txBody>
      </p:sp>
      <p:sp>
        <p:nvSpPr>
          <p:cNvPr id="10" name="Title 1" title="Section C: Fire resistance"/>
          <p:cNvSpPr txBox="1">
            <a:spLocks/>
          </p:cNvSpPr>
          <p:nvPr/>
        </p:nvSpPr>
        <p:spPr>
          <a:xfrm>
            <a:off x="883607" y="252654"/>
            <a:ext cx="10515600" cy="1166127"/>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AU" sz="4000" dirty="0" smtClean="0"/>
              <a:t>Section C: Fire resistance</a:t>
            </a:r>
          </a:p>
          <a:p>
            <a:pPr algn="ctr"/>
            <a:r>
              <a:rPr lang="en-US" sz="2800" dirty="0" smtClean="0"/>
              <a:t>Compartmentation and separation</a:t>
            </a:r>
            <a:endParaRPr lang="en-AU" sz="2800" dirty="0"/>
          </a:p>
        </p:txBody>
      </p:sp>
      <p:grpSp>
        <p:nvGrpSpPr>
          <p:cNvPr id="5" name="Group 4" title="Table C2.2 Maximum size of fire compartments or atria"/>
          <p:cNvGrpSpPr/>
          <p:nvPr/>
        </p:nvGrpSpPr>
        <p:grpSpPr>
          <a:xfrm>
            <a:off x="883607" y="3516879"/>
            <a:ext cx="10515600" cy="2564607"/>
            <a:chOff x="883607" y="3516879"/>
            <a:chExt cx="10515600" cy="2564607"/>
          </a:xfrm>
        </p:grpSpPr>
        <p:sp>
          <p:nvSpPr>
            <p:cNvPr id="4" name="Rectangle 3"/>
            <p:cNvSpPr/>
            <p:nvPr/>
          </p:nvSpPr>
          <p:spPr>
            <a:xfrm>
              <a:off x="883607" y="3516879"/>
              <a:ext cx="10515600" cy="256460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title="Extract taken from table C2.2 maximum size of fire compartments or atria"/>
            <p:cNvPicPr>
              <a:picLocks noChangeAspect="1"/>
            </p:cNvPicPr>
            <p:nvPr/>
          </p:nvPicPr>
          <p:blipFill>
            <a:blip r:embed="rId3"/>
            <a:stretch>
              <a:fillRect/>
            </a:stretch>
          </p:blipFill>
          <p:spPr>
            <a:xfrm>
              <a:off x="1060070" y="3699102"/>
              <a:ext cx="10163999" cy="2251755"/>
            </a:xfrm>
            <a:prstGeom prst="rect">
              <a:avLst/>
            </a:prstGeom>
          </p:spPr>
        </p:pic>
      </p:grpSp>
    </p:spTree>
    <p:extLst>
      <p:ext uri="{BB962C8B-B14F-4D97-AF65-F5344CB8AC3E}">
        <p14:creationId xmlns:p14="http://schemas.microsoft.com/office/powerpoint/2010/main" val="10099905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50710" y="459215"/>
            <a:ext cx="10515600" cy="908086"/>
          </a:xfrm>
        </p:spPr>
        <p:txBody>
          <a:bodyPr>
            <a:normAutofit fontScale="90000"/>
          </a:bodyPr>
          <a:lstStyle/>
          <a:p>
            <a:pPr algn="ctr"/>
            <a:r>
              <a:rPr lang="en-AU" dirty="0" smtClean="0"/>
              <a:t>Section D: Access and egress</a:t>
            </a:r>
            <a:br>
              <a:rPr lang="en-AU" dirty="0" smtClean="0"/>
            </a:br>
            <a:r>
              <a:rPr lang="en-AU" sz="3100" dirty="0" smtClean="0"/>
              <a:t>Objective</a:t>
            </a:r>
            <a:endParaRPr lang="en-AU" sz="3100" dirty="0"/>
          </a:p>
        </p:txBody>
      </p:sp>
      <p:sp>
        <p:nvSpPr>
          <p:cNvPr id="9" name="Content Placeholder 8"/>
          <p:cNvSpPr>
            <a:spLocks noGrp="1"/>
          </p:cNvSpPr>
          <p:nvPr>
            <p:ph idx="1"/>
          </p:nvPr>
        </p:nvSpPr>
        <p:spPr>
          <a:xfrm>
            <a:off x="523816" y="2013750"/>
            <a:ext cx="6743258" cy="4683829"/>
          </a:xfrm>
        </p:spPr>
        <p:txBody>
          <a:bodyPr>
            <a:normAutofit/>
          </a:bodyPr>
          <a:lstStyle/>
          <a:p>
            <a:pPr marL="0" indent="0">
              <a:spcAft>
                <a:spcPts val="1800"/>
              </a:spcAft>
              <a:buNone/>
            </a:pPr>
            <a:r>
              <a:rPr lang="en-US" sz="2200" dirty="0" smtClean="0"/>
              <a:t>The Guide to Volume One states that:</a:t>
            </a:r>
            <a:endParaRPr lang="en-AU" sz="2200" dirty="0" smtClean="0"/>
          </a:p>
          <a:p>
            <a:pPr marL="457189" lvl="1" indent="0">
              <a:buNone/>
            </a:pPr>
            <a:r>
              <a:rPr lang="en-AU" sz="2200" dirty="0" smtClean="0"/>
              <a:t>“</a:t>
            </a:r>
            <a:r>
              <a:rPr lang="en-AU" sz="2200" i="1" dirty="0" smtClean="0"/>
              <a:t>The </a:t>
            </a:r>
            <a:r>
              <a:rPr lang="en-AU" sz="2200" i="1" dirty="0"/>
              <a:t>Objective of </a:t>
            </a:r>
            <a:r>
              <a:rPr lang="en-AU" sz="2200" i="1" dirty="0" smtClean="0"/>
              <a:t>this Section D to - </a:t>
            </a:r>
            <a:endParaRPr lang="en-AU" sz="2200" i="1" dirty="0"/>
          </a:p>
          <a:p>
            <a:pPr marL="1076325" lvl="1" indent="-533400">
              <a:buNone/>
            </a:pPr>
            <a:r>
              <a:rPr lang="en-AU" sz="2200" i="1" dirty="0" smtClean="0"/>
              <a:t>(a)	provide</a:t>
            </a:r>
            <a:r>
              <a:rPr lang="en-AU" sz="2200" i="1" dirty="0"/>
              <a:t>, as far as is reasonable, people with </a:t>
            </a:r>
            <a:r>
              <a:rPr lang="en-AU" sz="2200" i="1" dirty="0" smtClean="0"/>
              <a:t>safe</a:t>
            </a:r>
            <a:r>
              <a:rPr lang="en-AU" sz="2200" i="1" dirty="0"/>
              <a:t>, equitable and dignified access </a:t>
            </a:r>
            <a:r>
              <a:rPr lang="en-AU" sz="2200" i="1" dirty="0" smtClean="0"/>
              <a:t>to - </a:t>
            </a:r>
            <a:endParaRPr lang="en-AU" sz="2200" i="1" dirty="0"/>
          </a:p>
          <a:p>
            <a:pPr marL="1257300" lvl="2" indent="-344488">
              <a:buNone/>
            </a:pPr>
            <a:r>
              <a:rPr lang="en-AU" sz="2200" i="1" dirty="0" smtClean="0"/>
              <a:t>	(i)	a </a:t>
            </a:r>
            <a:r>
              <a:rPr lang="en-AU" sz="2200" i="1" dirty="0"/>
              <a:t>building; and </a:t>
            </a:r>
          </a:p>
          <a:p>
            <a:pPr marL="1257300" lvl="2" indent="-344488">
              <a:buNone/>
            </a:pPr>
            <a:r>
              <a:rPr lang="en-AU" sz="2200" i="1" dirty="0" smtClean="0"/>
              <a:t>	(ii)	the </a:t>
            </a:r>
            <a:r>
              <a:rPr lang="en-AU" sz="2200" i="1" dirty="0"/>
              <a:t>services and facilities within a building; and </a:t>
            </a:r>
          </a:p>
          <a:p>
            <a:pPr marL="1076325" lvl="1" indent="-533400">
              <a:buNone/>
            </a:pPr>
            <a:r>
              <a:rPr lang="en-AU" sz="2200" i="1" dirty="0"/>
              <a:t>(</a:t>
            </a:r>
            <a:r>
              <a:rPr lang="en-AU" sz="2200" i="1" dirty="0" smtClean="0"/>
              <a:t>b)	safeguard </a:t>
            </a:r>
            <a:r>
              <a:rPr lang="en-AU" sz="2200" i="1" dirty="0"/>
              <a:t>occupants from illness or injury while evacuating in an emergency</a:t>
            </a:r>
            <a:r>
              <a:rPr lang="en-AU" sz="2200" i="1" dirty="0" smtClean="0"/>
              <a:t>.”</a:t>
            </a:r>
            <a:endParaRPr lang="en-AU" sz="2200" i="1" dirty="0"/>
          </a:p>
        </p:txBody>
      </p:sp>
      <p:pic>
        <p:nvPicPr>
          <p:cNvPr id="4" name="Picture 3" title="Image of person exit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747" y="2126044"/>
            <a:ext cx="3842563" cy="2561385"/>
          </a:xfrm>
          <a:prstGeom prst="rect">
            <a:avLst/>
          </a:prstGeom>
        </p:spPr>
      </p:pic>
    </p:spTree>
    <p:extLst>
      <p:ext uri="{BB962C8B-B14F-4D97-AF65-F5344CB8AC3E}">
        <p14:creationId xmlns:p14="http://schemas.microsoft.com/office/powerpoint/2010/main" val="2203011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70499" y="1797934"/>
            <a:ext cx="7154301" cy="4683829"/>
          </a:xfrm>
        </p:spPr>
        <p:txBody>
          <a:bodyPr>
            <a:normAutofit/>
          </a:bodyPr>
          <a:lstStyle/>
          <a:p>
            <a:pPr>
              <a:spcAft>
                <a:spcPts val="1800"/>
              </a:spcAft>
            </a:pPr>
            <a:r>
              <a:rPr lang="en-AU" sz="2400" dirty="0"/>
              <a:t>Section D is divided into </a:t>
            </a:r>
            <a:r>
              <a:rPr lang="en-AU" sz="2400" dirty="0" smtClean="0"/>
              <a:t>three </a:t>
            </a:r>
            <a:r>
              <a:rPr lang="en-AU" sz="2400" dirty="0"/>
              <a:t>Parts which are: </a:t>
            </a:r>
          </a:p>
          <a:p>
            <a:pPr lvl="1"/>
            <a:r>
              <a:rPr lang="en-AU" sz="2400" dirty="0"/>
              <a:t>Part D1: </a:t>
            </a:r>
            <a:r>
              <a:rPr lang="en-AU" sz="2400" dirty="0" smtClean="0"/>
              <a:t>Provision </a:t>
            </a:r>
            <a:r>
              <a:rPr lang="en-AU" sz="2400" dirty="0"/>
              <a:t>for </a:t>
            </a:r>
            <a:r>
              <a:rPr lang="en-AU" sz="2400" dirty="0" smtClean="0"/>
              <a:t>escape;</a:t>
            </a:r>
            <a:endParaRPr lang="en-AU" sz="2400" dirty="0"/>
          </a:p>
          <a:p>
            <a:pPr lvl="1"/>
            <a:r>
              <a:rPr lang="en-AU" sz="2400" dirty="0"/>
              <a:t>Part D2: Construction of </a:t>
            </a:r>
            <a:r>
              <a:rPr lang="en-AU" sz="2400" dirty="0" smtClean="0"/>
              <a:t>exits</a:t>
            </a:r>
            <a:r>
              <a:rPr lang="en-AU" sz="2400" dirty="0"/>
              <a:t>; and</a:t>
            </a:r>
          </a:p>
          <a:p>
            <a:pPr lvl="1">
              <a:spcAft>
                <a:spcPts val="1800"/>
              </a:spcAft>
            </a:pPr>
            <a:r>
              <a:rPr lang="en-AU" sz="2400" dirty="0"/>
              <a:t>Part D3: Access for </a:t>
            </a:r>
            <a:r>
              <a:rPr lang="en-AU" sz="2400" dirty="0" smtClean="0"/>
              <a:t>people </a:t>
            </a:r>
            <a:r>
              <a:rPr lang="en-AU" sz="2400" dirty="0"/>
              <a:t>with a </a:t>
            </a:r>
            <a:r>
              <a:rPr lang="en-AU" sz="2400" dirty="0" smtClean="0"/>
              <a:t>disability. </a:t>
            </a:r>
            <a:endParaRPr lang="en-AU" sz="2400" dirty="0"/>
          </a:p>
          <a:p>
            <a:r>
              <a:rPr lang="en-AU" sz="2400" dirty="0" smtClean="0"/>
              <a:t>The </a:t>
            </a:r>
            <a:r>
              <a:rPr lang="en-AU" sz="2400" dirty="0"/>
              <a:t>disability access provisions in the NCC reflect the technical provisions in the Disability (Access to Premises - Buildings) Standards </a:t>
            </a:r>
            <a:r>
              <a:rPr lang="en-AU" sz="2400" dirty="0" smtClean="0"/>
              <a:t>2010. </a:t>
            </a:r>
            <a:endParaRPr lang="en-AU" sz="2400" dirty="0"/>
          </a:p>
        </p:txBody>
      </p:sp>
      <p:sp>
        <p:nvSpPr>
          <p:cNvPr id="6" name="Title 1" title="Section D: Access and egress"/>
          <p:cNvSpPr txBox="1">
            <a:spLocks/>
          </p:cNvSpPr>
          <p:nvPr/>
        </p:nvSpPr>
        <p:spPr>
          <a:xfrm>
            <a:off x="850710" y="459215"/>
            <a:ext cx="10515600" cy="908086"/>
          </a:xfrm>
          <a:prstGeom prst="rect">
            <a:avLst/>
          </a:prstGeom>
        </p:spPr>
        <p:txBody>
          <a:bodyPr vert="horz" lIns="91440" tIns="45720" rIns="91440" bIns="45720" rtlCol="0" anchor="ctr">
            <a:normAutofit fontScale="90000" lnSpcReduction="20000"/>
          </a:bodyPr>
          <a:lstStyle>
            <a:lvl1pPr algn="l" defTabSz="914377"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AU" dirty="0" smtClean="0"/>
              <a:t>Section D: Access and egress</a:t>
            </a:r>
            <a:br>
              <a:rPr lang="en-AU" dirty="0" smtClean="0"/>
            </a:br>
            <a:r>
              <a:rPr lang="en-AU" sz="3100" dirty="0" smtClean="0"/>
              <a:t>Parts</a:t>
            </a:r>
            <a:endParaRPr lang="en-AU" sz="3100" dirty="0"/>
          </a:p>
        </p:txBody>
      </p:sp>
      <p:pic>
        <p:nvPicPr>
          <p:cNvPr id="3" name="Picture 2" title="Image of lift butt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1307" y="1797934"/>
            <a:ext cx="2958165" cy="4437248"/>
          </a:xfrm>
          <a:prstGeom prst="rect">
            <a:avLst/>
          </a:prstGeom>
        </p:spPr>
      </p:pic>
    </p:spTree>
    <p:extLst>
      <p:ext uri="{BB962C8B-B14F-4D97-AF65-F5344CB8AC3E}">
        <p14:creationId xmlns:p14="http://schemas.microsoft.com/office/powerpoint/2010/main" val="4065356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79046" y="1609808"/>
            <a:ext cx="6769290" cy="4999539"/>
          </a:xfrm>
        </p:spPr>
        <p:txBody>
          <a:bodyPr>
            <a:noAutofit/>
          </a:bodyPr>
          <a:lstStyle/>
          <a:p>
            <a:pPr marL="0" indent="0">
              <a:spcAft>
                <a:spcPts val="1800"/>
              </a:spcAft>
              <a:buNone/>
            </a:pPr>
            <a:r>
              <a:rPr lang="en-AU" sz="2200" dirty="0"/>
              <a:t>Section D contains requirements for:</a:t>
            </a:r>
          </a:p>
          <a:p>
            <a:pPr>
              <a:lnSpc>
                <a:spcPct val="100000"/>
              </a:lnSpc>
              <a:spcBef>
                <a:spcPts val="0"/>
              </a:spcBef>
            </a:pPr>
            <a:r>
              <a:rPr lang="en-AU" sz="2200" dirty="0" smtClean="0"/>
              <a:t>number of exits;</a:t>
            </a:r>
          </a:p>
          <a:p>
            <a:pPr>
              <a:lnSpc>
                <a:spcPct val="100000"/>
              </a:lnSpc>
              <a:spcBef>
                <a:spcPts val="0"/>
              </a:spcBef>
            </a:pPr>
            <a:r>
              <a:rPr lang="en-AU" sz="2200" dirty="0" smtClean="0"/>
              <a:t>exit travel distances;</a:t>
            </a:r>
          </a:p>
          <a:p>
            <a:pPr>
              <a:lnSpc>
                <a:spcPct val="100000"/>
              </a:lnSpc>
              <a:spcBef>
                <a:spcPts val="0"/>
              </a:spcBef>
            </a:pPr>
            <a:r>
              <a:rPr lang="en-AU" sz="2200" dirty="0" smtClean="0"/>
              <a:t>distance between exits;</a:t>
            </a:r>
          </a:p>
          <a:p>
            <a:pPr>
              <a:lnSpc>
                <a:spcPct val="100000"/>
              </a:lnSpc>
              <a:spcBef>
                <a:spcPts val="0"/>
              </a:spcBef>
            </a:pPr>
            <a:r>
              <a:rPr lang="en-AU" sz="2200" dirty="0" smtClean="0"/>
              <a:t>discharge from exits;</a:t>
            </a:r>
          </a:p>
          <a:p>
            <a:pPr>
              <a:lnSpc>
                <a:spcPct val="100000"/>
              </a:lnSpc>
              <a:spcBef>
                <a:spcPts val="0"/>
              </a:spcBef>
            </a:pPr>
            <a:r>
              <a:rPr lang="en-AU" sz="2200" dirty="0" smtClean="0"/>
              <a:t>fire isolated and non-fire isolated exits and stairs </a:t>
            </a:r>
            <a:br>
              <a:rPr lang="en-AU" sz="2200" dirty="0" smtClean="0"/>
            </a:br>
            <a:r>
              <a:rPr lang="en-AU" sz="2200" dirty="0" smtClean="0"/>
              <a:t>and ramps;</a:t>
            </a:r>
          </a:p>
          <a:p>
            <a:pPr>
              <a:lnSpc>
                <a:spcPct val="100000"/>
              </a:lnSpc>
              <a:spcBef>
                <a:spcPts val="0"/>
              </a:spcBef>
            </a:pPr>
            <a:r>
              <a:rPr lang="en-AU" sz="2200" dirty="0" smtClean="0"/>
              <a:t>construction of exits;</a:t>
            </a:r>
          </a:p>
          <a:p>
            <a:pPr>
              <a:lnSpc>
                <a:spcPct val="100000"/>
              </a:lnSpc>
              <a:spcBef>
                <a:spcPts val="0"/>
              </a:spcBef>
            </a:pPr>
            <a:r>
              <a:rPr lang="en-AU" sz="2200" dirty="0" smtClean="0"/>
              <a:t>stairways, balustrades, handrails;</a:t>
            </a:r>
          </a:p>
          <a:p>
            <a:pPr>
              <a:lnSpc>
                <a:spcPct val="100000"/>
              </a:lnSpc>
              <a:spcBef>
                <a:spcPts val="0"/>
              </a:spcBef>
            </a:pPr>
            <a:r>
              <a:rPr lang="en-AU" sz="2200" dirty="0" smtClean="0"/>
              <a:t>width of doorways; </a:t>
            </a:r>
          </a:p>
          <a:p>
            <a:pPr>
              <a:lnSpc>
                <a:spcPct val="100000"/>
              </a:lnSpc>
              <a:spcBef>
                <a:spcPts val="0"/>
              </a:spcBef>
            </a:pPr>
            <a:r>
              <a:rPr lang="en-AU" sz="2200" dirty="0" smtClean="0"/>
              <a:t>swing of doors and door latches; and</a:t>
            </a:r>
          </a:p>
          <a:p>
            <a:pPr>
              <a:lnSpc>
                <a:spcPct val="100000"/>
              </a:lnSpc>
              <a:spcBef>
                <a:spcPts val="0"/>
              </a:spcBef>
            </a:pPr>
            <a:r>
              <a:rPr lang="en-AU" sz="2200" dirty="0" smtClean="0"/>
              <a:t>methods for determining the number of persons </a:t>
            </a:r>
            <a:br>
              <a:rPr lang="en-AU" sz="2200" dirty="0" smtClean="0"/>
            </a:br>
            <a:r>
              <a:rPr lang="en-AU" sz="2200" dirty="0" smtClean="0"/>
              <a:t>the building will accommodate.</a:t>
            </a:r>
            <a:endParaRPr lang="en-AU" sz="2200" dirty="0"/>
          </a:p>
        </p:txBody>
      </p:sp>
      <p:pic>
        <p:nvPicPr>
          <p:cNvPr id="4" name="Content Placeholder 3" title="Diagram of exit rows in building"/>
          <p:cNvPicPr>
            <a:picLocks noGrp="1" noChangeAspect="1"/>
          </p:cNvPicPr>
          <p:nvPr>
            <p:ph sz="half" idx="2"/>
          </p:nvPr>
        </p:nvPicPr>
        <p:blipFill>
          <a:blip r:embed="rId3"/>
          <a:stretch>
            <a:fillRect/>
          </a:stretch>
        </p:blipFill>
        <p:spPr>
          <a:xfrm>
            <a:off x="8033565" y="1760319"/>
            <a:ext cx="2992974" cy="4255761"/>
          </a:xfrm>
          <a:prstGeom prst="rect">
            <a:avLst/>
          </a:prstGeom>
        </p:spPr>
      </p:pic>
      <p:sp>
        <p:nvSpPr>
          <p:cNvPr id="8" name="Title 1" title="Section D: Access and egress"/>
          <p:cNvSpPr txBox="1">
            <a:spLocks/>
          </p:cNvSpPr>
          <p:nvPr/>
        </p:nvSpPr>
        <p:spPr>
          <a:xfrm>
            <a:off x="850710" y="429658"/>
            <a:ext cx="10515600" cy="908086"/>
          </a:xfrm>
          <a:prstGeom prst="rect">
            <a:avLst/>
          </a:prstGeom>
        </p:spPr>
        <p:txBody>
          <a:bodyPr vert="horz" lIns="91440" tIns="45720" rIns="91440" bIns="45720" rtlCol="0" anchor="ctr">
            <a:normAutofit fontScale="97500"/>
          </a:bodyPr>
          <a:lstStyle>
            <a:lvl1pPr algn="l" defTabSz="914377"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AU" dirty="0" smtClean="0"/>
              <a:t>Section D: Access and egress</a:t>
            </a:r>
            <a:endParaRPr lang="en-AU" dirty="0"/>
          </a:p>
        </p:txBody>
      </p:sp>
    </p:spTree>
    <p:extLst>
      <p:ext uri="{BB962C8B-B14F-4D97-AF65-F5344CB8AC3E}">
        <p14:creationId xmlns:p14="http://schemas.microsoft.com/office/powerpoint/2010/main" val="8727422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lgn="ctr"/>
            <a:r>
              <a:rPr lang="en-AU" dirty="0" smtClean="0"/>
              <a:t>Section E: Services and equipment</a:t>
            </a:r>
            <a:endParaRPr lang="en-AU" dirty="0"/>
          </a:p>
        </p:txBody>
      </p:sp>
      <p:sp>
        <p:nvSpPr>
          <p:cNvPr id="7" name="Content Placeholder 6"/>
          <p:cNvSpPr>
            <a:spLocks noGrp="1"/>
          </p:cNvSpPr>
          <p:nvPr>
            <p:ph idx="1"/>
          </p:nvPr>
        </p:nvSpPr>
        <p:spPr>
          <a:xfrm>
            <a:off x="774032" y="1493134"/>
            <a:ext cx="10515600" cy="4683829"/>
          </a:xfrm>
        </p:spPr>
        <p:txBody>
          <a:bodyPr>
            <a:noAutofit/>
          </a:bodyPr>
          <a:lstStyle/>
          <a:p>
            <a:pPr>
              <a:spcAft>
                <a:spcPts val="1200"/>
              </a:spcAft>
            </a:pPr>
            <a:r>
              <a:rPr lang="en-AU" sz="2400" dirty="0"/>
              <a:t>Section E contains the requirements </a:t>
            </a:r>
            <a:r>
              <a:rPr lang="en-AU" sz="2400" dirty="0" smtClean="0"/>
              <a:t>for services </a:t>
            </a:r>
            <a:br>
              <a:rPr lang="en-AU" sz="2400" dirty="0" smtClean="0"/>
            </a:br>
            <a:r>
              <a:rPr lang="en-AU" sz="2400" dirty="0" smtClean="0"/>
              <a:t>and equipment </a:t>
            </a:r>
            <a:r>
              <a:rPr lang="en-AU" sz="2400" dirty="0"/>
              <a:t>installations in buildings. </a:t>
            </a:r>
          </a:p>
          <a:p>
            <a:pPr>
              <a:spcAft>
                <a:spcPts val="1200"/>
              </a:spcAft>
            </a:pPr>
            <a:r>
              <a:rPr lang="en-AU" sz="2400" dirty="0"/>
              <a:t> Section E is divided into </a:t>
            </a:r>
            <a:r>
              <a:rPr lang="en-AU" sz="2400" dirty="0" smtClean="0"/>
              <a:t>four </a:t>
            </a:r>
            <a:r>
              <a:rPr lang="en-AU" sz="2400" dirty="0"/>
              <a:t>Parts, which are:</a:t>
            </a:r>
          </a:p>
          <a:p>
            <a:pPr lvl="1"/>
            <a:r>
              <a:rPr lang="en-AU" sz="2400" dirty="0"/>
              <a:t> Part E1: Fire </a:t>
            </a:r>
            <a:r>
              <a:rPr lang="en-AU" sz="2400" dirty="0" smtClean="0"/>
              <a:t>fighting equipment; </a:t>
            </a:r>
            <a:endParaRPr lang="en-AU" sz="2400" dirty="0"/>
          </a:p>
          <a:p>
            <a:pPr lvl="1"/>
            <a:r>
              <a:rPr lang="en-AU" sz="2400" dirty="0"/>
              <a:t> Part E2: Smoke </a:t>
            </a:r>
            <a:r>
              <a:rPr lang="en-AU" sz="2400" dirty="0" smtClean="0"/>
              <a:t>hazard management;</a:t>
            </a:r>
            <a:endParaRPr lang="en-AU" sz="2400" dirty="0"/>
          </a:p>
          <a:p>
            <a:pPr lvl="1"/>
            <a:r>
              <a:rPr lang="en-AU" sz="2400" dirty="0"/>
              <a:t> Part E3: Lift </a:t>
            </a:r>
            <a:r>
              <a:rPr lang="en-AU" sz="2400" dirty="0" smtClean="0"/>
              <a:t>installations; and</a:t>
            </a:r>
            <a:endParaRPr lang="en-AU" sz="2400" dirty="0"/>
          </a:p>
          <a:p>
            <a:pPr lvl="1"/>
            <a:r>
              <a:rPr lang="en-AU" sz="2400" dirty="0"/>
              <a:t> Part E4: Visibility in an </a:t>
            </a:r>
            <a:r>
              <a:rPr lang="en-AU" sz="2400" dirty="0" smtClean="0"/>
              <a:t>emergency</a:t>
            </a:r>
            <a:r>
              <a:rPr lang="en-AU" sz="2400" dirty="0"/>
              <a:t>, </a:t>
            </a:r>
            <a:r>
              <a:rPr lang="en-AU" sz="2400" dirty="0" smtClean="0"/>
              <a:t/>
            </a:r>
            <a:br>
              <a:rPr lang="en-AU" sz="2400" dirty="0" smtClean="0"/>
            </a:br>
            <a:r>
              <a:rPr lang="en-AU" sz="2400" dirty="0" smtClean="0"/>
              <a:t>exit signs and warning systems.</a:t>
            </a:r>
            <a:endParaRPr lang="en-AU" sz="2400" dirty="0"/>
          </a:p>
        </p:txBody>
      </p:sp>
      <p:pic>
        <p:nvPicPr>
          <p:cNvPr id="9" name="Picture 8" title="Fire in a building"/>
          <p:cNvPicPr>
            <a:picLocks noChangeAspect="1"/>
          </p:cNvPicPr>
          <p:nvPr/>
        </p:nvPicPr>
        <p:blipFill rotWithShape="1">
          <a:blip r:embed="rId3" cstate="print">
            <a:extLst>
              <a:ext uri="{28A0092B-C50C-407E-A947-70E740481C1C}">
                <a14:useLocalDpi xmlns:a14="http://schemas.microsoft.com/office/drawing/2010/main" val="0"/>
              </a:ext>
            </a:extLst>
          </a:blip>
          <a:srcRect l="14033" t="19587" r="12582" b="9350"/>
          <a:stretch/>
        </p:blipFill>
        <p:spPr>
          <a:xfrm>
            <a:off x="8076970" y="3882561"/>
            <a:ext cx="3160853" cy="2037347"/>
          </a:xfrm>
          <a:prstGeom prst="rect">
            <a:avLst/>
          </a:prstGeom>
        </p:spPr>
      </p:pic>
      <p:pic>
        <p:nvPicPr>
          <p:cNvPr id="11" name="Picture 10" title="buttons in a lift"/>
          <p:cNvPicPr>
            <a:picLocks noChangeAspect="1"/>
          </p:cNvPicPr>
          <p:nvPr/>
        </p:nvPicPr>
        <p:blipFill rotWithShape="1">
          <a:blip r:embed="rId4" cstate="print">
            <a:extLst>
              <a:ext uri="{28A0092B-C50C-407E-A947-70E740481C1C}">
                <a14:useLocalDpi xmlns:a14="http://schemas.microsoft.com/office/drawing/2010/main" val="0"/>
              </a:ext>
            </a:extLst>
          </a:blip>
          <a:srcRect l="543" t="11903" r="-543" b="45870"/>
          <a:stretch/>
        </p:blipFill>
        <p:spPr>
          <a:xfrm>
            <a:off x="8076970" y="1575289"/>
            <a:ext cx="3160853" cy="2002100"/>
          </a:xfrm>
          <a:prstGeom prst="rect">
            <a:avLst/>
          </a:prstGeom>
        </p:spPr>
      </p:pic>
    </p:spTree>
    <p:extLst>
      <p:ext uri="{BB962C8B-B14F-4D97-AF65-F5344CB8AC3E}">
        <p14:creationId xmlns:p14="http://schemas.microsoft.com/office/powerpoint/2010/main" val="39372222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1" y="1799240"/>
            <a:ext cx="5514474" cy="4683829"/>
          </a:xfrm>
        </p:spPr>
        <p:txBody>
          <a:bodyPr>
            <a:normAutofit/>
          </a:bodyPr>
          <a:lstStyle/>
          <a:p>
            <a:pPr>
              <a:spcAft>
                <a:spcPts val="1200"/>
              </a:spcAft>
            </a:pPr>
            <a:r>
              <a:rPr lang="en-AU" sz="2400" dirty="0"/>
              <a:t>The application of the requirements of Section E may be dependent on the specific class or classes of buildings, or be dependent on other triggers such as the height of the building, floor area, and building use</a:t>
            </a:r>
            <a:r>
              <a:rPr lang="en-AU" sz="2400" dirty="0" smtClean="0"/>
              <a:t>.</a:t>
            </a:r>
            <a:endParaRPr lang="en-AU" sz="2400" dirty="0"/>
          </a:p>
        </p:txBody>
      </p:sp>
      <p:sp>
        <p:nvSpPr>
          <p:cNvPr id="7" name="Title 1"/>
          <p:cNvSpPr>
            <a:spLocks noGrp="1"/>
          </p:cNvSpPr>
          <p:nvPr>
            <p:ph type="title"/>
          </p:nvPr>
        </p:nvSpPr>
        <p:spPr>
          <a:xfrm>
            <a:off x="838200" y="365130"/>
            <a:ext cx="10515600" cy="908086"/>
          </a:xfrm>
        </p:spPr>
        <p:txBody>
          <a:bodyPr>
            <a:normAutofit fontScale="90000"/>
          </a:bodyPr>
          <a:lstStyle/>
          <a:p>
            <a:pPr algn="ctr"/>
            <a:r>
              <a:rPr lang="en-AU" dirty="0" smtClean="0"/>
              <a:t>Section E: Services and equipment</a:t>
            </a:r>
            <a:br>
              <a:rPr lang="en-AU" dirty="0" smtClean="0"/>
            </a:br>
            <a:r>
              <a:rPr lang="en-AU" sz="3100" dirty="0" smtClean="0"/>
              <a:t>Application</a:t>
            </a:r>
            <a:endParaRPr lang="en-AU" sz="3100" dirty="0"/>
          </a:p>
        </p:txBody>
      </p:sp>
      <p:pic>
        <p:nvPicPr>
          <p:cNvPr id="9" name="Picture 8" title="smoke detecto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9138" y="1895492"/>
            <a:ext cx="4474376" cy="2964274"/>
          </a:xfrm>
          <a:prstGeom prst="rect">
            <a:avLst/>
          </a:prstGeom>
        </p:spPr>
      </p:pic>
    </p:spTree>
    <p:extLst>
      <p:ext uri="{BB962C8B-B14F-4D97-AF65-F5344CB8AC3E}">
        <p14:creationId xmlns:p14="http://schemas.microsoft.com/office/powerpoint/2010/main" val="12984575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640330"/>
            <a:ext cx="4379495" cy="908086"/>
          </a:xfrm>
        </p:spPr>
        <p:txBody>
          <a:bodyPr>
            <a:noAutofit/>
          </a:bodyPr>
          <a:lstStyle/>
          <a:p>
            <a:pPr algn="ctr"/>
            <a:r>
              <a:rPr lang="en-AU" sz="2800" dirty="0" smtClean="0"/>
              <a:t>Section E: </a:t>
            </a:r>
            <a:br>
              <a:rPr lang="en-AU" sz="2800" dirty="0" smtClean="0"/>
            </a:br>
            <a:r>
              <a:rPr lang="en-AU" sz="2800" dirty="0" smtClean="0"/>
              <a:t>Services and equipment</a:t>
            </a:r>
            <a:br>
              <a:rPr lang="en-AU" sz="2800" dirty="0" smtClean="0"/>
            </a:br>
            <a:r>
              <a:rPr lang="en-AU" sz="2400" dirty="0" smtClean="0"/>
              <a:t>Application</a:t>
            </a:r>
            <a:endParaRPr lang="en-AU" sz="2400" dirty="0"/>
          </a:p>
        </p:txBody>
      </p:sp>
      <p:pic>
        <p:nvPicPr>
          <p:cNvPr id="10" name="Picture 9" title="Table E1.5 requirements for sprinklers"/>
          <p:cNvPicPr>
            <a:picLocks noChangeAspect="1"/>
          </p:cNvPicPr>
          <p:nvPr/>
        </p:nvPicPr>
        <p:blipFill>
          <a:blip r:embed="rId3"/>
          <a:stretch>
            <a:fillRect/>
          </a:stretch>
        </p:blipFill>
        <p:spPr>
          <a:xfrm>
            <a:off x="4379495" y="277592"/>
            <a:ext cx="7716254" cy="6580407"/>
          </a:xfrm>
          <a:prstGeom prst="rect">
            <a:avLst/>
          </a:prstGeom>
        </p:spPr>
      </p:pic>
      <p:sp>
        <p:nvSpPr>
          <p:cNvPr id="2" name="Rectangle 1"/>
          <p:cNvSpPr/>
          <p:nvPr/>
        </p:nvSpPr>
        <p:spPr>
          <a:xfrm>
            <a:off x="377370" y="2228967"/>
            <a:ext cx="3798922" cy="2677656"/>
          </a:xfrm>
          <a:prstGeom prst="rect">
            <a:avLst/>
          </a:prstGeom>
        </p:spPr>
        <p:txBody>
          <a:bodyPr wrap="square">
            <a:spAutoFit/>
          </a:bodyPr>
          <a:lstStyle/>
          <a:p>
            <a:r>
              <a:rPr lang="en-AU" sz="2400" dirty="0"/>
              <a:t>The </a:t>
            </a:r>
            <a:r>
              <a:rPr lang="en-AU" sz="2400" dirty="0" smtClean="0"/>
              <a:t>extract on the right of </a:t>
            </a:r>
            <a:r>
              <a:rPr lang="en-AU" sz="2400" i="1" dirty="0"/>
              <a:t>Table E1.5: Requirements for sprinklers</a:t>
            </a:r>
            <a:r>
              <a:rPr lang="en-AU" sz="2400" dirty="0"/>
              <a:t>, from Volume One provides an example of these requirements and the relevant triggers.</a:t>
            </a:r>
          </a:p>
        </p:txBody>
      </p:sp>
    </p:spTree>
    <p:extLst>
      <p:ext uri="{BB962C8B-B14F-4D97-AF65-F5344CB8AC3E}">
        <p14:creationId xmlns:p14="http://schemas.microsoft.com/office/powerpoint/2010/main" val="31838987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lgn="ctr"/>
            <a:r>
              <a:rPr lang="en-AU" dirty="0" smtClean="0"/>
              <a:t>Section F: Health and amenity</a:t>
            </a:r>
            <a:endParaRPr lang="en-AU" dirty="0"/>
          </a:p>
        </p:txBody>
      </p:sp>
      <p:sp>
        <p:nvSpPr>
          <p:cNvPr id="4" name="Content Placeholder 3"/>
          <p:cNvSpPr>
            <a:spLocks noGrp="1"/>
          </p:cNvSpPr>
          <p:nvPr>
            <p:ph idx="1"/>
          </p:nvPr>
        </p:nvSpPr>
        <p:spPr>
          <a:xfrm>
            <a:off x="838200" y="1718169"/>
            <a:ext cx="6894095" cy="4683829"/>
          </a:xfrm>
        </p:spPr>
        <p:txBody>
          <a:bodyPr>
            <a:normAutofit fontScale="92500"/>
          </a:bodyPr>
          <a:lstStyle/>
          <a:p>
            <a:pPr>
              <a:spcAft>
                <a:spcPts val="1200"/>
              </a:spcAft>
            </a:pPr>
            <a:r>
              <a:rPr lang="en-AU" sz="2400" dirty="0"/>
              <a:t>Section F contains the </a:t>
            </a:r>
            <a:r>
              <a:rPr lang="en-AU" sz="2400" dirty="0" smtClean="0"/>
              <a:t>health </a:t>
            </a:r>
            <a:r>
              <a:rPr lang="en-AU" sz="2400" dirty="0"/>
              <a:t>and </a:t>
            </a:r>
            <a:r>
              <a:rPr lang="en-AU" sz="2400" dirty="0" smtClean="0"/>
              <a:t>amenity </a:t>
            </a:r>
            <a:r>
              <a:rPr lang="en-AU" sz="2400" dirty="0"/>
              <a:t>requirements for Class 2-9 buildings. </a:t>
            </a:r>
          </a:p>
          <a:p>
            <a:pPr>
              <a:spcAft>
                <a:spcPts val="1200"/>
              </a:spcAft>
            </a:pPr>
            <a:r>
              <a:rPr lang="en-AU" sz="2400" dirty="0"/>
              <a:t>Section F is divided into </a:t>
            </a:r>
            <a:r>
              <a:rPr lang="en-AU" sz="2400" dirty="0" smtClean="0"/>
              <a:t>six Parts</a:t>
            </a:r>
            <a:r>
              <a:rPr lang="en-AU" sz="2400" dirty="0"/>
              <a:t>, which are:</a:t>
            </a:r>
          </a:p>
          <a:p>
            <a:pPr lvl="1"/>
            <a:r>
              <a:rPr lang="en-AU" sz="2400" dirty="0" smtClean="0"/>
              <a:t>Part </a:t>
            </a:r>
            <a:r>
              <a:rPr lang="en-AU" sz="2400" dirty="0"/>
              <a:t>F1: Damp and </a:t>
            </a:r>
            <a:r>
              <a:rPr lang="en-AU" sz="2400" dirty="0" smtClean="0"/>
              <a:t>weatherproofing;</a:t>
            </a:r>
            <a:endParaRPr lang="en-AU" sz="2400" dirty="0"/>
          </a:p>
          <a:p>
            <a:pPr lvl="1"/>
            <a:r>
              <a:rPr lang="en-AU" sz="2400" dirty="0"/>
              <a:t>Part F2: Sanitary and </a:t>
            </a:r>
            <a:r>
              <a:rPr lang="en-AU" sz="2400" dirty="0" smtClean="0"/>
              <a:t>other facilities;</a:t>
            </a:r>
            <a:endParaRPr lang="en-AU" sz="2400" dirty="0"/>
          </a:p>
          <a:p>
            <a:pPr lvl="1"/>
            <a:r>
              <a:rPr lang="en-AU" sz="2400" dirty="0"/>
              <a:t>Part F3: Room </a:t>
            </a:r>
            <a:r>
              <a:rPr lang="en-AU" sz="2400" dirty="0" smtClean="0"/>
              <a:t>heights;</a:t>
            </a:r>
            <a:endParaRPr lang="en-AU" sz="2400" dirty="0"/>
          </a:p>
          <a:p>
            <a:pPr lvl="1"/>
            <a:r>
              <a:rPr lang="en-AU" sz="2400" dirty="0"/>
              <a:t>Part F4: Light and </a:t>
            </a:r>
            <a:r>
              <a:rPr lang="en-AU" sz="2400" dirty="0" smtClean="0"/>
              <a:t>ventilation; </a:t>
            </a:r>
            <a:endParaRPr lang="en-AU" sz="2400" dirty="0"/>
          </a:p>
          <a:p>
            <a:pPr lvl="1"/>
            <a:r>
              <a:rPr lang="en-AU" sz="2400" dirty="0"/>
              <a:t>Part F5: Sound </a:t>
            </a:r>
            <a:r>
              <a:rPr lang="en-AU" sz="2400" dirty="0" smtClean="0"/>
              <a:t>transmission and insulation; and</a:t>
            </a:r>
          </a:p>
          <a:p>
            <a:pPr lvl="1"/>
            <a:r>
              <a:rPr lang="en-AU" sz="2400" dirty="0" smtClean="0"/>
              <a:t>Part F6: Condensation management</a:t>
            </a:r>
            <a:r>
              <a:rPr lang="en-AU" sz="2400" dirty="0"/>
              <a:t>.</a:t>
            </a:r>
            <a:endParaRPr lang="en-AU" sz="2400" dirty="0" smtClean="0"/>
          </a:p>
        </p:txBody>
      </p:sp>
      <p:pic>
        <p:nvPicPr>
          <p:cNvPr id="2" name="Picture 1" title="Image of a room in a hou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9656" y="1811551"/>
            <a:ext cx="3344144" cy="3370049"/>
          </a:xfrm>
          <a:prstGeom prst="rect">
            <a:avLst/>
          </a:prstGeom>
        </p:spPr>
      </p:pic>
    </p:spTree>
    <p:extLst>
      <p:ext uri="{BB962C8B-B14F-4D97-AF65-F5344CB8AC3E}">
        <p14:creationId xmlns:p14="http://schemas.microsoft.com/office/powerpoint/2010/main" val="5265192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title="Section F: Health and amenity"/>
          <p:cNvSpPr txBox="1">
            <a:spLocks/>
          </p:cNvSpPr>
          <p:nvPr/>
        </p:nvSpPr>
        <p:spPr>
          <a:xfrm>
            <a:off x="990600" y="517530"/>
            <a:ext cx="10515600" cy="908086"/>
          </a:xfrm>
          <a:prstGeom prst="rect">
            <a:avLst/>
          </a:prstGeom>
        </p:spPr>
        <p:txBody>
          <a:bodyPr vert="horz" lIns="91440" tIns="45720" rIns="91440" bIns="45720" rtlCol="0" anchor="ctr">
            <a:normAutofit fontScale="85000" lnSpcReduction="20000"/>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4700" dirty="0" smtClean="0"/>
              <a:t>Section F: Health and amenity</a:t>
            </a:r>
          </a:p>
          <a:p>
            <a:pPr algn="ctr"/>
            <a:r>
              <a:rPr lang="en-US" sz="3600" dirty="0" smtClean="0"/>
              <a:t>Example: Room heights</a:t>
            </a:r>
            <a:endParaRPr lang="en-AU" sz="3600" dirty="0"/>
          </a:p>
        </p:txBody>
      </p:sp>
      <p:grpSp>
        <p:nvGrpSpPr>
          <p:cNvPr id="12" name="Group 11" title="Extract taken from F3.1 height of rooms and other spaces"/>
          <p:cNvGrpSpPr/>
          <p:nvPr/>
        </p:nvGrpSpPr>
        <p:grpSpPr>
          <a:xfrm>
            <a:off x="990600" y="1636295"/>
            <a:ext cx="10264942" cy="4970679"/>
            <a:chOff x="990600" y="1636295"/>
            <a:chExt cx="10264942" cy="4970679"/>
          </a:xfrm>
        </p:grpSpPr>
        <p:pic>
          <p:nvPicPr>
            <p:cNvPr id="10" name="Picture 9" title="Extract taken from 3.1 Height of rooms and other spaces"/>
            <p:cNvPicPr>
              <a:picLocks noChangeAspect="1"/>
            </p:cNvPicPr>
            <p:nvPr/>
          </p:nvPicPr>
          <p:blipFill>
            <a:blip r:embed="rId3"/>
            <a:stretch>
              <a:fillRect/>
            </a:stretch>
          </p:blipFill>
          <p:spPr>
            <a:xfrm>
              <a:off x="1241258" y="1791953"/>
              <a:ext cx="10014284" cy="4815021"/>
            </a:xfrm>
            <a:prstGeom prst="rect">
              <a:avLst/>
            </a:prstGeom>
          </p:spPr>
        </p:pic>
        <p:sp>
          <p:nvSpPr>
            <p:cNvPr id="11" name="Rectangle 10"/>
            <p:cNvSpPr/>
            <p:nvPr/>
          </p:nvSpPr>
          <p:spPr>
            <a:xfrm>
              <a:off x="990600" y="1636295"/>
              <a:ext cx="10264942" cy="497067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Tree>
    <p:extLst>
      <p:ext uri="{BB962C8B-B14F-4D97-AF65-F5344CB8AC3E}">
        <p14:creationId xmlns:p14="http://schemas.microsoft.com/office/powerpoint/2010/main" val="2343253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What you will learn</a:t>
            </a:r>
          </a:p>
        </p:txBody>
      </p:sp>
      <p:sp>
        <p:nvSpPr>
          <p:cNvPr id="3" name="Content Placeholder 2"/>
          <p:cNvSpPr>
            <a:spLocks noGrp="1"/>
          </p:cNvSpPr>
          <p:nvPr>
            <p:ph idx="1"/>
          </p:nvPr>
        </p:nvSpPr>
        <p:spPr>
          <a:xfrm>
            <a:off x="838200" y="1516411"/>
            <a:ext cx="6294120" cy="4683829"/>
          </a:xfrm>
        </p:spPr>
        <p:txBody>
          <a:bodyPr>
            <a:normAutofit/>
          </a:bodyPr>
          <a:lstStyle/>
          <a:p>
            <a:pPr marL="0" indent="0">
              <a:buNone/>
            </a:pPr>
            <a:r>
              <a:rPr lang="en-AU" sz="2400" dirty="0"/>
              <a:t> </a:t>
            </a:r>
            <a:r>
              <a:rPr lang="en-AU" sz="2400" b="1" dirty="0"/>
              <a:t>Aims </a:t>
            </a:r>
            <a:r>
              <a:rPr lang="en-AU" sz="2400" b="1" dirty="0" smtClean="0"/>
              <a:t>and objectives</a:t>
            </a:r>
            <a:endParaRPr lang="en-AU" sz="2400" b="1" dirty="0"/>
          </a:p>
          <a:p>
            <a:pPr lvl="1">
              <a:spcAft>
                <a:spcPts val="1800"/>
              </a:spcAft>
            </a:pPr>
            <a:r>
              <a:rPr lang="en-US" sz="2400" dirty="0"/>
              <a:t>To acquire a basic understanding of NCC Volume One, with an emphasis on the various Sections of Volume </a:t>
            </a:r>
            <a:r>
              <a:rPr lang="en-US" sz="2400" dirty="0" smtClean="0"/>
              <a:t>One.</a:t>
            </a:r>
            <a:endParaRPr lang="en-US" sz="2400" dirty="0"/>
          </a:p>
          <a:p>
            <a:pPr marL="0" indent="0">
              <a:buNone/>
            </a:pPr>
            <a:r>
              <a:rPr lang="en-US" sz="2400" dirty="0" smtClean="0"/>
              <a:t> </a:t>
            </a:r>
            <a:r>
              <a:rPr lang="en-US" sz="2400" b="1" dirty="0"/>
              <a:t>Who this </a:t>
            </a:r>
            <a:r>
              <a:rPr lang="en-US" sz="2400" b="1" dirty="0" smtClean="0"/>
              <a:t>material </a:t>
            </a:r>
            <a:r>
              <a:rPr lang="en-US" sz="2400" b="1" dirty="0"/>
              <a:t>is </a:t>
            </a:r>
            <a:r>
              <a:rPr lang="en-US" sz="2400" b="1" dirty="0" smtClean="0"/>
              <a:t>for </a:t>
            </a:r>
            <a:endParaRPr lang="en-US" sz="2400" b="1" dirty="0"/>
          </a:p>
          <a:p>
            <a:pPr lvl="1"/>
            <a:r>
              <a:rPr lang="en-US" sz="2400" dirty="0"/>
              <a:t> All building </a:t>
            </a:r>
            <a:r>
              <a:rPr lang="en-US" sz="2400" dirty="0" smtClean="0"/>
              <a:t>professionals.</a:t>
            </a:r>
            <a:endParaRPr lang="en-US" sz="2400" dirty="0"/>
          </a:p>
        </p:txBody>
      </p:sp>
      <p:pic>
        <p:nvPicPr>
          <p:cNvPr id="8" name="Picture 2" descr="http://m.c.lnkd.licdn.com/media/p/4/000/166/330/3b83ef1.png" title="Persons with notebook"/>
          <p:cNvPicPr>
            <a:picLocks noChangeAspect="1" noChangeArrowheads="1"/>
          </p:cNvPicPr>
          <p:nvPr/>
        </p:nvPicPr>
        <p:blipFill rotWithShape="1">
          <a:blip r:embed="rId3" cstate="print"/>
          <a:srcRect l="26420" t="48103" r="44291"/>
          <a:stretch/>
        </p:blipFill>
        <p:spPr bwMode="auto">
          <a:xfrm>
            <a:off x="7454592" y="1593974"/>
            <a:ext cx="3717714" cy="2264352"/>
          </a:xfrm>
          <a:prstGeom prst="rect">
            <a:avLst/>
          </a:prstGeom>
          <a:noFill/>
        </p:spPr>
      </p:pic>
      <p:pic>
        <p:nvPicPr>
          <p:cNvPr id="9" name="Picture 2" descr="http://m.c.lnkd.licdn.com/media/p/4/000/166/330/3b83ef1.png" title="Construction workers "/>
          <p:cNvPicPr>
            <a:picLocks noChangeAspect="1" noChangeArrowheads="1"/>
          </p:cNvPicPr>
          <p:nvPr/>
        </p:nvPicPr>
        <p:blipFill rotWithShape="1">
          <a:blip r:embed="rId3" cstate="print"/>
          <a:srcRect t="48103" r="73318"/>
          <a:stretch/>
        </p:blipFill>
        <p:spPr bwMode="auto">
          <a:xfrm>
            <a:off x="7521955" y="4179084"/>
            <a:ext cx="3650351" cy="2440566"/>
          </a:xfrm>
          <a:prstGeom prst="rect">
            <a:avLst/>
          </a:prstGeom>
          <a:noFill/>
        </p:spPr>
      </p:pic>
    </p:spTree>
    <p:extLst>
      <p:ext uri="{BB962C8B-B14F-4D97-AF65-F5344CB8AC3E}">
        <p14:creationId xmlns:p14="http://schemas.microsoft.com/office/powerpoint/2010/main" val="6452293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97855" y="378148"/>
            <a:ext cx="10515600" cy="908086"/>
          </a:xfrm>
        </p:spPr>
        <p:txBody>
          <a:bodyPr/>
          <a:lstStyle/>
          <a:p>
            <a:pPr algn="ctr"/>
            <a:r>
              <a:rPr lang="en-AU" dirty="0" smtClean="0"/>
              <a:t>Section G: Ancillary provisions</a:t>
            </a:r>
            <a:endParaRPr lang="en-AU" dirty="0"/>
          </a:p>
        </p:txBody>
      </p:sp>
      <p:sp>
        <p:nvSpPr>
          <p:cNvPr id="6" name="Content Placeholder 5"/>
          <p:cNvSpPr>
            <a:spLocks noGrp="1"/>
          </p:cNvSpPr>
          <p:nvPr>
            <p:ph idx="1"/>
          </p:nvPr>
        </p:nvSpPr>
        <p:spPr>
          <a:xfrm>
            <a:off x="677711" y="1493134"/>
            <a:ext cx="7231743" cy="4996589"/>
          </a:xfrm>
        </p:spPr>
        <p:txBody>
          <a:bodyPr>
            <a:noAutofit/>
          </a:bodyPr>
          <a:lstStyle/>
          <a:p>
            <a:pPr>
              <a:spcAft>
                <a:spcPts val="1200"/>
              </a:spcAft>
            </a:pPr>
            <a:r>
              <a:rPr lang="en-AU" sz="2200" dirty="0"/>
              <a:t>Section G contains ancillary provisions for buildings and </a:t>
            </a:r>
            <a:r>
              <a:rPr lang="en-AU" sz="2200" dirty="0" smtClean="0"/>
              <a:t>structures.</a:t>
            </a:r>
            <a:endParaRPr lang="en-AU" sz="2200" dirty="0"/>
          </a:p>
          <a:p>
            <a:pPr>
              <a:spcAft>
                <a:spcPts val="1200"/>
              </a:spcAft>
            </a:pPr>
            <a:r>
              <a:rPr lang="en-AU" sz="2200" dirty="0"/>
              <a:t>Section G is divided </a:t>
            </a:r>
            <a:r>
              <a:rPr lang="en-AU" sz="2200" dirty="0" smtClean="0"/>
              <a:t>into six Parts </a:t>
            </a:r>
            <a:r>
              <a:rPr lang="en-AU" sz="2200" dirty="0"/>
              <a:t>which are:</a:t>
            </a:r>
          </a:p>
          <a:p>
            <a:pPr lvl="1"/>
            <a:r>
              <a:rPr lang="en-AU" sz="2200" dirty="0"/>
              <a:t>Part G1: Minor </a:t>
            </a:r>
            <a:r>
              <a:rPr lang="en-AU" sz="2200" dirty="0" smtClean="0"/>
              <a:t>structures </a:t>
            </a:r>
            <a:r>
              <a:rPr lang="en-AU" sz="2200" dirty="0"/>
              <a:t>and </a:t>
            </a:r>
            <a:r>
              <a:rPr lang="en-AU" sz="2200" dirty="0" smtClean="0"/>
              <a:t>components;</a:t>
            </a:r>
            <a:endParaRPr lang="en-AU" sz="2200" dirty="0"/>
          </a:p>
          <a:p>
            <a:pPr lvl="1"/>
            <a:r>
              <a:rPr lang="en-AU" sz="2200" dirty="0"/>
              <a:t>Part G2: </a:t>
            </a:r>
            <a:r>
              <a:rPr lang="en-AU" sz="2200" dirty="0" smtClean="0"/>
              <a:t>Boilers, pressure vessels, heating appliances, fireplaces, chimneys and flues;</a:t>
            </a:r>
            <a:endParaRPr lang="en-AU" sz="2200" dirty="0"/>
          </a:p>
          <a:p>
            <a:pPr lvl="1"/>
            <a:r>
              <a:rPr lang="en-AU" sz="2200" dirty="0"/>
              <a:t>Part G3: Atrium </a:t>
            </a:r>
            <a:r>
              <a:rPr lang="en-AU" sz="2200" dirty="0" smtClean="0"/>
              <a:t>construction; </a:t>
            </a:r>
            <a:endParaRPr lang="en-AU" sz="2200" dirty="0"/>
          </a:p>
          <a:p>
            <a:pPr lvl="1"/>
            <a:r>
              <a:rPr lang="en-AU" sz="2200" dirty="0"/>
              <a:t>Part G4: Construction in </a:t>
            </a:r>
            <a:r>
              <a:rPr lang="en-AU" sz="2200" dirty="0" smtClean="0"/>
              <a:t>alpine </a:t>
            </a:r>
            <a:r>
              <a:rPr lang="en-AU" sz="2200" dirty="0"/>
              <a:t>a</a:t>
            </a:r>
            <a:r>
              <a:rPr lang="en-AU" sz="2200" dirty="0" smtClean="0"/>
              <a:t>reas; </a:t>
            </a:r>
            <a:endParaRPr lang="en-AU" sz="2200" dirty="0"/>
          </a:p>
          <a:p>
            <a:pPr lvl="1"/>
            <a:r>
              <a:rPr lang="en-AU" sz="2200" dirty="0"/>
              <a:t>Part G5: Construction in </a:t>
            </a:r>
            <a:r>
              <a:rPr lang="en-AU" sz="2200" dirty="0" smtClean="0"/>
              <a:t>bushfire prone areas; and </a:t>
            </a:r>
          </a:p>
          <a:p>
            <a:pPr lvl="1"/>
            <a:r>
              <a:rPr lang="en-AU" sz="2200" dirty="0" smtClean="0"/>
              <a:t>Part G6: Occupiable outdoor areas.  </a:t>
            </a:r>
            <a:endParaRPr lang="en-AU" sz="2200" dirty="0"/>
          </a:p>
        </p:txBody>
      </p:sp>
      <p:pic>
        <p:nvPicPr>
          <p:cNvPr id="3" name="Picture 2" title="Houses in a snowy environmen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5187" y="4114477"/>
            <a:ext cx="3261707" cy="2089677"/>
          </a:xfrm>
          <a:prstGeom prst="rect">
            <a:avLst/>
          </a:prstGeom>
        </p:spPr>
      </p:pic>
      <p:pic>
        <p:nvPicPr>
          <p:cNvPr id="4" name="Picture 3" title="Bush fir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5187" y="1623074"/>
            <a:ext cx="3238870" cy="2150812"/>
          </a:xfrm>
          <a:prstGeom prst="rect">
            <a:avLst/>
          </a:prstGeom>
        </p:spPr>
      </p:pic>
    </p:spTree>
    <p:extLst>
      <p:ext uri="{BB962C8B-B14F-4D97-AF65-F5344CB8AC3E}">
        <p14:creationId xmlns:p14="http://schemas.microsoft.com/office/powerpoint/2010/main" val="2147697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lgn="ctr"/>
            <a:r>
              <a:rPr lang="en-AU" dirty="0" smtClean="0"/>
              <a:t>Section H: Special use buildings</a:t>
            </a:r>
            <a:endParaRPr lang="en-AU" dirty="0"/>
          </a:p>
        </p:txBody>
      </p:sp>
      <p:sp>
        <p:nvSpPr>
          <p:cNvPr id="3" name="Content Placeholder 2"/>
          <p:cNvSpPr>
            <a:spLocks noGrp="1"/>
          </p:cNvSpPr>
          <p:nvPr>
            <p:ph idx="1"/>
          </p:nvPr>
        </p:nvSpPr>
        <p:spPr>
          <a:xfrm>
            <a:off x="1055909" y="1744102"/>
            <a:ext cx="6723743" cy="4683829"/>
          </a:xfrm>
        </p:spPr>
        <p:txBody>
          <a:bodyPr>
            <a:normAutofit/>
          </a:bodyPr>
          <a:lstStyle/>
          <a:p>
            <a:pPr>
              <a:spcAft>
                <a:spcPts val="1200"/>
              </a:spcAft>
            </a:pPr>
            <a:r>
              <a:rPr lang="en-AU" sz="2400" dirty="0"/>
              <a:t>Section H contains the requirements for certain </a:t>
            </a:r>
            <a:r>
              <a:rPr lang="en-AU" sz="2400" dirty="0" smtClean="0"/>
              <a:t>special use buildings</a:t>
            </a:r>
            <a:endParaRPr lang="en-AU" sz="2400" dirty="0"/>
          </a:p>
          <a:p>
            <a:pPr>
              <a:spcAft>
                <a:spcPts val="1200"/>
              </a:spcAft>
            </a:pPr>
            <a:r>
              <a:rPr lang="en-AU" sz="2400" dirty="0"/>
              <a:t>Section H contains Deemed-to-Satisfy Provisions which apply in addition to those contained in Sections </a:t>
            </a:r>
            <a:r>
              <a:rPr lang="en-AU" sz="2400" dirty="0" smtClean="0"/>
              <a:t>C-F </a:t>
            </a:r>
            <a:r>
              <a:rPr lang="en-AU" sz="2400" dirty="0"/>
              <a:t>for:</a:t>
            </a:r>
          </a:p>
          <a:p>
            <a:pPr lvl="1"/>
            <a:r>
              <a:rPr lang="en-AU" sz="2400" dirty="0" smtClean="0"/>
              <a:t>theatres</a:t>
            </a:r>
            <a:r>
              <a:rPr lang="en-AU" sz="2400" dirty="0"/>
              <a:t>, stages and public </a:t>
            </a:r>
            <a:r>
              <a:rPr lang="en-AU" sz="2400" dirty="0" smtClean="0"/>
              <a:t>halls;</a:t>
            </a:r>
            <a:endParaRPr lang="en-AU" sz="2400" dirty="0"/>
          </a:p>
          <a:p>
            <a:pPr lvl="1"/>
            <a:r>
              <a:rPr lang="en-AU" sz="2400" dirty="0" smtClean="0"/>
              <a:t>public </a:t>
            </a:r>
            <a:r>
              <a:rPr lang="en-AU" sz="2400" dirty="0"/>
              <a:t>transport </a:t>
            </a:r>
            <a:r>
              <a:rPr lang="en-AU" sz="2400" dirty="0" smtClean="0"/>
              <a:t>buildings; and</a:t>
            </a:r>
            <a:endParaRPr lang="en-AU" sz="2400" dirty="0"/>
          </a:p>
          <a:p>
            <a:pPr lvl="1"/>
            <a:r>
              <a:rPr lang="en-AU" sz="2400" dirty="0" smtClean="0"/>
              <a:t>farm </a:t>
            </a:r>
            <a:r>
              <a:rPr lang="en-AU" sz="2400" dirty="0"/>
              <a:t>buildings and farm </a:t>
            </a:r>
            <a:r>
              <a:rPr lang="en-AU" sz="2400" dirty="0" smtClean="0"/>
              <a:t>sheds.</a:t>
            </a:r>
            <a:endParaRPr lang="en-AU" sz="2400" dirty="0"/>
          </a:p>
        </p:txBody>
      </p:sp>
      <p:pic>
        <p:nvPicPr>
          <p:cNvPr id="7" name="Picture 6" title="Picture theatre"/>
          <p:cNvPicPr>
            <a:picLocks noChangeAspect="1"/>
          </p:cNvPicPr>
          <p:nvPr/>
        </p:nvPicPr>
        <p:blipFill rotWithShape="1">
          <a:blip r:embed="rId3" cstate="print">
            <a:extLst>
              <a:ext uri="{28A0092B-C50C-407E-A947-70E740481C1C}">
                <a14:useLocalDpi xmlns:a14="http://schemas.microsoft.com/office/drawing/2010/main" val="0"/>
              </a:ext>
            </a:extLst>
          </a:blip>
          <a:srcRect b="6858"/>
          <a:stretch/>
        </p:blipFill>
        <p:spPr>
          <a:xfrm>
            <a:off x="7719382" y="1785668"/>
            <a:ext cx="3261447" cy="2278329"/>
          </a:xfrm>
          <a:prstGeom prst="rect">
            <a:avLst/>
          </a:prstGeom>
        </p:spPr>
      </p:pic>
      <p:pic>
        <p:nvPicPr>
          <p:cNvPr id="9" name="Picture 8" title="Train station"/>
          <p:cNvPicPr>
            <a:picLocks noChangeAspect="1"/>
          </p:cNvPicPr>
          <p:nvPr/>
        </p:nvPicPr>
        <p:blipFill rotWithShape="1">
          <a:blip r:embed="rId4" cstate="print">
            <a:extLst>
              <a:ext uri="{28A0092B-C50C-407E-A947-70E740481C1C}">
                <a14:useLocalDpi xmlns:a14="http://schemas.microsoft.com/office/drawing/2010/main" val="0"/>
              </a:ext>
            </a:extLst>
          </a:blip>
          <a:srcRect b="11564"/>
          <a:stretch/>
        </p:blipFill>
        <p:spPr>
          <a:xfrm>
            <a:off x="7719381" y="4270255"/>
            <a:ext cx="3261447" cy="2304716"/>
          </a:xfrm>
          <a:prstGeom prst="rect">
            <a:avLst/>
          </a:prstGeom>
        </p:spPr>
      </p:pic>
    </p:spTree>
    <p:extLst>
      <p:ext uri="{BB962C8B-B14F-4D97-AF65-F5344CB8AC3E}">
        <p14:creationId xmlns:p14="http://schemas.microsoft.com/office/powerpoint/2010/main" val="17382598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9202" y="452216"/>
            <a:ext cx="4619171" cy="908086"/>
          </a:xfrm>
        </p:spPr>
        <p:txBody>
          <a:bodyPr>
            <a:noAutofit/>
          </a:bodyPr>
          <a:lstStyle/>
          <a:p>
            <a:pPr algn="ctr"/>
            <a:r>
              <a:rPr lang="en-AU" sz="3200" dirty="0" smtClean="0"/>
              <a:t>Section H:</a:t>
            </a:r>
            <a:br>
              <a:rPr lang="en-AU" sz="3200" dirty="0" smtClean="0"/>
            </a:br>
            <a:r>
              <a:rPr lang="en-AU" sz="3200" dirty="0" smtClean="0"/>
              <a:t> Special use buildings</a:t>
            </a:r>
            <a:endParaRPr lang="en-AU" sz="3200" dirty="0"/>
          </a:p>
        </p:txBody>
      </p:sp>
      <p:grpSp>
        <p:nvGrpSpPr>
          <p:cNvPr id="13" name="Group 12" title="Extract from Section H"/>
          <p:cNvGrpSpPr/>
          <p:nvPr/>
        </p:nvGrpSpPr>
        <p:grpSpPr>
          <a:xfrm>
            <a:off x="4665500" y="749817"/>
            <a:ext cx="7049312" cy="5368010"/>
            <a:chOff x="481621" y="1810464"/>
            <a:chExt cx="6224740" cy="4740104"/>
          </a:xfrm>
        </p:grpSpPr>
        <p:pic>
          <p:nvPicPr>
            <p:cNvPr id="4" name="Picture 3" title="Extract from Section H"/>
            <p:cNvPicPr>
              <a:picLocks noChangeAspect="1"/>
            </p:cNvPicPr>
            <p:nvPr/>
          </p:nvPicPr>
          <p:blipFill>
            <a:blip r:embed="rId3"/>
            <a:stretch>
              <a:fillRect/>
            </a:stretch>
          </p:blipFill>
          <p:spPr>
            <a:xfrm>
              <a:off x="481621" y="1810464"/>
              <a:ext cx="6224740" cy="1527822"/>
            </a:xfrm>
            <a:prstGeom prst="rect">
              <a:avLst/>
            </a:prstGeom>
          </p:spPr>
        </p:pic>
        <p:pic>
          <p:nvPicPr>
            <p:cNvPr id="10" name="Picture 9" title="Extract from Section H"/>
            <p:cNvPicPr>
              <a:picLocks noChangeAspect="1"/>
            </p:cNvPicPr>
            <p:nvPr/>
          </p:nvPicPr>
          <p:blipFill>
            <a:blip r:embed="rId4"/>
            <a:stretch>
              <a:fillRect/>
            </a:stretch>
          </p:blipFill>
          <p:spPr>
            <a:xfrm>
              <a:off x="510649" y="3375280"/>
              <a:ext cx="6160181" cy="1519259"/>
            </a:xfrm>
            <a:prstGeom prst="rect">
              <a:avLst/>
            </a:prstGeom>
          </p:spPr>
        </p:pic>
        <p:pic>
          <p:nvPicPr>
            <p:cNvPr id="11" name="Picture 10" title="Extract from Section H"/>
            <p:cNvPicPr>
              <a:picLocks noChangeAspect="1"/>
            </p:cNvPicPr>
            <p:nvPr/>
          </p:nvPicPr>
          <p:blipFill>
            <a:blip r:embed="rId5"/>
            <a:stretch>
              <a:fillRect/>
            </a:stretch>
          </p:blipFill>
          <p:spPr>
            <a:xfrm>
              <a:off x="510649" y="4859538"/>
              <a:ext cx="6160181" cy="1691030"/>
            </a:xfrm>
            <a:prstGeom prst="rect">
              <a:avLst/>
            </a:prstGeom>
          </p:spPr>
        </p:pic>
      </p:grpSp>
      <p:sp>
        <p:nvSpPr>
          <p:cNvPr id="14" name="Content Placeholder 2"/>
          <p:cNvSpPr>
            <a:spLocks noGrp="1"/>
          </p:cNvSpPr>
          <p:nvPr>
            <p:ph idx="1"/>
          </p:nvPr>
        </p:nvSpPr>
        <p:spPr>
          <a:xfrm>
            <a:off x="597323" y="1643983"/>
            <a:ext cx="4068177" cy="4683829"/>
          </a:xfrm>
        </p:spPr>
        <p:txBody>
          <a:bodyPr>
            <a:normAutofit fontScale="92500"/>
          </a:bodyPr>
          <a:lstStyle/>
          <a:p>
            <a:pPr>
              <a:spcAft>
                <a:spcPts val="1200"/>
              </a:spcAft>
            </a:pPr>
            <a:r>
              <a:rPr lang="en-US" sz="2200" dirty="0" smtClean="0"/>
              <a:t>Part H1 relates to requirements for theatres, stages and public halls.</a:t>
            </a:r>
          </a:p>
          <a:p>
            <a:pPr>
              <a:spcAft>
                <a:spcPts val="1200"/>
              </a:spcAft>
            </a:pPr>
            <a:r>
              <a:rPr lang="en-US" sz="2200" dirty="0" smtClean="0"/>
              <a:t>Part H2 contains requirements for disability access in public transport buildings.</a:t>
            </a:r>
          </a:p>
          <a:p>
            <a:pPr>
              <a:spcAft>
                <a:spcPts val="1200"/>
              </a:spcAft>
            </a:pPr>
            <a:r>
              <a:rPr lang="en-US" sz="2200" dirty="0" smtClean="0"/>
              <a:t>Part H3 includes requirements for fire separation and fire fighting equipment, exits and artificial lighting for farm buildings and farm sheds.</a:t>
            </a:r>
            <a:endParaRPr lang="en-AU" sz="2200" dirty="0"/>
          </a:p>
        </p:txBody>
      </p:sp>
    </p:spTree>
    <p:extLst>
      <p:ext uri="{BB962C8B-B14F-4D97-AF65-F5344CB8AC3E}">
        <p14:creationId xmlns:p14="http://schemas.microsoft.com/office/powerpoint/2010/main" val="30728841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lgn="ctr"/>
            <a:r>
              <a:rPr lang="en-AU" dirty="0" smtClean="0"/>
              <a:t>Section J: Energy efficiency</a:t>
            </a:r>
            <a:endParaRPr lang="en-AU" dirty="0"/>
          </a:p>
        </p:txBody>
      </p:sp>
      <p:sp>
        <p:nvSpPr>
          <p:cNvPr id="7" name="Content Placeholder 6"/>
          <p:cNvSpPr>
            <a:spLocks noGrp="1"/>
          </p:cNvSpPr>
          <p:nvPr>
            <p:ph idx="1"/>
          </p:nvPr>
        </p:nvSpPr>
        <p:spPr>
          <a:xfrm>
            <a:off x="776527" y="1718105"/>
            <a:ext cx="5783930" cy="5139895"/>
          </a:xfrm>
        </p:spPr>
        <p:txBody>
          <a:bodyPr>
            <a:noAutofit/>
          </a:bodyPr>
          <a:lstStyle/>
          <a:p>
            <a:pPr>
              <a:spcAft>
                <a:spcPts val="1200"/>
              </a:spcAft>
            </a:pPr>
            <a:r>
              <a:rPr lang="en-US" sz="2400" dirty="0" smtClean="0"/>
              <a:t>The Objective of this Section, as per JO1 in the Guide to Volume One, is to reduce greenhouse gas emissions. </a:t>
            </a:r>
          </a:p>
          <a:p>
            <a:r>
              <a:rPr lang="en-AU" sz="2400" dirty="0"/>
              <a:t>This Objective reflects the Council Of Australian Governments (COAG) decision in 2009 that a building is to be </a:t>
            </a:r>
            <a:r>
              <a:rPr lang="en-AU" sz="2400" dirty="0" smtClean="0"/>
              <a:t>capable of </a:t>
            </a:r>
            <a:r>
              <a:rPr lang="en-AU" sz="2400" dirty="0"/>
              <a:t>reducing its greenhouse gas emissions</a:t>
            </a:r>
            <a:r>
              <a:rPr lang="en-AU" sz="2400" dirty="0" smtClean="0"/>
              <a:t>.</a:t>
            </a:r>
            <a:endParaRPr lang="en-AU" sz="2200" dirty="0"/>
          </a:p>
        </p:txBody>
      </p:sp>
      <p:pic>
        <p:nvPicPr>
          <p:cNvPr id="9" name="Picture 8" title="Image of a person holding the world"/>
          <p:cNvPicPr>
            <a:picLocks noChangeAspect="1"/>
          </p:cNvPicPr>
          <p:nvPr/>
        </p:nvPicPr>
        <p:blipFill rotWithShape="1">
          <a:blip r:embed="rId3" cstate="print">
            <a:extLst>
              <a:ext uri="{28A0092B-C50C-407E-A947-70E740481C1C}">
                <a14:useLocalDpi xmlns:a14="http://schemas.microsoft.com/office/drawing/2010/main" val="0"/>
              </a:ext>
            </a:extLst>
          </a:blip>
          <a:srcRect l="5580" t="26604" r="47935"/>
          <a:stretch/>
        </p:blipFill>
        <p:spPr>
          <a:xfrm>
            <a:off x="7076714" y="1718105"/>
            <a:ext cx="4083055" cy="4532875"/>
          </a:xfrm>
          <a:prstGeom prst="rect">
            <a:avLst/>
          </a:prstGeom>
        </p:spPr>
      </p:pic>
    </p:spTree>
    <p:extLst>
      <p:ext uri="{BB962C8B-B14F-4D97-AF65-F5344CB8AC3E}">
        <p14:creationId xmlns:p14="http://schemas.microsoft.com/office/powerpoint/2010/main" val="27050436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lgn="ctr"/>
            <a:r>
              <a:rPr lang="en-AU" dirty="0" smtClean="0"/>
              <a:t>Section J: Energy efficiency</a:t>
            </a:r>
            <a:endParaRPr lang="en-AU" dirty="0"/>
          </a:p>
        </p:txBody>
      </p:sp>
      <p:sp>
        <p:nvSpPr>
          <p:cNvPr id="7" name="Content Placeholder 6"/>
          <p:cNvSpPr>
            <a:spLocks noGrp="1"/>
          </p:cNvSpPr>
          <p:nvPr>
            <p:ph idx="1"/>
          </p:nvPr>
        </p:nvSpPr>
        <p:spPr>
          <a:xfrm>
            <a:off x="751116" y="1493134"/>
            <a:ext cx="6985000" cy="5139895"/>
          </a:xfrm>
        </p:spPr>
        <p:txBody>
          <a:bodyPr>
            <a:noAutofit/>
          </a:bodyPr>
          <a:lstStyle/>
          <a:p>
            <a:pPr marL="0" indent="0">
              <a:spcAft>
                <a:spcPts val="1200"/>
              </a:spcAft>
              <a:buNone/>
            </a:pPr>
            <a:r>
              <a:rPr lang="en-AU" sz="2300" dirty="0"/>
              <a:t>Section J </a:t>
            </a:r>
            <a:r>
              <a:rPr lang="en-AU" sz="2300" dirty="0" smtClean="0"/>
              <a:t>is </a:t>
            </a:r>
            <a:r>
              <a:rPr lang="en-AU" sz="2300" dirty="0"/>
              <a:t>divided into </a:t>
            </a:r>
            <a:r>
              <a:rPr lang="en-AU" sz="2300" dirty="0" smtClean="0"/>
              <a:t>seven Parts</a:t>
            </a:r>
            <a:r>
              <a:rPr lang="en-AU" sz="2300" dirty="0"/>
              <a:t>, which are:</a:t>
            </a:r>
          </a:p>
          <a:p>
            <a:pPr lvl="1"/>
            <a:r>
              <a:rPr lang="en-AU" sz="2300" dirty="0"/>
              <a:t>Part J0: Energy </a:t>
            </a:r>
            <a:r>
              <a:rPr lang="en-AU" sz="2300" dirty="0" smtClean="0"/>
              <a:t>efficiency;</a:t>
            </a:r>
            <a:endParaRPr lang="en-AU" sz="2300" dirty="0"/>
          </a:p>
          <a:p>
            <a:pPr lvl="1"/>
            <a:r>
              <a:rPr lang="en-AU" sz="2300" dirty="0"/>
              <a:t>Part J1: Building </a:t>
            </a:r>
            <a:r>
              <a:rPr lang="en-AU" sz="2300" dirty="0" smtClean="0"/>
              <a:t>fabric;</a:t>
            </a:r>
            <a:endParaRPr lang="en-AU" sz="2300" dirty="0"/>
          </a:p>
          <a:p>
            <a:pPr lvl="1"/>
            <a:r>
              <a:rPr lang="en-AU" sz="2300" dirty="0" smtClean="0"/>
              <a:t>Part </a:t>
            </a:r>
            <a:r>
              <a:rPr lang="en-AU" sz="2300" dirty="0"/>
              <a:t>J3: Building </a:t>
            </a:r>
            <a:r>
              <a:rPr lang="en-AU" sz="2300" dirty="0" smtClean="0"/>
              <a:t>sealing;</a:t>
            </a:r>
            <a:endParaRPr lang="en-AU" sz="2300" dirty="0"/>
          </a:p>
          <a:p>
            <a:pPr lvl="1"/>
            <a:r>
              <a:rPr lang="en-AU" sz="2300" dirty="0"/>
              <a:t>Part J5: Air-conditioning and </a:t>
            </a:r>
            <a:r>
              <a:rPr lang="en-AU" sz="2300" dirty="0" smtClean="0"/>
              <a:t>ventilation systems;</a:t>
            </a:r>
            <a:endParaRPr lang="en-AU" sz="2300" dirty="0"/>
          </a:p>
          <a:p>
            <a:pPr lvl="1"/>
            <a:r>
              <a:rPr lang="en-AU" sz="2300" dirty="0"/>
              <a:t>Part J6: Artificial </a:t>
            </a:r>
            <a:r>
              <a:rPr lang="en-AU" sz="2300" dirty="0" smtClean="0"/>
              <a:t>lighting </a:t>
            </a:r>
            <a:r>
              <a:rPr lang="en-AU" sz="2300" dirty="0"/>
              <a:t>and </a:t>
            </a:r>
            <a:r>
              <a:rPr lang="en-AU" sz="2300" dirty="0" smtClean="0"/>
              <a:t>power;</a:t>
            </a:r>
            <a:endParaRPr lang="en-AU" sz="2300" dirty="0"/>
          </a:p>
          <a:p>
            <a:pPr lvl="1"/>
            <a:r>
              <a:rPr lang="en-AU" sz="2300" dirty="0"/>
              <a:t>Part J7: Heated </a:t>
            </a:r>
            <a:r>
              <a:rPr lang="en-AU" sz="2300" dirty="0" smtClean="0"/>
              <a:t>water supply and swimming pool and spa pool plant; and</a:t>
            </a:r>
          </a:p>
          <a:p>
            <a:pPr lvl="1"/>
            <a:r>
              <a:rPr lang="en-AU" sz="2300" dirty="0" smtClean="0"/>
              <a:t>Part </a:t>
            </a:r>
            <a:r>
              <a:rPr lang="en-AU" sz="2300" dirty="0"/>
              <a:t>J8</a:t>
            </a:r>
            <a:r>
              <a:rPr lang="en-AU" sz="2300" dirty="0" smtClean="0"/>
              <a:t>: Facilities </a:t>
            </a:r>
            <a:r>
              <a:rPr lang="en-AU" sz="2300" dirty="0"/>
              <a:t>for </a:t>
            </a:r>
            <a:r>
              <a:rPr lang="en-AU" sz="2300" dirty="0" smtClean="0"/>
              <a:t>energy monitoring.</a:t>
            </a:r>
            <a:endParaRPr lang="en-AU" sz="2300" dirty="0"/>
          </a:p>
        </p:txBody>
      </p:sp>
      <p:pic>
        <p:nvPicPr>
          <p:cNvPr id="2" name="Picture 1" title="Image of air conditioners"/>
          <p:cNvPicPr>
            <a:picLocks noChangeAspect="1"/>
          </p:cNvPicPr>
          <p:nvPr/>
        </p:nvPicPr>
        <p:blipFill rotWithShape="1">
          <a:blip r:embed="rId3" cstate="print">
            <a:extLst>
              <a:ext uri="{28A0092B-C50C-407E-A947-70E740481C1C}">
                <a14:useLocalDpi xmlns:a14="http://schemas.microsoft.com/office/drawing/2010/main" val="0"/>
              </a:ext>
            </a:extLst>
          </a:blip>
          <a:srcRect b="15476"/>
          <a:stretch/>
        </p:blipFill>
        <p:spPr>
          <a:xfrm>
            <a:off x="7988067" y="4039774"/>
            <a:ext cx="3202446" cy="2143314"/>
          </a:xfrm>
          <a:prstGeom prst="rect">
            <a:avLst/>
          </a:prstGeom>
        </p:spPr>
      </p:pic>
      <p:pic>
        <p:nvPicPr>
          <p:cNvPr id="4" name="Picture 3" title="Map with greenery and a compass"/>
          <p:cNvPicPr>
            <a:picLocks noChangeAspect="1"/>
          </p:cNvPicPr>
          <p:nvPr/>
        </p:nvPicPr>
        <p:blipFill rotWithShape="1">
          <a:blip r:embed="rId4" cstate="print">
            <a:extLst>
              <a:ext uri="{28A0092B-C50C-407E-A947-70E740481C1C}">
                <a14:useLocalDpi xmlns:a14="http://schemas.microsoft.com/office/drawing/2010/main" val="0"/>
              </a:ext>
            </a:extLst>
          </a:blip>
          <a:srcRect r="22554"/>
          <a:stretch/>
        </p:blipFill>
        <p:spPr>
          <a:xfrm>
            <a:off x="7968168" y="1602310"/>
            <a:ext cx="3222345" cy="2171405"/>
          </a:xfrm>
          <a:prstGeom prst="rect">
            <a:avLst/>
          </a:prstGeom>
        </p:spPr>
      </p:pic>
    </p:spTree>
    <p:extLst>
      <p:ext uri="{BB962C8B-B14F-4D97-AF65-F5344CB8AC3E}">
        <p14:creationId xmlns:p14="http://schemas.microsoft.com/office/powerpoint/2010/main" val="24835206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Guide to NCC Volume One</a:t>
            </a:r>
            <a:endParaRPr lang="en-AU" dirty="0"/>
          </a:p>
        </p:txBody>
      </p:sp>
      <p:sp>
        <p:nvSpPr>
          <p:cNvPr id="3" name="Content Placeholder 2"/>
          <p:cNvSpPr>
            <a:spLocks noGrp="1"/>
          </p:cNvSpPr>
          <p:nvPr>
            <p:ph idx="1"/>
          </p:nvPr>
        </p:nvSpPr>
        <p:spPr>
          <a:xfrm>
            <a:off x="838200" y="1746886"/>
            <a:ext cx="6742647" cy="4683829"/>
          </a:xfrm>
        </p:spPr>
        <p:txBody>
          <a:bodyPr>
            <a:noAutofit/>
          </a:bodyPr>
          <a:lstStyle/>
          <a:p>
            <a:pPr>
              <a:spcAft>
                <a:spcPts val="1800"/>
              </a:spcAft>
            </a:pPr>
            <a:r>
              <a:rPr lang="en-AU" sz="2200" dirty="0"/>
              <a:t>The Guide to NCC Volume One </a:t>
            </a:r>
            <a:r>
              <a:rPr lang="en-AU" sz="2200" dirty="0" smtClean="0"/>
              <a:t>provides additional and non-mandatory explanatory information. </a:t>
            </a:r>
          </a:p>
          <a:p>
            <a:pPr>
              <a:spcAft>
                <a:spcPts val="1800"/>
              </a:spcAft>
            </a:pPr>
            <a:r>
              <a:rPr lang="en-AU" sz="2200" dirty="0" smtClean="0"/>
              <a:t>The Guide is used to provide additional guidance on the application of the particular Parts, clauses and defined terms. </a:t>
            </a:r>
          </a:p>
          <a:p>
            <a:pPr>
              <a:spcAft>
                <a:spcPts val="1200"/>
              </a:spcAft>
            </a:pPr>
            <a:r>
              <a:rPr lang="en-US" sz="2200" dirty="0" smtClean="0"/>
              <a:t>The Guide is integrated into NCC Volume One online at </a:t>
            </a:r>
            <a:r>
              <a:rPr lang="en-US" sz="2200" b="1" u="sng" dirty="0" smtClean="0">
                <a:solidFill>
                  <a:schemeClr val="accent1">
                    <a:lumMod val="75000"/>
                  </a:schemeClr>
                </a:solidFill>
              </a:rPr>
              <a:t>ncc.abcb.gov.au</a:t>
            </a:r>
            <a:r>
              <a:rPr lang="en-US" sz="2200" dirty="0" smtClean="0"/>
              <a:t>. </a:t>
            </a:r>
            <a:endParaRPr lang="en-AU" sz="2200" dirty="0" smtClean="0"/>
          </a:p>
        </p:txBody>
      </p:sp>
      <p:pic>
        <p:nvPicPr>
          <p:cNvPr id="5" name="Picture 4" title="Volume One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2509" y="1954704"/>
            <a:ext cx="3177973" cy="3177973"/>
          </a:xfrm>
          <a:prstGeom prst="rect">
            <a:avLst/>
          </a:prstGeom>
        </p:spPr>
      </p:pic>
    </p:spTree>
    <p:extLst>
      <p:ext uri="{BB962C8B-B14F-4D97-AF65-F5344CB8AC3E}">
        <p14:creationId xmlns:p14="http://schemas.microsoft.com/office/powerpoint/2010/main" val="10763416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Handbooks</a:t>
            </a:r>
            <a:endParaRPr lang="en-AU" dirty="0"/>
          </a:p>
        </p:txBody>
      </p:sp>
      <p:sp>
        <p:nvSpPr>
          <p:cNvPr id="4" name="Content Placeholder 3"/>
          <p:cNvSpPr>
            <a:spLocks noGrp="1"/>
          </p:cNvSpPr>
          <p:nvPr>
            <p:ph idx="1"/>
          </p:nvPr>
        </p:nvSpPr>
        <p:spPr>
          <a:xfrm>
            <a:off x="778412" y="1419520"/>
            <a:ext cx="6846070" cy="5646298"/>
          </a:xfrm>
        </p:spPr>
        <p:txBody>
          <a:bodyPr>
            <a:normAutofit/>
          </a:bodyPr>
          <a:lstStyle/>
          <a:p>
            <a:pPr marL="0" indent="0">
              <a:spcAft>
                <a:spcPts val="1200"/>
              </a:spcAft>
              <a:buNone/>
            </a:pPr>
            <a:r>
              <a:rPr lang="en-US" sz="2200" dirty="0"/>
              <a:t>The ABCB has produced a number of non‐mandatory handbooks, which provide additional background and explanatory information in relation to NCC Volume One. </a:t>
            </a:r>
            <a:r>
              <a:rPr lang="en-US" sz="2200" dirty="0" smtClean="0"/>
              <a:t>These </a:t>
            </a:r>
            <a:r>
              <a:rPr lang="en-US" sz="2200" dirty="0"/>
              <a:t>include</a:t>
            </a:r>
            <a:r>
              <a:rPr lang="en-US" sz="2200" dirty="0" smtClean="0"/>
              <a:t>:</a:t>
            </a:r>
          </a:p>
          <a:p>
            <a:r>
              <a:rPr lang="en-US" sz="2200" dirty="0" smtClean="0"/>
              <a:t>Lifts </a:t>
            </a:r>
            <a:r>
              <a:rPr lang="en-US" sz="2200" dirty="0"/>
              <a:t>used during evacuation;</a:t>
            </a:r>
            <a:endParaRPr lang="en-AU" sz="2200" dirty="0"/>
          </a:p>
          <a:p>
            <a:pPr lvl="0"/>
            <a:r>
              <a:rPr lang="en-US" sz="2200" dirty="0"/>
              <a:t>Construction of buildings in flood hazard areas;</a:t>
            </a:r>
            <a:endParaRPr lang="en-AU" sz="2200" dirty="0"/>
          </a:p>
          <a:p>
            <a:pPr lvl="0"/>
            <a:r>
              <a:rPr lang="en-US" sz="2200" dirty="0"/>
              <a:t>Sound insulation; and </a:t>
            </a:r>
            <a:endParaRPr lang="en-AU" sz="2200" dirty="0"/>
          </a:p>
          <a:p>
            <a:pPr lvl="0">
              <a:spcAft>
                <a:spcPts val="1200"/>
              </a:spcAft>
            </a:pPr>
            <a:r>
              <a:rPr lang="en-US" sz="2200" dirty="0"/>
              <a:t>Energy Efficiency Provisions for Volume One.</a:t>
            </a:r>
            <a:endParaRPr lang="en-AU" sz="2200" dirty="0"/>
          </a:p>
          <a:p>
            <a:pPr marL="0" indent="0">
              <a:buNone/>
            </a:pPr>
            <a:r>
              <a:rPr lang="en-US" sz="2200" dirty="0"/>
              <a:t> </a:t>
            </a:r>
            <a:r>
              <a:rPr lang="en-US" sz="2200" dirty="0" smtClean="0"/>
              <a:t>All </a:t>
            </a:r>
            <a:r>
              <a:rPr lang="en-US" sz="2200" dirty="0"/>
              <a:t>handbooks can be found at the ABCB website at abcb.gov.au.</a:t>
            </a:r>
            <a:endParaRPr lang="en-AU" sz="2200" dirty="0"/>
          </a:p>
          <a:p>
            <a:pPr>
              <a:spcAft>
                <a:spcPts val="1200"/>
              </a:spcAft>
            </a:pPr>
            <a:endParaRPr lang="en-AU" sz="2400" dirty="0"/>
          </a:p>
        </p:txBody>
      </p:sp>
      <p:pic>
        <p:nvPicPr>
          <p:cNvPr id="5" name="Picture 4" title="Access Verification Methods handbook"/>
          <p:cNvPicPr>
            <a:picLocks noChangeAspect="1"/>
          </p:cNvPicPr>
          <p:nvPr/>
        </p:nvPicPr>
        <p:blipFill>
          <a:blip r:embed="rId3"/>
          <a:stretch>
            <a:fillRect/>
          </a:stretch>
        </p:blipFill>
        <p:spPr>
          <a:xfrm>
            <a:off x="7972554" y="1514308"/>
            <a:ext cx="3171199" cy="4483080"/>
          </a:xfrm>
          <a:prstGeom prst="rect">
            <a:avLst/>
          </a:prstGeom>
          <a:ln>
            <a:solidFill>
              <a:schemeClr val="tx1"/>
            </a:solidFill>
          </a:ln>
        </p:spPr>
      </p:pic>
    </p:spTree>
    <p:extLst>
      <p:ext uri="{BB962C8B-B14F-4D97-AF65-F5344CB8AC3E}">
        <p14:creationId xmlns:p14="http://schemas.microsoft.com/office/powerpoint/2010/main" val="3617599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Conclusion</a:t>
            </a:r>
          </a:p>
        </p:txBody>
      </p:sp>
      <p:sp>
        <p:nvSpPr>
          <p:cNvPr id="3" name="Content Placeholder 2"/>
          <p:cNvSpPr>
            <a:spLocks noGrp="1"/>
          </p:cNvSpPr>
          <p:nvPr>
            <p:ph idx="1"/>
          </p:nvPr>
        </p:nvSpPr>
        <p:spPr>
          <a:xfrm>
            <a:off x="1350192" y="1445009"/>
            <a:ext cx="9491615" cy="4683829"/>
          </a:xfrm>
        </p:spPr>
        <p:txBody>
          <a:bodyPr>
            <a:normAutofit/>
          </a:bodyPr>
          <a:lstStyle/>
          <a:p>
            <a:pPr marL="0" indent="0">
              <a:spcAft>
                <a:spcPts val="1800"/>
              </a:spcAft>
              <a:buNone/>
            </a:pPr>
            <a:r>
              <a:rPr lang="en-US" sz="2400" dirty="0"/>
              <a:t> </a:t>
            </a:r>
            <a:r>
              <a:rPr lang="en-US" sz="2400" dirty="0" smtClean="0"/>
              <a:t>Upon completion, </a:t>
            </a:r>
            <a:r>
              <a:rPr lang="en-US" sz="2400" dirty="0"/>
              <a:t>you will have </a:t>
            </a:r>
            <a:r>
              <a:rPr lang="en-US" sz="2400" dirty="0" smtClean="0"/>
              <a:t>acquired:</a:t>
            </a:r>
          </a:p>
          <a:p>
            <a:pPr lvl="1"/>
            <a:r>
              <a:rPr lang="en-US" sz="2400" dirty="0" smtClean="0"/>
              <a:t>an </a:t>
            </a:r>
            <a:r>
              <a:rPr lang="en-US" sz="2400" dirty="0"/>
              <a:t>overview of NCC Volume One, with particular emphasis on the </a:t>
            </a:r>
            <a:r>
              <a:rPr lang="en-US" sz="2400" dirty="0" smtClean="0"/>
              <a:t>application; </a:t>
            </a:r>
            <a:r>
              <a:rPr lang="en-US" sz="2400" dirty="0"/>
              <a:t>and </a:t>
            </a:r>
            <a:endParaRPr lang="en-US" sz="2400" dirty="0" smtClean="0"/>
          </a:p>
          <a:p>
            <a:pPr lvl="1"/>
            <a:r>
              <a:rPr lang="en-US" sz="2400" dirty="0" smtClean="0"/>
              <a:t>an appreciation of the various Sections within Volume One</a:t>
            </a:r>
            <a:r>
              <a:rPr lang="en-US" sz="2400" dirty="0"/>
              <a:t>.</a:t>
            </a:r>
          </a:p>
        </p:txBody>
      </p:sp>
      <p:pic>
        <p:nvPicPr>
          <p:cNvPr id="7" name="Picture 6" title="NCC Volume One brand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949" y="4374446"/>
            <a:ext cx="4525125" cy="1754392"/>
          </a:xfrm>
          <a:prstGeom prst="rect">
            <a:avLst/>
          </a:prstGeom>
        </p:spPr>
      </p:pic>
      <p:pic>
        <p:nvPicPr>
          <p:cNvPr id="8" name="Picture 7" title="NCC brand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1573" y="4418689"/>
            <a:ext cx="4832227" cy="1665905"/>
          </a:xfrm>
          <a:prstGeom prst="rect">
            <a:avLst/>
          </a:prstGeom>
        </p:spPr>
      </p:pic>
    </p:spTree>
    <p:extLst>
      <p:ext uri="{BB962C8B-B14F-4D97-AF65-F5344CB8AC3E}">
        <p14:creationId xmlns:p14="http://schemas.microsoft.com/office/powerpoint/2010/main" val="37933978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445741"/>
          </a:xfrm>
        </p:spPr>
        <p:txBody>
          <a:bodyPr>
            <a:normAutofit/>
          </a:bodyPr>
          <a:lstStyle/>
          <a:p>
            <a:pPr algn="ctr">
              <a:spcAft>
                <a:spcPts val="1800"/>
              </a:spcAft>
            </a:pPr>
            <a:r>
              <a:rPr lang="en-AU" sz="3600" b="1" dirty="0" smtClean="0">
                <a:latin typeface="Arial" panose="020B0604020202020204" pitchFamily="34" charset="0"/>
                <a:ea typeface="Times New Roman" panose="02020603050405020304" pitchFamily="18" charset="0"/>
                <a:cs typeface="Arial" panose="020B0604020202020204" pitchFamily="34" charset="0"/>
              </a:rPr>
              <a:t>Assessment </a:t>
            </a:r>
            <a:r>
              <a:rPr lang="en-AU" sz="3600" b="1" dirty="0">
                <a:latin typeface="Arial" panose="020B0604020202020204" pitchFamily="34" charset="0"/>
                <a:ea typeface="Times New Roman" panose="02020603050405020304" pitchFamily="18" charset="0"/>
                <a:cs typeface="Arial" panose="020B0604020202020204" pitchFamily="34" charset="0"/>
              </a:rPr>
              <a:t>Questions</a:t>
            </a:r>
            <a:r>
              <a:rPr lang="en-AU" sz="5400" dirty="0">
                <a:latin typeface="Calibri Light" panose="020F0302020204030204" pitchFamily="34" charset="0"/>
                <a:ea typeface="Times New Roman" panose="02020603050405020304" pitchFamily="18" charset="0"/>
                <a:cs typeface="Arial" panose="020B0604020202020204" pitchFamily="34" charset="0"/>
              </a:rPr>
              <a:t/>
            </a:r>
            <a:br>
              <a:rPr lang="en-AU" sz="5400" dirty="0">
                <a:latin typeface="Calibri Light" panose="020F0302020204030204" pitchFamily="34" charset="0"/>
                <a:ea typeface="Times New Roman" panose="02020603050405020304" pitchFamily="18" charset="0"/>
                <a:cs typeface="Arial" panose="020B0604020202020204" pitchFamily="34" charset="0"/>
              </a:rPr>
            </a:br>
            <a:endParaRPr lang="en-AU" dirty="0"/>
          </a:p>
        </p:txBody>
      </p:sp>
      <p:sp>
        <p:nvSpPr>
          <p:cNvPr id="3" name="Content Placeholder 2"/>
          <p:cNvSpPr>
            <a:spLocks noGrp="1"/>
          </p:cNvSpPr>
          <p:nvPr>
            <p:ph idx="1"/>
          </p:nvPr>
        </p:nvSpPr>
        <p:spPr>
          <a:xfrm>
            <a:off x="838200" y="1493134"/>
            <a:ext cx="10515600" cy="5141130"/>
          </a:xfrm>
        </p:spPr>
        <p:txBody>
          <a:bodyPr>
            <a:normAutofit fontScale="62500" lnSpcReduction="20000"/>
          </a:bodyPr>
          <a:lstStyle/>
          <a:p>
            <a:pPr marL="0" indent="0">
              <a:lnSpc>
                <a:spcPct val="115000"/>
              </a:lnSpc>
              <a:spcBef>
                <a:spcPts val="1200"/>
              </a:spcBef>
              <a:spcAft>
                <a:spcPts val="0"/>
              </a:spcAft>
              <a:buNone/>
            </a:pPr>
            <a:r>
              <a:rPr lang="en-AU" sz="2900" dirty="0">
                <a:latin typeface="Arial" panose="020B0604020202020204" pitchFamily="34" charset="0"/>
                <a:ea typeface="Times New Roman" panose="02020603050405020304" pitchFamily="18" charset="0"/>
                <a:cs typeface="Times New Roman" panose="02020603050405020304" pitchFamily="18" charset="0"/>
              </a:rPr>
              <a:t>Answers are indicated in </a:t>
            </a:r>
            <a:r>
              <a:rPr lang="en-AU" sz="29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red</a:t>
            </a:r>
            <a:r>
              <a:rPr lang="en-AU" sz="2900" dirty="0" smtClean="0">
                <a:latin typeface="Arial" panose="020B0604020202020204" pitchFamily="34" charset="0"/>
                <a:ea typeface="Times New Roman" panose="02020603050405020304" pitchFamily="18" charset="0"/>
                <a:cs typeface="Times New Roman" panose="02020603050405020304" pitchFamily="18" charset="0"/>
              </a:rPr>
              <a:t>.</a:t>
            </a:r>
            <a:br>
              <a:rPr lang="en-AU" sz="2900" dirty="0" smtClean="0">
                <a:latin typeface="Arial" panose="020B0604020202020204" pitchFamily="34" charset="0"/>
                <a:ea typeface="Times New Roman" panose="02020603050405020304" pitchFamily="18" charset="0"/>
                <a:cs typeface="Times New Roman" panose="02020603050405020304" pitchFamily="18" charset="0"/>
              </a:rPr>
            </a:br>
            <a:endParaRPr lang="en-AU" sz="2900" dirty="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20000"/>
              </a:lnSpc>
              <a:spcBef>
                <a:spcPts val="0"/>
              </a:spcBef>
              <a:spcAft>
                <a:spcPts val="1200"/>
              </a:spcAft>
              <a:buNone/>
              <a:tabLst>
                <a:tab pos="540385" algn="l"/>
              </a:tabLst>
            </a:pPr>
            <a:r>
              <a:rPr lang="en-AU" sz="2900" b="1" kern="1600" dirty="0">
                <a:ea typeface="Times New Roman" panose="02020603050405020304" pitchFamily="18" charset="0"/>
                <a:cs typeface="Times New Roman" panose="02020603050405020304" pitchFamily="18" charset="0"/>
              </a:rPr>
              <a:t>Question 1</a:t>
            </a:r>
          </a:p>
          <a:p>
            <a:pPr marL="0" indent="0">
              <a:lnSpc>
                <a:spcPct val="120000"/>
              </a:lnSpc>
              <a:spcBef>
                <a:spcPts val="0"/>
              </a:spcBef>
              <a:spcAft>
                <a:spcPts val="1200"/>
              </a:spcAft>
              <a:buNone/>
            </a:pPr>
            <a:r>
              <a:rPr lang="en-AU" sz="2900" dirty="0">
                <a:ea typeface="Times New Roman" panose="02020603050405020304" pitchFamily="18" charset="0"/>
                <a:cs typeface="Times New Roman" panose="02020603050405020304" pitchFamily="18" charset="0"/>
              </a:rPr>
              <a:t>The NCC applies to building, plumbing and drainage solutions for</a:t>
            </a:r>
            <a:r>
              <a:rPr lang="en-AU" sz="2900" dirty="0" smtClean="0">
                <a:ea typeface="Times New Roman" panose="02020603050405020304" pitchFamily="18" charset="0"/>
                <a:cs typeface="Times New Roman" panose="02020603050405020304" pitchFamily="18" charset="0"/>
              </a:rPr>
              <a:t>:</a:t>
            </a:r>
          </a:p>
          <a:p>
            <a:pPr marL="800089" lvl="1" indent="-342900">
              <a:lnSpc>
                <a:spcPct val="120000"/>
              </a:lnSpc>
              <a:spcBef>
                <a:spcPts val="0"/>
              </a:spcBef>
              <a:buFont typeface="+mj-lt"/>
              <a:buAutoNum type="alphaLcParenR"/>
            </a:pPr>
            <a:r>
              <a:rPr lang="en-AU" sz="2900" dirty="0" smtClean="0">
                <a:ea typeface="Times New Roman" panose="02020603050405020304" pitchFamily="18" charset="0"/>
                <a:cs typeface="Times New Roman" panose="02020603050405020304" pitchFamily="18" charset="0"/>
              </a:rPr>
              <a:t>New </a:t>
            </a:r>
            <a:r>
              <a:rPr lang="en-AU" sz="2900" dirty="0">
                <a:ea typeface="Times New Roman" panose="02020603050405020304" pitchFamily="18" charset="0"/>
                <a:cs typeface="Times New Roman" panose="02020603050405020304" pitchFamily="18" charset="0"/>
              </a:rPr>
              <a:t>construction </a:t>
            </a:r>
          </a:p>
          <a:p>
            <a:pPr marL="800089" lvl="1" indent="-342900">
              <a:lnSpc>
                <a:spcPct val="120000"/>
              </a:lnSpc>
              <a:spcBef>
                <a:spcPts val="0"/>
              </a:spcBef>
              <a:buFont typeface="+mj-lt"/>
              <a:buAutoNum type="alphaLcParenR"/>
            </a:pPr>
            <a:r>
              <a:rPr lang="en-AU" sz="2900" dirty="0">
                <a:ea typeface="Times New Roman" panose="02020603050405020304" pitchFamily="18" charset="0"/>
                <a:cs typeface="Times New Roman" panose="02020603050405020304" pitchFamily="18" charset="0"/>
              </a:rPr>
              <a:t>Additions and alterations</a:t>
            </a:r>
          </a:p>
          <a:p>
            <a:pPr marL="800089" lvl="1" indent="-342900">
              <a:lnSpc>
                <a:spcPct val="120000"/>
              </a:lnSpc>
              <a:spcBef>
                <a:spcPts val="0"/>
              </a:spcBef>
              <a:buFont typeface="+mj-lt"/>
              <a:buAutoNum type="alphaLcParenR"/>
            </a:pPr>
            <a:r>
              <a:rPr lang="en-AU" sz="2900" dirty="0">
                <a:ea typeface="Times New Roman" panose="02020603050405020304" pitchFamily="18" charset="0"/>
                <a:cs typeface="Times New Roman" panose="02020603050405020304" pitchFamily="18" charset="0"/>
              </a:rPr>
              <a:t>Change of use</a:t>
            </a:r>
          </a:p>
          <a:p>
            <a:pPr marL="800089" lvl="1" indent="-342900">
              <a:lnSpc>
                <a:spcPct val="120000"/>
              </a:lnSpc>
              <a:spcBef>
                <a:spcPts val="0"/>
              </a:spcBef>
              <a:buFont typeface="+mj-lt"/>
              <a:buAutoNum type="alphaLcParenR"/>
            </a:pPr>
            <a:r>
              <a:rPr lang="en-AU" sz="2900" dirty="0">
                <a:solidFill>
                  <a:srgbClr val="FF0000"/>
                </a:solidFill>
                <a:ea typeface="Times New Roman" panose="02020603050405020304" pitchFamily="18" charset="0"/>
                <a:cs typeface="Times New Roman" panose="02020603050405020304" pitchFamily="18" charset="0"/>
              </a:rPr>
              <a:t>All of the above</a:t>
            </a:r>
            <a:endParaRPr lang="en-AU" sz="2900" dirty="0">
              <a:ea typeface="Times New Roman" panose="02020603050405020304" pitchFamily="18" charset="0"/>
              <a:cs typeface="Times New Roman" panose="02020603050405020304" pitchFamily="18" charset="0"/>
            </a:endParaRPr>
          </a:p>
          <a:p>
            <a:pPr marL="0" indent="0">
              <a:lnSpc>
                <a:spcPct val="120000"/>
              </a:lnSpc>
              <a:spcBef>
                <a:spcPts val="0"/>
              </a:spcBef>
              <a:spcAft>
                <a:spcPts val="1200"/>
              </a:spcAft>
              <a:buNone/>
              <a:tabLst>
                <a:tab pos="540385" algn="l"/>
              </a:tabLst>
            </a:pPr>
            <a:r>
              <a:rPr lang="en-AU" sz="2900" b="1" kern="1600" dirty="0" smtClean="0">
                <a:ea typeface="Times New Roman" panose="02020603050405020304" pitchFamily="18" charset="0"/>
                <a:cs typeface="Times New Roman" panose="02020603050405020304" pitchFamily="18" charset="0"/>
              </a:rPr>
              <a:t/>
            </a:r>
            <a:br>
              <a:rPr lang="en-AU" sz="2900" b="1" kern="1600" dirty="0" smtClean="0">
                <a:ea typeface="Times New Roman" panose="02020603050405020304" pitchFamily="18" charset="0"/>
                <a:cs typeface="Times New Roman" panose="02020603050405020304" pitchFamily="18" charset="0"/>
              </a:rPr>
            </a:br>
            <a:r>
              <a:rPr lang="en-AU" sz="2900" b="1" kern="1600" dirty="0" smtClean="0">
                <a:ea typeface="Times New Roman" panose="02020603050405020304" pitchFamily="18" charset="0"/>
                <a:cs typeface="Times New Roman" panose="02020603050405020304" pitchFamily="18" charset="0"/>
              </a:rPr>
              <a:t>Question </a:t>
            </a:r>
            <a:r>
              <a:rPr lang="en-AU" sz="2900" b="1" kern="1600" dirty="0">
                <a:ea typeface="Times New Roman" panose="02020603050405020304" pitchFamily="18" charset="0"/>
                <a:cs typeface="Times New Roman" panose="02020603050405020304" pitchFamily="18" charset="0"/>
              </a:rPr>
              <a:t>2</a:t>
            </a:r>
          </a:p>
          <a:p>
            <a:pPr marL="0" indent="0">
              <a:lnSpc>
                <a:spcPct val="120000"/>
              </a:lnSpc>
              <a:spcBef>
                <a:spcPts val="0"/>
              </a:spcBef>
              <a:spcAft>
                <a:spcPts val="1200"/>
              </a:spcAft>
              <a:buNone/>
            </a:pPr>
            <a:r>
              <a:rPr lang="en-AU" sz="2900" dirty="0">
                <a:ea typeface="Times New Roman" panose="02020603050405020304" pitchFamily="18" charset="0"/>
                <a:cs typeface="Times New Roman" panose="02020603050405020304" pitchFamily="18" charset="0"/>
              </a:rPr>
              <a:t>Volume One of the NCC contains</a:t>
            </a:r>
            <a:r>
              <a:rPr lang="en-AU" sz="2900" dirty="0" smtClean="0">
                <a:ea typeface="Times New Roman" panose="02020603050405020304" pitchFamily="18" charset="0"/>
                <a:cs typeface="Times New Roman" panose="02020603050405020304" pitchFamily="18" charset="0"/>
              </a:rPr>
              <a:t>:</a:t>
            </a:r>
          </a:p>
          <a:p>
            <a:pPr marL="800089" lvl="1" indent="-342900">
              <a:lnSpc>
                <a:spcPct val="120000"/>
              </a:lnSpc>
              <a:spcBef>
                <a:spcPts val="0"/>
              </a:spcBef>
              <a:buFont typeface="+mj-lt"/>
              <a:buAutoNum type="alphaLcParenR"/>
            </a:pPr>
            <a:r>
              <a:rPr lang="en-AU" sz="2900" dirty="0" smtClean="0">
                <a:solidFill>
                  <a:srgbClr val="FF0000"/>
                </a:solidFill>
                <a:ea typeface="Times New Roman" panose="02020603050405020304" pitchFamily="18" charset="0"/>
                <a:cs typeface="Times New Roman" panose="02020603050405020304" pitchFamily="18" charset="0"/>
              </a:rPr>
              <a:t>The design and construction requirements for Class 2-9 buildings</a:t>
            </a:r>
            <a:endParaRPr lang="en-AU" sz="2900" dirty="0" smtClean="0">
              <a:ea typeface="Times New Roman" panose="02020603050405020304" pitchFamily="18" charset="0"/>
              <a:cs typeface="Times New Roman" panose="02020603050405020304" pitchFamily="18" charset="0"/>
            </a:endParaRPr>
          </a:p>
          <a:p>
            <a:pPr marL="800089" lvl="1" indent="-342900">
              <a:lnSpc>
                <a:spcPct val="120000"/>
              </a:lnSpc>
              <a:spcBef>
                <a:spcPts val="0"/>
              </a:spcBef>
              <a:buFont typeface="+mj-lt"/>
              <a:buAutoNum type="alphaLcParenR"/>
            </a:pPr>
            <a:r>
              <a:rPr lang="en-AU" sz="2900" dirty="0" smtClean="0">
                <a:ea typeface="Times New Roman" panose="02020603050405020304" pitchFamily="18" charset="0"/>
                <a:cs typeface="Times New Roman" panose="02020603050405020304" pitchFamily="18" charset="0"/>
              </a:rPr>
              <a:t>Plumbing </a:t>
            </a:r>
            <a:r>
              <a:rPr lang="en-AU" sz="2900" dirty="0">
                <a:ea typeface="Times New Roman" panose="02020603050405020304" pitchFamily="18" charset="0"/>
                <a:cs typeface="Times New Roman" panose="02020603050405020304" pitchFamily="18" charset="0"/>
              </a:rPr>
              <a:t>and drainage requirements for plumbing associated with all building classifications</a:t>
            </a:r>
          </a:p>
          <a:p>
            <a:pPr marL="800089" lvl="1" indent="-342900">
              <a:lnSpc>
                <a:spcPct val="120000"/>
              </a:lnSpc>
              <a:spcBef>
                <a:spcPts val="0"/>
              </a:spcBef>
              <a:buFont typeface="+mj-lt"/>
              <a:buAutoNum type="alphaLcParenR"/>
            </a:pPr>
            <a:r>
              <a:rPr lang="en-AU" sz="2900" dirty="0">
                <a:ea typeface="Times New Roman" panose="02020603050405020304" pitchFamily="18" charset="0"/>
                <a:cs typeface="Times New Roman" panose="02020603050405020304" pitchFamily="18" charset="0"/>
              </a:rPr>
              <a:t>The design and construction requirements for </a:t>
            </a:r>
            <a:r>
              <a:rPr lang="en-AU" sz="2900" dirty="0" smtClean="0">
                <a:ea typeface="Times New Roman" panose="02020603050405020304" pitchFamily="18" charset="0"/>
                <a:cs typeface="Times New Roman" panose="02020603050405020304" pitchFamily="18" charset="0"/>
              </a:rPr>
              <a:t>houses.</a:t>
            </a:r>
            <a:endParaRPr lang="en-AU" sz="2900" dirty="0">
              <a:ea typeface="Times New Roman" panose="02020603050405020304" pitchFamily="18" charset="0"/>
              <a:cs typeface="Times New Roman" panose="02020603050405020304" pitchFamily="18" charset="0"/>
            </a:endParaRPr>
          </a:p>
          <a:p>
            <a:endParaRPr lang="en-AU" dirty="0"/>
          </a:p>
        </p:txBody>
      </p:sp>
    </p:spTree>
    <p:extLst>
      <p:ext uri="{BB962C8B-B14F-4D97-AF65-F5344CB8AC3E}">
        <p14:creationId xmlns:p14="http://schemas.microsoft.com/office/powerpoint/2010/main" val="21512691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30"/>
            <a:ext cx="10515600" cy="943718"/>
          </a:xfrm>
        </p:spPr>
        <p:txBody>
          <a:bodyPr>
            <a:normAutofit/>
          </a:bodyPr>
          <a:lstStyle/>
          <a:p>
            <a:pPr algn="ctr">
              <a:spcAft>
                <a:spcPts val="1800"/>
              </a:spcAft>
            </a:pPr>
            <a:r>
              <a:rPr lang="en-AU" sz="3600" b="1" dirty="0" smtClean="0">
                <a:latin typeface="Arial" panose="020B0604020202020204" pitchFamily="34" charset="0"/>
                <a:ea typeface="Times New Roman" panose="02020603050405020304" pitchFamily="18" charset="0"/>
                <a:cs typeface="Arial" panose="020B0604020202020204" pitchFamily="34" charset="0"/>
              </a:rPr>
              <a:t>Assessment Questions</a:t>
            </a:r>
            <a:br>
              <a:rPr lang="en-AU" sz="3600" b="1" dirty="0" smtClean="0">
                <a:latin typeface="Arial" panose="020B0604020202020204" pitchFamily="34" charset="0"/>
                <a:ea typeface="Times New Roman" panose="02020603050405020304" pitchFamily="18" charset="0"/>
                <a:cs typeface="Arial" panose="020B0604020202020204" pitchFamily="34" charset="0"/>
              </a:rPr>
            </a:br>
            <a:r>
              <a:rPr lang="en-AU" sz="1800" b="1" dirty="0" smtClean="0">
                <a:latin typeface="Arial" panose="020B0604020202020204" pitchFamily="34" charset="0"/>
                <a:ea typeface="Times New Roman" panose="02020603050405020304" pitchFamily="18" charset="0"/>
                <a:cs typeface="Arial" panose="020B0604020202020204" pitchFamily="34" charset="0"/>
              </a:rPr>
              <a:t>(continued)</a:t>
            </a:r>
            <a:endParaRPr lang="en-AU" dirty="0"/>
          </a:p>
        </p:txBody>
      </p:sp>
      <p:sp>
        <p:nvSpPr>
          <p:cNvPr id="3" name="Content Placeholder 2"/>
          <p:cNvSpPr>
            <a:spLocks noGrp="1"/>
          </p:cNvSpPr>
          <p:nvPr>
            <p:ph idx="1"/>
          </p:nvPr>
        </p:nvSpPr>
        <p:spPr>
          <a:xfrm>
            <a:off x="838200" y="1493134"/>
            <a:ext cx="10515600" cy="5043853"/>
          </a:xfrm>
        </p:spPr>
        <p:txBody>
          <a:bodyPr>
            <a:normAutofit lnSpcReduction="10000"/>
          </a:bodyPr>
          <a:lstStyle/>
          <a:p>
            <a:pPr marL="0" indent="0">
              <a:lnSpc>
                <a:spcPct val="150000"/>
              </a:lnSpc>
              <a:spcBef>
                <a:spcPts val="0"/>
              </a:spcBef>
              <a:spcAft>
                <a:spcPts val="1200"/>
              </a:spcAft>
              <a:buNone/>
              <a:tabLst>
                <a:tab pos="540385" algn="l"/>
              </a:tabLst>
            </a:pPr>
            <a:r>
              <a:rPr lang="en-AU" sz="1800" b="1" kern="1600" dirty="0">
                <a:ea typeface="Times New Roman" panose="02020603050405020304" pitchFamily="18" charset="0"/>
                <a:cs typeface="Times New Roman" panose="02020603050405020304" pitchFamily="18" charset="0"/>
              </a:rPr>
              <a:t>Question 3</a:t>
            </a:r>
          </a:p>
          <a:p>
            <a:pPr marL="0" indent="0">
              <a:lnSpc>
                <a:spcPct val="150000"/>
              </a:lnSpc>
              <a:spcBef>
                <a:spcPts val="0"/>
              </a:spcBef>
              <a:spcAft>
                <a:spcPts val="1200"/>
              </a:spcAft>
              <a:buNone/>
            </a:pPr>
            <a:r>
              <a:rPr lang="en-AU" sz="1800" dirty="0">
                <a:ea typeface="Times New Roman" panose="02020603050405020304" pitchFamily="18" charset="0"/>
                <a:cs typeface="Times New Roman" panose="02020603050405020304" pitchFamily="18" charset="0"/>
              </a:rPr>
              <a:t>What Class of building would an office building be</a:t>
            </a:r>
            <a:r>
              <a:rPr lang="en-AU" sz="1800" dirty="0" smtClean="0">
                <a:ea typeface="Times New Roman" panose="02020603050405020304" pitchFamily="18" charset="0"/>
                <a:cs typeface="Times New Roman" panose="02020603050405020304" pitchFamily="18" charset="0"/>
              </a:rPr>
              <a:t>?</a:t>
            </a:r>
          </a:p>
          <a:p>
            <a:pPr marL="800089" lvl="1" indent="-342900">
              <a:lnSpc>
                <a:spcPct val="100000"/>
              </a:lnSpc>
              <a:spcBef>
                <a:spcPts val="0"/>
              </a:spcBef>
              <a:buFont typeface="+mj-lt"/>
              <a:buAutoNum type="alphaLcParenR"/>
            </a:pPr>
            <a:r>
              <a:rPr lang="en-AU" sz="1800" dirty="0" smtClean="0">
                <a:ea typeface="Times New Roman" panose="02020603050405020304" pitchFamily="18" charset="0"/>
                <a:cs typeface="Times New Roman" panose="02020603050405020304" pitchFamily="18" charset="0"/>
              </a:rPr>
              <a:t>9b </a:t>
            </a:r>
            <a:endParaRPr lang="en-AU" sz="1800" dirty="0">
              <a:ea typeface="Times New Roman" panose="02020603050405020304" pitchFamily="18" charset="0"/>
              <a:cs typeface="Times New Roman" panose="02020603050405020304" pitchFamily="18" charset="0"/>
            </a:endParaRPr>
          </a:p>
          <a:p>
            <a:pPr marL="800089" lvl="1" indent="-342900">
              <a:lnSpc>
                <a:spcPct val="10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3 </a:t>
            </a:r>
          </a:p>
          <a:p>
            <a:pPr marL="800089" lvl="1" indent="-342900">
              <a:lnSpc>
                <a:spcPct val="10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6 </a:t>
            </a:r>
            <a:endParaRPr lang="en-AU" sz="1800" dirty="0" smtClean="0">
              <a:ea typeface="Times New Roman" panose="02020603050405020304" pitchFamily="18" charset="0"/>
              <a:cs typeface="Times New Roman" panose="02020603050405020304" pitchFamily="18" charset="0"/>
            </a:endParaRPr>
          </a:p>
          <a:p>
            <a:pPr marL="800089" lvl="1" indent="-342900">
              <a:lnSpc>
                <a:spcPct val="100000"/>
              </a:lnSpc>
              <a:spcBef>
                <a:spcPts val="0"/>
              </a:spcBef>
              <a:buFont typeface="+mj-lt"/>
              <a:buAutoNum type="alphaLcParenR"/>
            </a:pPr>
            <a:r>
              <a:rPr lang="en-AU" sz="1800" dirty="0" smtClean="0">
                <a:solidFill>
                  <a:srgbClr val="FF0000"/>
                </a:solidFill>
                <a:ea typeface="Times New Roman" panose="02020603050405020304" pitchFamily="18" charset="0"/>
                <a:cs typeface="Times New Roman" panose="02020603050405020304" pitchFamily="18" charset="0"/>
              </a:rPr>
              <a:t>5.</a:t>
            </a:r>
          </a:p>
          <a:p>
            <a:pPr marL="800089" lvl="1" indent="-342900">
              <a:lnSpc>
                <a:spcPct val="100000"/>
              </a:lnSpc>
              <a:spcBef>
                <a:spcPts val="0"/>
              </a:spcBef>
              <a:buFont typeface="+mj-lt"/>
              <a:buAutoNum type="alphaLcParenR"/>
            </a:pPr>
            <a:endParaRPr lang="en-AU" sz="1800" dirty="0">
              <a:solidFill>
                <a:srgbClr val="FF0000"/>
              </a:solidFill>
              <a:cs typeface="Times New Roman" panose="02020603050405020304" pitchFamily="18" charset="0"/>
            </a:endParaRPr>
          </a:p>
          <a:p>
            <a:pPr marL="0" indent="0">
              <a:lnSpc>
                <a:spcPct val="100000"/>
              </a:lnSpc>
              <a:spcBef>
                <a:spcPts val="1800"/>
              </a:spcBef>
              <a:spcAft>
                <a:spcPts val="1200"/>
              </a:spcAft>
              <a:buNone/>
              <a:tabLst>
                <a:tab pos="540385" algn="l"/>
              </a:tabLst>
            </a:pPr>
            <a:r>
              <a:rPr lang="en-AU" sz="1800" b="1" kern="1600" dirty="0">
                <a:ea typeface="Times New Roman" panose="02020603050405020304" pitchFamily="18" charset="0"/>
                <a:cs typeface="Times New Roman" panose="02020603050405020304" pitchFamily="18" charset="0"/>
              </a:rPr>
              <a:t>Question 4</a:t>
            </a:r>
          </a:p>
          <a:p>
            <a:pPr marL="0" indent="0">
              <a:lnSpc>
                <a:spcPct val="120000"/>
              </a:lnSpc>
              <a:spcBef>
                <a:spcPts val="0"/>
              </a:spcBef>
              <a:spcAft>
                <a:spcPts val="1200"/>
              </a:spcAft>
              <a:buNone/>
            </a:pPr>
            <a:r>
              <a:rPr lang="en-AU" sz="1800" dirty="0">
                <a:ea typeface="Times New Roman" panose="02020603050405020304" pitchFamily="18" charset="0"/>
                <a:cs typeface="Times New Roman" panose="02020603050405020304" pitchFamily="18" charset="0"/>
              </a:rPr>
              <a:t>The Performance Requirements can be met through using either</a:t>
            </a:r>
            <a:r>
              <a:rPr lang="en-AU" sz="1800" dirty="0" smtClean="0">
                <a:ea typeface="Times New Roman" panose="02020603050405020304" pitchFamily="18" charset="0"/>
                <a:cs typeface="Times New Roman" panose="02020603050405020304" pitchFamily="18" charset="0"/>
              </a:rPr>
              <a:t>:</a:t>
            </a:r>
            <a:endParaRPr lang="en-AU" sz="1800" dirty="0">
              <a:ea typeface="Times New Roman" panose="02020603050405020304" pitchFamily="18" charset="0"/>
              <a:cs typeface="Times New Roman" panose="02020603050405020304" pitchFamily="18" charset="0"/>
            </a:endParaRPr>
          </a:p>
          <a:p>
            <a:pPr marL="800089" lvl="1" indent="-342900">
              <a:lnSpc>
                <a:spcPct val="12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A Performance Solution</a:t>
            </a:r>
          </a:p>
          <a:p>
            <a:pPr marL="800089" lvl="1" indent="-342900">
              <a:lnSpc>
                <a:spcPct val="12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A Deemed-to-Satisfy Solution</a:t>
            </a:r>
          </a:p>
          <a:p>
            <a:pPr marL="800089" lvl="1" indent="-342900">
              <a:lnSpc>
                <a:spcPct val="12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A combination of both</a:t>
            </a:r>
          </a:p>
          <a:p>
            <a:pPr marL="800089" lvl="1" indent="-342900">
              <a:lnSpc>
                <a:spcPct val="120000"/>
              </a:lnSpc>
              <a:spcBef>
                <a:spcPts val="0"/>
              </a:spcBef>
              <a:buFont typeface="+mj-lt"/>
              <a:buAutoNum type="alphaLcParenR"/>
            </a:pPr>
            <a:r>
              <a:rPr lang="en-AU" sz="1800" dirty="0">
                <a:solidFill>
                  <a:srgbClr val="FF0000"/>
                </a:solidFill>
                <a:ea typeface="Times New Roman" panose="02020603050405020304" pitchFamily="18" charset="0"/>
                <a:cs typeface="Times New Roman" panose="02020603050405020304" pitchFamily="18" charset="0"/>
              </a:rPr>
              <a:t>All of the </a:t>
            </a:r>
            <a:r>
              <a:rPr lang="en-AU" sz="1800" dirty="0" smtClean="0">
                <a:solidFill>
                  <a:srgbClr val="FF0000"/>
                </a:solidFill>
                <a:ea typeface="Times New Roman" panose="02020603050405020304" pitchFamily="18" charset="0"/>
                <a:cs typeface="Times New Roman" panose="02020603050405020304" pitchFamily="18" charset="0"/>
              </a:rPr>
              <a:t>above.</a:t>
            </a:r>
            <a:endParaRPr lang="en-AU" sz="1800" dirty="0">
              <a:ea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AU" sz="1800" dirty="0"/>
          </a:p>
        </p:txBody>
      </p:sp>
    </p:spTree>
    <p:extLst>
      <p:ext uri="{BB962C8B-B14F-4D97-AF65-F5344CB8AC3E}">
        <p14:creationId xmlns:p14="http://schemas.microsoft.com/office/powerpoint/2010/main" val="2678408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636289" y="280882"/>
            <a:ext cx="6069422" cy="908086"/>
          </a:xfrm>
        </p:spPr>
        <p:txBody>
          <a:bodyPr/>
          <a:lstStyle/>
          <a:p>
            <a:pPr algn="ctr"/>
            <a:r>
              <a:rPr lang="en-AU" dirty="0"/>
              <a:t>Overview of the NCC</a:t>
            </a:r>
          </a:p>
        </p:txBody>
      </p:sp>
      <p:sp>
        <p:nvSpPr>
          <p:cNvPr id="8" name="Content Placeholder 2"/>
          <p:cNvSpPr>
            <a:spLocks noGrp="1"/>
          </p:cNvSpPr>
          <p:nvPr>
            <p:ph idx="1"/>
          </p:nvPr>
        </p:nvSpPr>
        <p:spPr>
          <a:xfrm>
            <a:off x="732369" y="1777614"/>
            <a:ext cx="11061700" cy="4683829"/>
          </a:xfrm>
        </p:spPr>
        <p:txBody>
          <a:bodyPr>
            <a:noAutofit/>
          </a:bodyPr>
          <a:lstStyle/>
          <a:p>
            <a:pPr marL="0" indent="0">
              <a:buNone/>
            </a:pPr>
            <a:r>
              <a:rPr lang="en-AU" sz="2200" b="1" dirty="0"/>
              <a:t>The role of the NCC is to provide</a:t>
            </a:r>
            <a:r>
              <a:rPr lang="en-AU" sz="2200" b="1" dirty="0" smtClean="0"/>
              <a:t>:</a:t>
            </a:r>
          </a:p>
          <a:p>
            <a:pPr marL="622300" indent="-227013"/>
            <a:r>
              <a:rPr lang="en-US" sz="2200" dirty="0" smtClean="0"/>
              <a:t>nationally </a:t>
            </a:r>
            <a:r>
              <a:rPr lang="en-US" sz="2200" dirty="0"/>
              <a:t>consistent minimum </a:t>
            </a:r>
            <a:r>
              <a:rPr lang="en-US" sz="2200" dirty="0" smtClean="0"/>
              <a:t/>
            </a:r>
            <a:br>
              <a:rPr lang="en-US" sz="2200" dirty="0" smtClean="0"/>
            </a:br>
            <a:r>
              <a:rPr lang="en-US" sz="2200" dirty="0" smtClean="0"/>
              <a:t>necessary regulations; and  </a:t>
            </a:r>
            <a:endParaRPr lang="en-US" sz="2200" dirty="0"/>
          </a:p>
          <a:p>
            <a:pPr marL="622300" lvl="1" indent="-227013">
              <a:tabLst>
                <a:tab pos="723900" algn="l"/>
              </a:tabLst>
            </a:pPr>
            <a:r>
              <a:rPr lang="en-US" sz="2200" dirty="0" smtClean="0"/>
              <a:t>a </a:t>
            </a:r>
            <a:r>
              <a:rPr lang="en-US" sz="2200" dirty="0"/>
              <a:t>technical base for the design </a:t>
            </a:r>
            <a:r>
              <a:rPr lang="en-US" sz="2200" dirty="0" smtClean="0"/>
              <a:t/>
            </a:r>
            <a:br>
              <a:rPr lang="en-US" sz="2200" dirty="0" smtClean="0"/>
            </a:br>
            <a:r>
              <a:rPr lang="en-US" sz="2200" dirty="0" smtClean="0"/>
              <a:t>and construction </a:t>
            </a:r>
            <a:r>
              <a:rPr lang="en-US" sz="2200" dirty="0"/>
              <a:t>of buildings and </a:t>
            </a:r>
            <a:r>
              <a:rPr lang="en-US" sz="2200" dirty="0" smtClean="0"/>
              <a:t/>
            </a:r>
            <a:br>
              <a:rPr lang="en-US" sz="2200" dirty="0" smtClean="0"/>
            </a:br>
            <a:r>
              <a:rPr lang="en-US" sz="2200" dirty="0" smtClean="0"/>
              <a:t>certain structures.</a:t>
            </a:r>
            <a:br>
              <a:rPr lang="en-US" sz="2200" dirty="0" smtClean="0"/>
            </a:br>
            <a:endParaRPr lang="en-US" sz="2200" dirty="0"/>
          </a:p>
          <a:p>
            <a:pPr marL="0" indent="0">
              <a:buNone/>
            </a:pPr>
            <a:r>
              <a:rPr lang="en-AU" sz="2200" b="1" dirty="0"/>
              <a:t>There are three </a:t>
            </a:r>
            <a:r>
              <a:rPr lang="en-AU" sz="2200" b="1" dirty="0" smtClean="0"/>
              <a:t>performance-based volumes in </a:t>
            </a:r>
            <a:r>
              <a:rPr lang="en-AU" sz="2200" b="1" dirty="0"/>
              <a:t>the </a:t>
            </a:r>
            <a:r>
              <a:rPr lang="en-AU" sz="2200" b="1" dirty="0" smtClean="0"/>
              <a:t>NCC, namely:</a:t>
            </a:r>
          </a:p>
          <a:p>
            <a:pPr marL="622300" indent="-227013"/>
            <a:r>
              <a:rPr lang="en-AU" sz="2200" dirty="0" smtClean="0"/>
              <a:t>the </a:t>
            </a:r>
            <a:r>
              <a:rPr lang="en-AU" sz="2200" dirty="0"/>
              <a:t>Building Code of Australia (BCA) </a:t>
            </a:r>
            <a:r>
              <a:rPr lang="en-AU" sz="2200" dirty="0" smtClean="0"/>
              <a:t>- Volumes One and Two; and</a:t>
            </a:r>
            <a:endParaRPr lang="en-AU" sz="2200" dirty="0"/>
          </a:p>
          <a:p>
            <a:pPr marL="622300" lvl="1" indent="-227013"/>
            <a:r>
              <a:rPr lang="en-AU" sz="2200" dirty="0" smtClean="0"/>
              <a:t>the </a:t>
            </a:r>
            <a:r>
              <a:rPr lang="en-AU" sz="2200" dirty="0"/>
              <a:t>Plumbing Code of Australia (PCA) </a:t>
            </a:r>
            <a:r>
              <a:rPr lang="en-AU" sz="2200" dirty="0" smtClean="0"/>
              <a:t>- Volume Three.</a:t>
            </a:r>
            <a:br>
              <a:rPr lang="en-AU" sz="2200" dirty="0" smtClean="0"/>
            </a:br>
            <a:endParaRPr lang="en-US" sz="2200" dirty="0"/>
          </a:p>
        </p:txBody>
      </p:sp>
      <p:pic>
        <p:nvPicPr>
          <p:cNvPr id="5" name="Picture 4" title="NC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4561" y="1858297"/>
            <a:ext cx="5159604" cy="1778768"/>
          </a:xfrm>
          <a:prstGeom prst="rect">
            <a:avLst/>
          </a:prstGeom>
        </p:spPr>
      </p:pic>
    </p:spTree>
    <p:extLst>
      <p:ext uri="{BB962C8B-B14F-4D97-AF65-F5344CB8AC3E}">
        <p14:creationId xmlns:p14="http://schemas.microsoft.com/office/powerpoint/2010/main" val="9217588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30"/>
            <a:ext cx="10515600" cy="943718"/>
          </a:xfrm>
        </p:spPr>
        <p:txBody>
          <a:bodyPr>
            <a:normAutofit/>
          </a:bodyPr>
          <a:lstStyle/>
          <a:p>
            <a:pPr algn="ctr">
              <a:spcAft>
                <a:spcPts val="1800"/>
              </a:spcAft>
            </a:pPr>
            <a:r>
              <a:rPr lang="en-AU" sz="3600" b="1" dirty="0" smtClean="0">
                <a:latin typeface="Arial" panose="020B0604020202020204" pitchFamily="34" charset="0"/>
                <a:ea typeface="Times New Roman" panose="02020603050405020304" pitchFamily="18" charset="0"/>
                <a:cs typeface="Arial" panose="020B0604020202020204" pitchFamily="34" charset="0"/>
              </a:rPr>
              <a:t>Assessment Questions</a:t>
            </a:r>
            <a:br>
              <a:rPr lang="en-AU" sz="3600" b="1" dirty="0" smtClean="0">
                <a:latin typeface="Arial" panose="020B0604020202020204" pitchFamily="34" charset="0"/>
                <a:ea typeface="Times New Roman" panose="02020603050405020304" pitchFamily="18" charset="0"/>
                <a:cs typeface="Arial" panose="020B0604020202020204" pitchFamily="34" charset="0"/>
              </a:rPr>
            </a:br>
            <a:r>
              <a:rPr lang="en-AU" sz="1800" b="1" dirty="0" smtClean="0">
                <a:latin typeface="Arial" panose="020B0604020202020204" pitchFamily="34" charset="0"/>
                <a:ea typeface="Times New Roman" panose="02020603050405020304" pitchFamily="18" charset="0"/>
                <a:cs typeface="Arial" panose="020B0604020202020204" pitchFamily="34" charset="0"/>
              </a:rPr>
              <a:t>(continued)</a:t>
            </a:r>
            <a:endParaRPr lang="en-AU" dirty="0"/>
          </a:p>
        </p:txBody>
      </p:sp>
      <p:sp>
        <p:nvSpPr>
          <p:cNvPr id="3" name="Content Placeholder 2"/>
          <p:cNvSpPr>
            <a:spLocks noGrp="1"/>
          </p:cNvSpPr>
          <p:nvPr>
            <p:ph idx="1"/>
          </p:nvPr>
        </p:nvSpPr>
        <p:spPr>
          <a:xfrm>
            <a:off x="838200" y="1493134"/>
            <a:ext cx="10515600" cy="5043853"/>
          </a:xfrm>
        </p:spPr>
        <p:txBody>
          <a:bodyPr>
            <a:normAutofit/>
          </a:bodyPr>
          <a:lstStyle/>
          <a:p>
            <a:pPr marL="0" indent="0">
              <a:lnSpc>
                <a:spcPct val="100000"/>
              </a:lnSpc>
              <a:spcBef>
                <a:spcPts val="0"/>
              </a:spcBef>
              <a:spcAft>
                <a:spcPts val="1200"/>
              </a:spcAft>
              <a:buNone/>
              <a:tabLst>
                <a:tab pos="540385" algn="l"/>
              </a:tabLst>
            </a:pPr>
            <a:r>
              <a:rPr lang="en-AU" sz="1800" b="1" kern="1600" dirty="0">
                <a:ea typeface="Times New Roman" panose="02020603050405020304" pitchFamily="18" charset="0"/>
                <a:cs typeface="Times New Roman" panose="02020603050405020304" pitchFamily="18" charset="0"/>
              </a:rPr>
              <a:t>Question 5</a:t>
            </a:r>
          </a:p>
          <a:p>
            <a:pPr marL="0" indent="0">
              <a:lnSpc>
                <a:spcPct val="100000"/>
              </a:lnSpc>
              <a:spcBef>
                <a:spcPts val="0"/>
              </a:spcBef>
              <a:spcAft>
                <a:spcPts val="1200"/>
              </a:spcAft>
              <a:buNone/>
            </a:pPr>
            <a:r>
              <a:rPr lang="en-AU" sz="1800" dirty="0">
                <a:ea typeface="Times New Roman" panose="02020603050405020304" pitchFamily="18" charset="0"/>
                <a:cs typeface="Times New Roman" panose="02020603050405020304" pitchFamily="18" charset="0"/>
              </a:rPr>
              <a:t>True or false? By using the Deemed-to-Satisfy Provisions of Sections B-J in accordance with Section A, the solution will automatically achieve compliance with the corresponding Performance Requirements</a:t>
            </a:r>
            <a:r>
              <a:rPr lang="en-AU" sz="1800" dirty="0" smtClean="0">
                <a:ea typeface="Times New Roman" panose="02020603050405020304" pitchFamily="18" charset="0"/>
                <a:cs typeface="Times New Roman" panose="02020603050405020304" pitchFamily="18" charset="0"/>
              </a:rPr>
              <a:t>.</a:t>
            </a:r>
          </a:p>
          <a:p>
            <a:pPr marL="800089" lvl="1" indent="-342900">
              <a:lnSpc>
                <a:spcPct val="120000"/>
              </a:lnSpc>
              <a:spcBef>
                <a:spcPts val="0"/>
              </a:spcBef>
              <a:buFont typeface="+mj-lt"/>
              <a:buAutoNum type="alphaLcParenR"/>
            </a:pPr>
            <a:r>
              <a:rPr lang="en-AU" sz="1800" dirty="0" smtClean="0">
                <a:solidFill>
                  <a:srgbClr val="FF0000"/>
                </a:solidFill>
                <a:ea typeface="Times New Roman" panose="02020603050405020304" pitchFamily="18" charset="0"/>
                <a:cs typeface="Times New Roman" panose="02020603050405020304" pitchFamily="18" charset="0"/>
              </a:rPr>
              <a:t>True</a:t>
            </a:r>
            <a:endParaRPr lang="en-AU" sz="1800" dirty="0" smtClean="0">
              <a:ea typeface="Times New Roman" panose="02020603050405020304" pitchFamily="18" charset="0"/>
              <a:cs typeface="Times New Roman" panose="02020603050405020304" pitchFamily="18" charset="0"/>
            </a:endParaRPr>
          </a:p>
          <a:p>
            <a:pPr marL="800089" lvl="1" indent="-342900">
              <a:lnSpc>
                <a:spcPct val="120000"/>
              </a:lnSpc>
              <a:spcBef>
                <a:spcPts val="0"/>
              </a:spcBef>
              <a:buFont typeface="+mj-lt"/>
              <a:buAutoNum type="alphaLcParenR"/>
            </a:pPr>
            <a:r>
              <a:rPr lang="en-AU" sz="1800" dirty="0" smtClean="0">
                <a:ea typeface="Times New Roman" panose="02020603050405020304" pitchFamily="18" charset="0"/>
                <a:cs typeface="Times New Roman" panose="02020603050405020304" pitchFamily="18" charset="0"/>
              </a:rPr>
              <a:t>False.</a:t>
            </a:r>
            <a:endParaRPr lang="en-AU" sz="1800" dirty="0">
              <a:ea typeface="Times New Roman" panose="02020603050405020304" pitchFamily="18" charset="0"/>
              <a:cs typeface="Times New Roman" panose="02020603050405020304" pitchFamily="18" charset="0"/>
            </a:endParaRPr>
          </a:p>
          <a:p>
            <a:pPr marL="0" indent="0">
              <a:lnSpc>
                <a:spcPct val="100000"/>
              </a:lnSpc>
              <a:spcBef>
                <a:spcPts val="2400"/>
              </a:spcBef>
              <a:spcAft>
                <a:spcPts val="1200"/>
              </a:spcAft>
              <a:buNone/>
              <a:tabLst>
                <a:tab pos="540385" algn="l"/>
              </a:tabLst>
            </a:pPr>
            <a:r>
              <a:rPr lang="en-AU" sz="1800" b="1" kern="1600" dirty="0">
                <a:ea typeface="Times New Roman" panose="02020603050405020304" pitchFamily="18" charset="0"/>
                <a:cs typeface="Times New Roman" panose="02020603050405020304" pitchFamily="18" charset="0"/>
              </a:rPr>
              <a:t>Question 6</a:t>
            </a:r>
          </a:p>
          <a:p>
            <a:pPr marL="0" indent="0">
              <a:lnSpc>
                <a:spcPct val="100000"/>
              </a:lnSpc>
              <a:spcBef>
                <a:spcPts val="0"/>
              </a:spcBef>
              <a:spcAft>
                <a:spcPts val="1200"/>
              </a:spcAft>
              <a:buNone/>
            </a:pPr>
            <a:r>
              <a:rPr lang="en-AU" sz="1800" dirty="0">
                <a:ea typeface="Times New Roman" panose="02020603050405020304" pitchFamily="18" charset="0"/>
                <a:cs typeface="Times New Roman" panose="02020603050405020304" pitchFamily="18" charset="0"/>
              </a:rPr>
              <a:t>True or false? Some Performance Requirements contain limitations which specify the application of the Performance Requirement</a:t>
            </a:r>
            <a:r>
              <a:rPr lang="en-AU" sz="1800" dirty="0" smtClean="0">
                <a:ea typeface="Times New Roman" panose="02020603050405020304" pitchFamily="18" charset="0"/>
                <a:cs typeface="Times New Roman" panose="02020603050405020304" pitchFamily="18" charset="0"/>
              </a:rPr>
              <a:t>.</a:t>
            </a:r>
            <a:r>
              <a:rPr lang="en-AU" sz="1800" dirty="0">
                <a:ea typeface="Times New Roman" panose="02020603050405020304" pitchFamily="18" charset="0"/>
                <a:cs typeface="Times New Roman" panose="02020603050405020304" pitchFamily="18" charset="0"/>
              </a:rPr>
              <a:t> </a:t>
            </a:r>
          </a:p>
          <a:p>
            <a:pPr marL="800089" lvl="1" indent="-342900">
              <a:lnSpc>
                <a:spcPct val="120000"/>
              </a:lnSpc>
              <a:spcBef>
                <a:spcPts val="0"/>
              </a:spcBef>
              <a:buFont typeface="+mj-lt"/>
              <a:buAutoNum type="alphaLcParenR"/>
            </a:pPr>
            <a:r>
              <a:rPr lang="en-AU" sz="1800" dirty="0">
                <a:solidFill>
                  <a:srgbClr val="FF0000"/>
                </a:solidFill>
                <a:ea typeface="Times New Roman" panose="02020603050405020304" pitchFamily="18" charset="0"/>
                <a:cs typeface="Times New Roman" panose="02020603050405020304" pitchFamily="18" charset="0"/>
              </a:rPr>
              <a:t>True</a:t>
            </a:r>
            <a:endParaRPr lang="en-AU" sz="1800" dirty="0">
              <a:ea typeface="Times New Roman" panose="02020603050405020304" pitchFamily="18" charset="0"/>
              <a:cs typeface="Times New Roman" panose="02020603050405020304" pitchFamily="18" charset="0"/>
            </a:endParaRPr>
          </a:p>
          <a:p>
            <a:pPr marL="800089" lvl="1" indent="-342900">
              <a:lnSpc>
                <a:spcPct val="120000"/>
              </a:lnSpc>
              <a:spcBef>
                <a:spcPts val="0"/>
              </a:spcBef>
              <a:buFont typeface="+mj-lt"/>
              <a:buAutoNum type="alphaLcParenR"/>
            </a:pPr>
            <a:r>
              <a:rPr lang="en-AU" sz="1800" dirty="0" smtClean="0">
                <a:ea typeface="Times New Roman" panose="02020603050405020304" pitchFamily="18" charset="0"/>
                <a:cs typeface="Times New Roman" panose="02020603050405020304" pitchFamily="18" charset="0"/>
              </a:rPr>
              <a:t>False.</a:t>
            </a:r>
            <a:endParaRPr lang="en-AU" sz="1800" dirty="0">
              <a:ea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AU" sz="1800" dirty="0"/>
          </a:p>
        </p:txBody>
      </p:sp>
    </p:spTree>
    <p:extLst>
      <p:ext uri="{BB962C8B-B14F-4D97-AF65-F5344CB8AC3E}">
        <p14:creationId xmlns:p14="http://schemas.microsoft.com/office/powerpoint/2010/main" val="20492772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30"/>
            <a:ext cx="10515600" cy="943718"/>
          </a:xfrm>
        </p:spPr>
        <p:txBody>
          <a:bodyPr>
            <a:normAutofit/>
          </a:bodyPr>
          <a:lstStyle/>
          <a:p>
            <a:pPr algn="ctr">
              <a:spcAft>
                <a:spcPts val="1800"/>
              </a:spcAft>
            </a:pPr>
            <a:r>
              <a:rPr lang="en-AU" sz="3600" b="1" dirty="0" smtClean="0">
                <a:latin typeface="Arial" panose="020B0604020202020204" pitchFamily="34" charset="0"/>
                <a:ea typeface="Times New Roman" panose="02020603050405020304" pitchFamily="18" charset="0"/>
                <a:cs typeface="Arial" panose="020B0604020202020204" pitchFamily="34" charset="0"/>
              </a:rPr>
              <a:t>Assessment Questions</a:t>
            </a:r>
            <a:br>
              <a:rPr lang="en-AU" sz="3600" b="1" dirty="0" smtClean="0">
                <a:latin typeface="Arial" panose="020B0604020202020204" pitchFamily="34" charset="0"/>
                <a:ea typeface="Times New Roman" panose="02020603050405020304" pitchFamily="18" charset="0"/>
                <a:cs typeface="Arial" panose="020B0604020202020204" pitchFamily="34" charset="0"/>
              </a:rPr>
            </a:br>
            <a:r>
              <a:rPr lang="en-AU" sz="1800" b="1" dirty="0" smtClean="0">
                <a:latin typeface="Arial" panose="020B0604020202020204" pitchFamily="34" charset="0"/>
                <a:ea typeface="Times New Roman" panose="02020603050405020304" pitchFamily="18" charset="0"/>
                <a:cs typeface="Arial" panose="020B0604020202020204" pitchFamily="34" charset="0"/>
              </a:rPr>
              <a:t>(continued)</a:t>
            </a:r>
            <a:endParaRPr lang="en-AU" dirty="0"/>
          </a:p>
        </p:txBody>
      </p:sp>
      <p:sp>
        <p:nvSpPr>
          <p:cNvPr id="3" name="Content Placeholder 2"/>
          <p:cNvSpPr>
            <a:spLocks noGrp="1"/>
          </p:cNvSpPr>
          <p:nvPr>
            <p:ph idx="1"/>
          </p:nvPr>
        </p:nvSpPr>
        <p:spPr>
          <a:xfrm>
            <a:off x="838200" y="1493134"/>
            <a:ext cx="10515600" cy="5043853"/>
          </a:xfrm>
        </p:spPr>
        <p:txBody>
          <a:bodyPr>
            <a:normAutofit/>
          </a:bodyPr>
          <a:lstStyle/>
          <a:p>
            <a:pPr marL="0" indent="0">
              <a:lnSpc>
                <a:spcPct val="100000"/>
              </a:lnSpc>
              <a:spcBef>
                <a:spcPts val="0"/>
              </a:spcBef>
              <a:spcAft>
                <a:spcPts val="1200"/>
              </a:spcAft>
              <a:buNone/>
              <a:tabLst>
                <a:tab pos="540385" algn="l"/>
              </a:tabLst>
            </a:pPr>
            <a:r>
              <a:rPr lang="en-AU" sz="1800" b="1" kern="1600" dirty="0">
                <a:ea typeface="Times New Roman" panose="02020603050405020304" pitchFamily="18" charset="0"/>
                <a:cs typeface="Times New Roman" panose="02020603050405020304" pitchFamily="18" charset="0"/>
              </a:rPr>
              <a:t>Question 7</a:t>
            </a:r>
          </a:p>
          <a:p>
            <a:pPr marL="0" indent="0">
              <a:lnSpc>
                <a:spcPct val="100000"/>
              </a:lnSpc>
              <a:spcBef>
                <a:spcPts val="0"/>
              </a:spcBef>
              <a:spcAft>
                <a:spcPts val="1200"/>
              </a:spcAft>
              <a:buNone/>
            </a:pPr>
            <a:r>
              <a:rPr lang="en-AU" sz="1800" dirty="0">
                <a:ea typeface="Times New Roman" panose="02020603050405020304" pitchFamily="18" charset="0"/>
                <a:cs typeface="Times New Roman" panose="02020603050405020304" pitchFamily="18" charset="0"/>
              </a:rPr>
              <a:t>The key concepts in applying Section C requirements are</a:t>
            </a:r>
            <a:r>
              <a:rPr lang="en-AU" sz="1800" dirty="0" smtClean="0">
                <a:ea typeface="Times New Roman" panose="02020603050405020304" pitchFamily="18" charset="0"/>
                <a:cs typeface="Times New Roman" panose="02020603050405020304" pitchFamily="18" charset="0"/>
              </a:rPr>
              <a:t>:</a:t>
            </a:r>
            <a:r>
              <a:rPr lang="en-AU" sz="1800" dirty="0">
                <a:ea typeface="Times New Roman" panose="02020603050405020304" pitchFamily="18" charset="0"/>
                <a:cs typeface="Times New Roman" panose="02020603050405020304" pitchFamily="18" charset="0"/>
              </a:rPr>
              <a:t> </a:t>
            </a:r>
            <a:endParaRPr lang="en-AU" sz="1800" dirty="0" smtClean="0">
              <a:ea typeface="Times New Roman" panose="02020603050405020304" pitchFamily="18" charset="0"/>
              <a:cs typeface="Times New Roman" panose="02020603050405020304" pitchFamily="18" charset="0"/>
            </a:endParaRPr>
          </a:p>
          <a:p>
            <a:pPr marL="800089" lvl="1" indent="-342900">
              <a:lnSpc>
                <a:spcPct val="120000"/>
              </a:lnSpc>
              <a:spcBef>
                <a:spcPts val="0"/>
              </a:spcBef>
              <a:buFont typeface="+mj-lt"/>
              <a:buAutoNum type="alphaLcParenR"/>
            </a:pPr>
            <a:r>
              <a:rPr lang="en-AU" sz="1800" dirty="0" smtClean="0">
                <a:ea typeface="Times New Roman" panose="02020603050405020304" pitchFamily="18" charset="0"/>
                <a:cs typeface="Times New Roman" panose="02020603050405020304" pitchFamily="18" charset="0"/>
              </a:rPr>
              <a:t>Structural adequacy, resistance to moisture, indoor air quality</a:t>
            </a:r>
          </a:p>
          <a:p>
            <a:pPr marL="800089" lvl="1" indent="-342900">
              <a:lnSpc>
                <a:spcPct val="120000"/>
              </a:lnSpc>
              <a:spcBef>
                <a:spcPts val="0"/>
              </a:spcBef>
              <a:buFont typeface="+mj-lt"/>
              <a:buAutoNum type="alphaLcParenR"/>
            </a:pPr>
            <a:r>
              <a:rPr lang="en-AU" sz="1800" dirty="0" smtClean="0">
                <a:ea typeface="Times New Roman" panose="02020603050405020304" pitchFamily="18" charset="0"/>
                <a:cs typeface="Times New Roman" panose="02020603050405020304" pitchFamily="18" charset="0"/>
              </a:rPr>
              <a:t>Conditioned </a:t>
            </a:r>
            <a:r>
              <a:rPr lang="en-AU" sz="1800" dirty="0">
                <a:ea typeface="Times New Roman" panose="02020603050405020304" pitchFamily="18" charset="0"/>
                <a:cs typeface="Times New Roman" panose="02020603050405020304" pitchFamily="18" charset="0"/>
              </a:rPr>
              <a:t>spaces, climate zone, building envelope</a:t>
            </a:r>
          </a:p>
          <a:p>
            <a:pPr marL="800089" lvl="1" indent="-342900">
              <a:lnSpc>
                <a:spcPct val="12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Type of construction, rise in storeys, structural adequacy</a:t>
            </a:r>
          </a:p>
          <a:p>
            <a:pPr marL="800089" lvl="1" indent="-342900">
              <a:lnSpc>
                <a:spcPct val="120000"/>
              </a:lnSpc>
              <a:spcBef>
                <a:spcPts val="0"/>
              </a:spcBef>
              <a:buFont typeface="+mj-lt"/>
              <a:buAutoNum type="alphaLcParenR"/>
            </a:pPr>
            <a:r>
              <a:rPr lang="en-AU" sz="1800" dirty="0">
                <a:solidFill>
                  <a:srgbClr val="FF0000"/>
                </a:solidFill>
                <a:ea typeface="Times New Roman" panose="02020603050405020304" pitchFamily="18" charset="0"/>
                <a:cs typeface="Times New Roman" panose="02020603050405020304" pitchFamily="18" charset="0"/>
              </a:rPr>
              <a:t>Type of construction, rise in storeys, fire compartmentation and </a:t>
            </a:r>
            <a:r>
              <a:rPr lang="en-AU" sz="1800" dirty="0" smtClean="0">
                <a:solidFill>
                  <a:srgbClr val="FF0000"/>
                </a:solidFill>
                <a:ea typeface="Times New Roman" panose="02020603050405020304" pitchFamily="18" charset="0"/>
                <a:cs typeface="Times New Roman" panose="02020603050405020304" pitchFamily="18" charset="0"/>
              </a:rPr>
              <a:t>separation.</a:t>
            </a:r>
            <a:endParaRPr lang="en-AU" sz="1800" dirty="0">
              <a:ea typeface="Times New Roman" panose="02020603050405020304" pitchFamily="18" charset="0"/>
              <a:cs typeface="Times New Roman" panose="02020603050405020304" pitchFamily="18" charset="0"/>
            </a:endParaRPr>
          </a:p>
          <a:p>
            <a:pPr marL="0" indent="0">
              <a:lnSpc>
                <a:spcPct val="120000"/>
              </a:lnSpc>
              <a:spcBef>
                <a:spcPts val="0"/>
              </a:spcBef>
              <a:buNone/>
            </a:pPr>
            <a:endParaRPr lang="en-AU" sz="1800" dirty="0" smtClean="0"/>
          </a:p>
          <a:p>
            <a:pPr marL="0" indent="0">
              <a:lnSpc>
                <a:spcPct val="100000"/>
              </a:lnSpc>
              <a:spcBef>
                <a:spcPts val="0"/>
              </a:spcBef>
              <a:spcAft>
                <a:spcPts val="1200"/>
              </a:spcAft>
              <a:buNone/>
              <a:tabLst>
                <a:tab pos="540385" algn="l"/>
              </a:tabLst>
            </a:pPr>
            <a:r>
              <a:rPr lang="en-AU" sz="1800" b="1" kern="1600" dirty="0">
                <a:ea typeface="Times New Roman" panose="02020603050405020304" pitchFamily="18" charset="0"/>
                <a:cs typeface="Times New Roman" panose="02020603050405020304" pitchFamily="18" charset="0"/>
              </a:rPr>
              <a:t>Question 8</a:t>
            </a:r>
          </a:p>
          <a:p>
            <a:pPr marL="0" indent="0">
              <a:lnSpc>
                <a:spcPct val="100000"/>
              </a:lnSpc>
              <a:spcBef>
                <a:spcPts val="0"/>
              </a:spcBef>
              <a:spcAft>
                <a:spcPts val="1200"/>
              </a:spcAft>
              <a:buNone/>
            </a:pPr>
            <a:r>
              <a:rPr lang="en-AU" sz="1800" dirty="0">
                <a:ea typeface="Times New Roman" panose="02020603050405020304" pitchFamily="18" charset="0"/>
                <a:cs typeface="Times New Roman" panose="02020603050405020304" pitchFamily="18" charset="0"/>
              </a:rPr>
              <a:t>For a 3 storey Class 9 building, according to Table C1.1 of NCC Volume One, what type of construction would be required</a:t>
            </a:r>
            <a:r>
              <a:rPr lang="en-AU" sz="1800" dirty="0" smtClean="0">
                <a:ea typeface="Times New Roman" panose="02020603050405020304" pitchFamily="18" charset="0"/>
                <a:cs typeface="Times New Roman" panose="02020603050405020304" pitchFamily="18" charset="0"/>
              </a:rPr>
              <a:t>?</a:t>
            </a:r>
            <a:r>
              <a:rPr lang="en-AU" sz="1800" dirty="0">
                <a:ea typeface="Times New Roman" panose="02020603050405020304" pitchFamily="18" charset="0"/>
                <a:cs typeface="Times New Roman" panose="02020603050405020304" pitchFamily="18" charset="0"/>
              </a:rPr>
              <a:t> </a:t>
            </a:r>
          </a:p>
          <a:p>
            <a:pPr marL="800089" lvl="1" indent="-342900">
              <a:lnSpc>
                <a:spcPct val="120000"/>
              </a:lnSpc>
              <a:spcBef>
                <a:spcPts val="0"/>
              </a:spcBef>
              <a:buFont typeface="+mj-lt"/>
              <a:buAutoNum type="alphaLcParenR"/>
            </a:pPr>
            <a:r>
              <a:rPr lang="en-AU" sz="1800" dirty="0">
                <a:solidFill>
                  <a:srgbClr val="FF0000"/>
                </a:solidFill>
                <a:ea typeface="Times New Roman" panose="02020603050405020304" pitchFamily="18" charset="0"/>
                <a:cs typeface="Times New Roman" panose="02020603050405020304" pitchFamily="18" charset="0"/>
              </a:rPr>
              <a:t>Type A</a:t>
            </a:r>
            <a:endParaRPr lang="en-AU" sz="1800" dirty="0">
              <a:ea typeface="Times New Roman" panose="02020603050405020304" pitchFamily="18" charset="0"/>
              <a:cs typeface="Times New Roman" panose="02020603050405020304" pitchFamily="18" charset="0"/>
            </a:endParaRPr>
          </a:p>
          <a:p>
            <a:pPr marL="800089" lvl="1" indent="-342900">
              <a:lnSpc>
                <a:spcPct val="12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Type B</a:t>
            </a:r>
          </a:p>
          <a:p>
            <a:pPr marL="800089" lvl="1" indent="-342900">
              <a:lnSpc>
                <a:spcPct val="12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Type </a:t>
            </a:r>
            <a:r>
              <a:rPr lang="en-AU" sz="1800" dirty="0" smtClean="0">
                <a:ea typeface="Times New Roman" panose="02020603050405020304" pitchFamily="18" charset="0"/>
                <a:cs typeface="Times New Roman" panose="02020603050405020304" pitchFamily="18" charset="0"/>
              </a:rPr>
              <a:t>C.</a:t>
            </a:r>
            <a:endParaRPr lang="en-AU" sz="1800" dirty="0">
              <a:ea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AU" sz="1800" dirty="0"/>
          </a:p>
        </p:txBody>
      </p:sp>
    </p:spTree>
    <p:extLst>
      <p:ext uri="{BB962C8B-B14F-4D97-AF65-F5344CB8AC3E}">
        <p14:creationId xmlns:p14="http://schemas.microsoft.com/office/powerpoint/2010/main" val="3782989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30"/>
            <a:ext cx="10515600" cy="943718"/>
          </a:xfrm>
        </p:spPr>
        <p:txBody>
          <a:bodyPr>
            <a:normAutofit/>
          </a:bodyPr>
          <a:lstStyle/>
          <a:p>
            <a:pPr algn="ctr">
              <a:spcAft>
                <a:spcPts val="1800"/>
              </a:spcAft>
            </a:pPr>
            <a:r>
              <a:rPr lang="en-AU" sz="3600" b="1" dirty="0" smtClean="0">
                <a:latin typeface="Arial" panose="020B0604020202020204" pitchFamily="34" charset="0"/>
                <a:ea typeface="Times New Roman" panose="02020603050405020304" pitchFamily="18" charset="0"/>
                <a:cs typeface="Arial" panose="020B0604020202020204" pitchFamily="34" charset="0"/>
              </a:rPr>
              <a:t>Assessment Questions</a:t>
            </a:r>
            <a:br>
              <a:rPr lang="en-AU" sz="3600" b="1" dirty="0" smtClean="0">
                <a:latin typeface="Arial" panose="020B0604020202020204" pitchFamily="34" charset="0"/>
                <a:ea typeface="Times New Roman" panose="02020603050405020304" pitchFamily="18" charset="0"/>
                <a:cs typeface="Arial" panose="020B0604020202020204" pitchFamily="34" charset="0"/>
              </a:rPr>
            </a:br>
            <a:r>
              <a:rPr lang="en-AU" sz="1800" b="1" dirty="0" smtClean="0">
                <a:latin typeface="Arial" panose="020B0604020202020204" pitchFamily="34" charset="0"/>
                <a:ea typeface="Times New Roman" panose="02020603050405020304" pitchFamily="18" charset="0"/>
                <a:cs typeface="Arial" panose="020B0604020202020204" pitchFamily="34" charset="0"/>
              </a:rPr>
              <a:t>(continued)</a:t>
            </a:r>
            <a:endParaRPr lang="en-AU" dirty="0"/>
          </a:p>
        </p:txBody>
      </p:sp>
      <p:sp>
        <p:nvSpPr>
          <p:cNvPr id="3" name="Content Placeholder 2"/>
          <p:cNvSpPr>
            <a:spLocks noGrp="1"/>
          </p:cNvSpPr>
          <p:nvPr>
            <p:ph idx="1"/>
          </p:nvPr>
        </p:nvSpPr>
        <p:spPr>
          <a:xfrm>
            <a:off x="838200" y="1493134"/>
            <a:ext cx="10515600" cy="5218951"/>
          </a:xfrm>
        </p:spPr>
        <p:txBody>
          <a:bodyPr>
            <a:normAutofit/>
          </a:bodyPr>
          <a:lstStyle/>
          <a:p>
            <a:pPr marL="0" indent="0">
              <a:lnSpc>
                <a:spcPct val="100000"/>
              </a:lnSpc>
              <a:spcBef>
                <a:spcPts val="0"/>
              </a:spcBef>
              <a:spcAft>
                <a:spcPts val="1200"/>
              </a:spcAft>
              <a:buNone/>
              <a:tabLst>
                <a:tab pos="540385" algn="l"/>
              </a:tabLst>
            </a:pPr>
            <a:r>
              <a:rPr lang="en-AU" sz="1800" b="1" kern="1600" dirty="0">
                <a:ea typeface="Times New Roman" panose="02020603050405020304" pitchFamily="18" charset="0"/>
                <a:cs typeface="Times New Roman" panose="02020603050405020304" pitchFamily="18" charset="0"/>
              </a:rPr>
              <a:t>Question 9</a:t>
            </a:r>
          </a:p>
          <a:p>
            <a:pPr marL="0" indent="0">
              <a:lnSpc>
                <a:spcPct val="100000"/>
              </a:lnSpc>
              <a:spcBef>
                <a:spcPts val="0"/>
              </a:spcBef>
              <a:spcAft>
                <a:spcPts val="1200"/>
              </a:spcAft>
              <a:buNone/>
            </a:pPr>
            <a:r>
              <a:rPr lang="en-AU" sz="1800" dirty="0">
                <a:ea typeface="Times New Roman" panose="02020603050405020304" pitchFamily="18" charset="0"/>
                <a:cs typeface="Times New Roman" panose="02020603050405020304" pitchFamily="18" charset="0"/>
              </a:rPr>
              <a:t>The rise in storeys has an impact on</a:t>
            </a:r>
            <a:r>
              <a:rPr lang="en-AU" sz="1800" dirty="0" smtClean="0">
                <a:ea typeface="Times New Roman" panose="02020603050405020304" pitchFamily="18" charset="0"/>
                <a:cs typeface="Times New Roman" panose="02020603050405020304" pitchFamily="18" charset="0"/>
              </a:rPr>
              <a:t>:</a:t>
            </a:r>
            <a:r>
              <a:rPr lang="en-AU" sz="1800" dirty="0">
                <a:ea typeface="Times New Roman" panose="02020603050405020304" pitchFamily="18" charset="0"/>
                <a:cs typeface="Times New Roman" panose="02020603050405020304" pitchFamily="18" charset="0"/>
              </a:rPr>
              <a:t> </a:t>
            </a:r>
          </a:p>
          <a:p>
            <a:pPr marL="800089" lvl="1" indent="-342900">
              <a:lnSpc>
                <a:spcPct val="12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The risk of exposure to radiant heat from a fire in another building</a:t>
            </a:r>
          </a:p>
          <a:p>
            <a:pPr marL="800089" lvl="1" indent="-342900">
              <a:lnSpc>
                <a:spcPct val="12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The risk of emitting radiant heat to another building</a:t>
            </a:r>
          </a:p>
          <a:p>
            <a:pPr marL="800089" lvl="1" indent="-342900">
              <a:lnSpc>
                <a:spcPct val="12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The risk of occupants who may need to travel down a stairway to safely evacuate the building</a:t>
            </a:r>
          </a:p>
          <a:p>
            <a:pPr marL="800089" lvl="1" indent="-342900">
              <a:lnSpc>
                <a:spcPct val="120000"/>
              </a:lnSpc>
              <a:spcBef>
                <a:spcPts val="0"/>
              </a:spcBef>
              <a:buFont typeface="+mj-lt"/>
              <a:buAutoNum type="alphaLcParenR"/>
            </a:pPr>
            <a:r>
              <a:rPr lang="en-AU" sz="1800" dirty="0">
                <a:solidFill>
                  <a:srgbClr val="FF0000"/>
                </a:solidFill>
                <a:ea typeface="Times New Roman" panose="02020603050405020304" pitchFamily="18" charset="0"/>
                <a:cs typeface="Times New Roman" panose="02020603050405020304" pitchFamily="18" charset="0"/>
              </a:rPr>
              <a:t>All of the </a:t>
            </a:r>
            <a:r>
              <a:rPr lang="en-AU" sz="1800" dirty="0" smtClean="0">
                <a:solidFill>
                  <a:srgbClr val="FF0000"/>
                </a:solidFill>
                <a:ea typeface="Times New Roman" panose="02020603050405020304" pitchFamily="18" charset="0"/>
                <a:cs typeface="Times New Roman" panose="02020603050405020304" pitchFamily="18" charset="0"/>
              </a:rPr>
              <a:t>above.</a:t>
            </a:r>
            <a:endParaRPr lang="en-AU" sz="1800" dirty="0">
              <a:ea typeface="Times New Roman" panose="02020603050405020304" pitchFamily="18" charset="0"/>
              <a:cs typeface="Times New Roman" panose="02020603050405020304" pitchFamily="18" charset="0"/>
            </a:endParaRPr>
          </a:p>
          <a:p>
            <a:pPr marL="0" indent="0">
              <a:lnSpc>
                <a:spcPct val="100000"/>
              </a:lnSpc>
              <a:spcBef>
                <a:spcPts val="2400"/>
              </a:spcBef>
              <a:spcAft>
                <a:spcPts val="1200"/>
              </a:spcAft>
              <a:buNone/>
              <a:tabLst>
                <a:tab pos="540385" algn="l"/>
              </a:tabLst>
            </a:pPr>
            <a:r>
              <a:rPr lang="en-AU" sz="1800" b="1" kern="1600" dirty="0">
                <a:ea typeface="Times New Roman" panose="02020603050405020304" pitchFamily="18" charset="0"/>
                <a:cs typeface="Times New Roman" panose="02020603050405020304" pitchFamily="18" charset="0"/>
              </a:rPr>
              <a:t>Question 10</a:t>
            </a:r>
          </a:p>
          <a:p>
            <a:pPr marL="0" indent="0">
              <a:lnSpc>
                <a:spcPct val="100000"/>
              </a:lnSpc>
              <a:spcBef>
                <a:spcPts val="0"/>
              </a:spcBef>
              <a:spcAft>
                <a:spcPts val="1200"/>
              </a:spcAft>
              <a:buNone/>
            </a:pPr>
            <a:r>
              <a:rPr lang="en-AU" sz="1800" dirty="0">
                <a:ea typeface="Times New Roman" panose="02020603050405020304" pitchFamily="18" charset="0"/>
                <a:cs typeface="Times New Roman" panose="02020603050405020304" pitchFamily="18" charset="0"/>
              </a:rPr>
              <a:t>What Class of building would the Sydney Olympic Stadium be</a:t>
            </a:r>
            <a:r>
              <a:rPr lang="en-AU" sz="1800" dirty="0" smtClean="0">
                <a:ea typeface="Times New Roman" panose="02020603050405020304" pitchFamily="18" charset="0"/>
                <a:cs typeface="Times New Roman" panose="02020603050405020304" pitchFamily="18" charset="0"/>
              </a:rPr>
              <a:t>? </a:t>
            </a:r>
            <a:r>
              <a:rPr lang="en-AU" sz="1800" dirty="0">
                <a:ea typeface="Times New Roman" panose="02020603050405020304" pitchFamily="18" charset="0"/>
                <a:cs typeface="Times New Roman" panose="02020603050405020304" pitchFamily="18" charset="0"/>
              </a:rPr>
              <a:t> </a:t>
            </a:r>
          </a:p>
          <a:p>
            <a:pPr marL="800089" lvl="1" indent="-342900">
              <a:lnSpc>
                <a:spcPct val="12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9a</a:t>
            </a:r>
          </a:p>
          <a:p>
            <a:pPr marL="800089" lvl="1" indent="-342900">
              <a:lnSpc>
                <a:spcPct val="120000"/>
              </a:lnSpc>
              <a:spcBef>
                <a:spcPts val="0"/>
              </a:spcBef>
              <a:buFont typeface="+mj-lt"/>
              <a:buAutoNum type="alphaLcParenR"/>
            </a:pPr>
            <a:r>
              <a:rPr lang="en-AU" sz="1800" dirty="0">
                <a:solidFill>
                  <a:srgbClr val="FF0000"/>
                </a:solidFill>
                <a:ea typeface="Times New Roman" panose="02020603050405020304" pitchFamily="18" charset="0"/>
                <a:cs typeface="Times New Roman" panose="02020603050405020304" pitchFamily="18" charset="0"/>
              </a:rPr>
              <a:t>9b</a:t>
            </a:r>
            <a:endParaRPr lang="en-AU" sz="1800" dirty="0">
              <a:ea typeface="Times New Roman" panose="02020603050405020304" pitchFamily="18" charset="0"/>
              <a:cs typeface="Times New Roman" panose="02020603050405020304" pitchFamily="18" charset="0"/>
            </a:endParaRPr>
          </a:p>
          <a:p>
            <a:pPr marL="800089" lvl="1" indent="-342900">
              <a:lnSpc>
                <a:spcPct val="12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9c</a:t>
            </a:r>
          </a:p>
          <a:p>
            <a:pPr marL="800089" lvl="1" indent="-342900">
              <a:lnSpc>
                <a:spcPct val="120000"/>
              </a:lnSpc>
              <a:spcBef>
                <a:spcPts val="0"/>
              </a:spcBef>
              <a:buFont typeface="+mj-lt"/>
              <a:buAutoNum type="alphaLcParenR"/>
            </a:pPr>
            <a:r>
              <a:rPr lang="en-AU" sz="1800" dirty="0" smtClean="0">
                <a:ea typeface="Times New Roman" panose="02020603050405020304" pitchFamily="18" charset="0"/>
                <a:cs typeface="Times New Roman" panose="02020603050405020304" pitchFamily="18" charset="0"/>
              </a:rPr>
              <a:t>8.</a:t>
            </a:r>
            <a:endParaRPr lang="en-AU" sz="1800" dirty="0">
              <a:ea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AU" sz="1800" dirty="0"/>
          </a:p>
        </p:txBody>
      </p:sp>
    </p:spTree>
    <p:extLst>
      <p:ext uri="{BB962C8B-B14F-4D97-AF65-F5344CB8AC3E}">
        <p14:creationId xmlns:p14="http://schemas.microsoft.com/office/powerpoint/2010/main" val="22131933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30"/>
            <a:ext cx="10515600" cy="943718"/>
          </a:xfrm>
        </p:spPr>
        <p:txBody>
          <a:bodyPr>
            <a:normAutofit/>
          </a:bodyPr>
          <a:lstStyle/>
          <a:p>
            <a:pPr algn="ctr">
              <a:spcAft>
                <a:spcPts val="1800"/>
              </a:spcAft>
            </a:pPr>
            <a:r>
              <a:rPr lang="en-AU" sz="3600" b="1" dirty="0" smtClean="0">
                <a:latin typeface="Arial" panose="020B0604020202020204" pitchFamily="34" charset="0"/>
                <a:ea typeface="Times New Roman" panose="02020603050405020304" pitchFamily="18" charset="0"/>
                <a:cs typeface="Arial" panose="020B0604020202020204" pitchFamily="34" charset="0"/>
              </a:rPr>
              <a:t>Assessment Questions</a:t>
            </a:r>
            <a:br>
              <a:rPr lang="en-AU" sz="3600" b="1" dirty="0" smtClean="0">
                <a:latin typeface="Arial" panose="020B0604020202020204" pitchFamily="34" charset="0"/>
                <a:ea typeface="Times New Roman" panose="02020603050405020304" pitchFamily="18" charset="0"/>
                <a:cs typeface="Arial" panose="020B0604020202020204" pitchFamily="34" charset="0"/>
              </a:rPr>
            </a:br>
            <a:r>
              <a:rPr lang="en-AU" sz="1800" b="1" dirty="0" smtClean="0">
                <a:latin typeface="Arial" panose="020B0604020202020204" pitchFamily="34" charset="0"/>
                <a:ea typeface="Times New Roman" panose="02020603050405020304" pitchFamily="18" charset="0"/>
                <a:cs typeface="Arial" panose="020B0604020202020204" pitchFamily="34" charset="0"/>
              </a:rPr>
              <a:t>(continued)</a:t>
            </a:r>
            <a:endParaRPr lang="en-AU" dirty="0"/>
          </a:p>
        </p:txBody>
      </p:sp>
      <p:sp>
        <p:nvSpPr>
          <p:cNvPr id="3" name="Content Placeholder 2"/>
          <p:cNvSpPr>
            <a:spLocks noGrp="1"/>
          </p:cNvSpPr>
          <p:nvPr>
            <p:ph idx="1"/>
          </p:nvPr>
        </p:nvSpPr>
        <p:spPr>
          <a:xfrm>
            <a:off x="838200" y="1493134"/>
            <a:ext cx="10515600" cy="5218951"/>
          </a:xfrm>
        </p:spPr>
        <p:txBody>
          <a:bodyPr>
            <a:normAutofit/>
          </a:bodyPr>
          <a:lstStyle/>
          <a:p>
            <a:pPr marL="0" indent="0">
              <a:lnSpc>
                <a:spcPct val="100000"/>
              </a:lnSpc>
              <a:spcBef>
                <a:spcPts val="0"/>
              </a:spcBef>
              <a:spcAft>
                <a:spcPts val="1200"/>
              </a:spcAft>
              <a:buNone/>
              <a:tabLst>
                <a:tab pos="540385" algn="l"/>
              </a:tabLst>
            </a:pPr>
            <a:r>
              <a:rPr lang="en-AU" sz="1800" b="1" kern="1600" dirty="0">
                <a:ea typeface="Times New Roman" panose="02020603050405020304" pitchFamily="18" charset="0"/>
                <a:cs typeface="Times New Roman" panose="02020603050405020304" pitchFamily="18" charset="0"/>
              </a:rPr>
              <a:t>Question 11</a:t>
            </a:r>
          </a:p>
          <a:p>
            <a:pPr marL="0" indent="0">
              <a:lnSpc>
                <a:spcPct val="100000"/>
              </a:lnSpc>
              <a:spcBef>
                <a:spcPts val="0"/>
              </a:spcBef>
              <a:spcAft>
                <a:spcPts val="1200"/>
              </a:spcAft>
              <a:buNone/>
            </a:pPr>
            <a:r>
              <a:rPr lang="en-AU" sz="1800" dirty="0">
                <a:ea typeface="Times New Roman" panose="02020603050405020304" pitchFamily="18" charset="0"/>
                <a:cs typeface="Times New Roman" panose="02020603050405020304" pitchFamily="18" charset="0"/>
              </a:rPr>
              <a:t>The only trigger for the installation of fire sprinklers in buildings is where the building is greater than 25m in effective height</a:t>
            </a:r>
            <a:r>
              <a:rPr lang="en-AU" sz="1800" dirty="0" smtClean="0">
                <a:ea typeface="Times New Roman" panose="02020603050405020304" pitchFamily="18" charset="0"/>
                <a:cs typeface="Times New Roman" panose="02020603050405020304" pitchFamily="18" charset="0"/>
              </a:rPr>
              <a:t>?</a:t>
            </a:r>
            <a:r>
              <a:rPr lang="en-AU" sz="1800" dirty="0">
                <a:ea typeface="Times New Roman" panose="02020603050405020304" pitchFamily="18" charset="0"/>
                <a:cs typeface="Times New Roman" panose="02020603050405020304" pitchFamily="18" charset="0"/>
              </a:rPr>
              <a:t> </a:t>
            </a:r>
          </a:p>
          <a:p>
            <a:pPr marL="800089" lvl="1" indent="-342900">
              <a:lnSpc>
                <a:spcPct val="12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Yes</a:t>
            </a:r>
          </a:p>
          <a:p>
            <a:pPr marL="800089" lvl="1" indent="-342900">
              <a:lnSpc>
                <a:spcPct val="120000"/>
              </a:lnSpc>
              <a:spcBef>
                <a:spcPts val="0"/>
              </a:spcBef>
              <a:buFont typeface="+mj-lt"/>
              <a:buAutoNum type="alphaLcParenR"/>
            </a:pPr>
            <a:r>
              <a:rPr lang="en-AU" sz="1800" dirty="0" smtClean="0">
                <a:solidFill>
                  <a:srgbClr val="FF0000"/>
                </a:solidFill>
                <a:ea typeface="Times New Roman" panose="02020603050405020304" pitchFamily="18" charset="0"/>
                <a:cs typeface="Times New Roman" panose="02020603050405020304" pitchFamily="18" charset="0"/>
              </a:rPr>
              <a:t>No.</a:t>
            </a:r>
            <a:endParaRPr lang="en-AU" sz="1800" dirty="0">
              <a:ea typeface="Times New Roman" panose="02020603050405020304" pitchFamily="18" charset="0"/>
              <a:cs typeface="Times New Roman" panose="02020603050405020304" pitchFamily="18" charset="0"/>
            </a:endParaRPr>
          </a:p>
          <a:p>
            <a:pPr marL="0" indent="0">
              <a:lnSpc>
                <a:spcPct val="100000"/>
              </a:lnSpc>
              <a:spcBef>
                <a:spcPts val="2400"/>
              </a:spcBef>
              <a:spcAft>
                <a:spcPts val="1200"/>
              </a:spcAft>
              <a:buNone/>
              <a:tabLst>
                <a:tab pos="540385" algn="l"/>
              </a:tabLst>
            </a:pPr>
            <a:r>
              <a:rPr lang="en-AU" sz="1800" b="1" kern="1600" dirty="0">
                <a:ea typeface="Times New Roman" panose="02020603050405020304" pitchFamily="18" charset="0"/>
                <a:cs typeface="Times New Roman" panose="02020603050405020304" pitchFamily="18" charset="0"/>
              </a:rPr>
              <a:t>Question 12</a:t>
            </a:r>
          </a:p>
          <a:p>
            <a:pPr marL="0" indent="0">
              <a:lnSpc>
                <a:spcPct val="100000"/>
              </a:lnSpc>
              <a:spcBef>
                <a:spcPts val="0"/>
              </a:spcBef>
              <a:spcAft>
                <a:spcPts val="1200"/>
              </a:spcAft>
              <a:buNone/>
            </a:pPr>
            <a:r>
              <a:rPr lang="en-AU" sz="1800" dirty="0">
                <a:ea typeface="Times New Roman" panose="02020603050405020304" pitchFamily="18" charset="0"/>
                <a:cs typeface="Times New Roman" panose="02020603050405020304" pitchFamily="18" charset="0"/>
              </a:rPr>
              <a:t>The purpose of the Guide to Volume One is to</a:t>
            </a:r>
            <a:r>
              <a:rPr lang="en-AU" sz="1800" dirty="0" smtClean="0">
                <a:ea typeface="Times New Roman" panose="02020603050405020304" pitchFamily="18" charset="0"/>
                <a:cs typeface="Times New Roman" panose="02020603050405020304" pitchFamily="18" charset="0"/>
              </a:rPr>
              <a:t>:</a:t>
            </a:r>
            <a:r>
              <a:rPr lang="en-AU" sz="1800" dirty="0">
                <a:ea typeface="Times New Roman" panose="02020603050405020304" pitchFamily="18" charset="0"/>
                <a:cs typeface="Times New Roman" panose="02020603050405020304" pitchFamily="18" charset="0"/>
              </a:rPr>
              <a:t> </a:t>
            </a:r>
          </a:p>
          <a:p>
            <a:pPr marL="800089" lvl="1" indent="-342900">
              <a:lnSpc>
                <a:spcPct val="12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Provide background and explanatory information</a:t>
            </a:r>
          </a:p>
          <a:p>
            <a:pPr marL="800089" lvl="1" indent="-342900">
              <a:lnSpc>
                <a:spcPct val="12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Provide assistance in understanding relationships between different parts of Volume One</a:t>
            </a:r>
          </a:p>
          <a:p>
            <a:pPr marL="800089" lvl="1" indent="-342900">
              <a:lnSpc>
                <a:spcPct val="12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Provide assistance when interpreting Volume One</a:t>
            </a:r>
          </a:p>
          <a:p>
            <a:pPr marL="800089" lvl="1" indent="-342900">
              <a:lnSpc>
                <a:spcPct val="120000"/>
              </a:lnSpc>
              <a:spcBef>
                <a:spcPts val="0"/>
              </a:spcBef>
              <a:buFont typeface="+mj-lt"/>
              <a:buAutoNum type="alphaLcParenR"/>
            </a:pPr>
            <a:r>
              <a:rPr lang="en-AU" sz="1800" dirty="0">
                <a:solidFill>
                  <a:srgbClr val="FF0000"/>
                </a:solidFill>
                <a:ea typeface="Times New Roman" panose="02020603050405020304" pitchFamily="18" charset="0"/>
                <a:cs typeface="Times New Roman" panose="02020603050405020304" pitchFamily="18" charset="0"/>
              </a:rPr>
              <a:t>All of the </a:t>
            </a:r>
            <a:r>
              <a:rPr lang="en-AU" sz="1800" dirty="0" smtClean="0">
                <a:solidFill>
                  <a:srgbClr val="FF0000"/>
                </a:solidFill>
                <a:ea typeface="Times New Roman" panose="02020603050405020304" pitchFamily="18" charset="0"/>
                <a:cs typeface="Times New Roman" panose="02020603050405020304" pitchFamily="18" charset="0"/>
              </a:rPr>
              <a:t>above.</a:t>
            </a:r>
            <a:endParaRPr lang="en-AU" sz="1800" dirty="0">
              <a:ea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AU" sz="1800" dirty="0"/>
          </a:p>
        </p:txBody>
      </p:sp>
    </p:spTree>
    <p:extLst>
      <p:ext uri="{BB962C8B-B14F-4D97-AF65-F5344CB8AC3E}">
        <p14:creationId xmlns:p14="http://schemas.microsoft.com/office/powerpoint/2010/main" val="18896259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Copyright, Attribution &amp; Disclaimer</a:t>
            </a:r>
            <a:endParaRPr lang="en-AU" dirty="0"/>
          </a:p>
        </p:txBody>
      </p:sp>
      <p:sp>
        <p:nvSpPr>
          <p:cNvPr id="3" name="Content Placeholder 2"/>
          <p:cNvSpPr>
            <a:spLocks noGrp="1"/>
          </p:cNvSpPr>
          <p:nvPr>
            <p:ph idx="1"/>
          </p:nvPr>
        </p:nvSpPr>
        <p:spPr>
          <a:xfrm>
            <a:off x="838200" y="1411854"/>
            <a:ext cx="10744200" cy="4887346"/>
          </a:xfrm>
        </p:spPr>
        <p:txBody>
          <a:bodyPr>
            <a:noAutofit/>
          </a:bodyPr>
          <a:lstStyle/>
          <a:p>
            <a:pPr marL="0" indent="0">
              <a:lnSpc>
                <a:spcPct val="100000"/>
              </a:lnSpc>
              <a:buNone/>
            </a:pPr>
            <a:r>
              <a:rPr lang="en-AU" sz="1200" b="1" dirty="0">
                <a:cs typeface="Arial" panose="020B0604020202020204" pitchFamily="34" charset="0"/>
              </a:rPr>
              <a:t>Copyright</a:t>
            </a:r>
          </a:p>
          <a:p>
            <a:pPr marL="0" indent="0">
              <a:lnSpc>
                <a:spcPct val="100000"/>
              </a:lnSpc>
              <a:buNone/>
            </a:pPr>
            <a:r>
              <a:rPr lang="en-AU" sz="1200" dirty="0" smtClean="0">
                <a:cs typeface="Arial" panose="020B0604020202020204" pitchFamily="34" charset="0"/>
              </a:rPr>
              <a:t>© </a:t>
            </a:r>
            <a:r>
              <a:rPr lang="en-AU" sz="1200" dirty="0">
                <a:cs typeface="Arial" panose="020B0604020202020204" pitchFamily="34" charset="0"/>
              </a:rPr>
              <a:t>Commonwealth of Australia and the States and Territories of </a:t>
            </a:r>
            <a:r>
              <a:rPr lang="en-AU" sz="1200" dirty="0" smtClean="0">
                <a:cs typeface="Arial" panose="020B0604020202020204" pitchFamily="34" charset="0"/>
              </a:rPr>
              <a:t>Australia 2020, </a:t>
            </a:r>
            <a:r>
              <a:rPr lang="en-AU" sz="1200" dirty="0">
                <a:cs typeface="Arial" panose="020B0604020202020204" pitchFamily="34" charset="0"/>
              </a:rPr>
              <a:t>published by the Australian Building Codes </a:t>
            </a:r>
            <a:r>
              <a:rPr lang="en-AU" sz="1200" dirty="0" smtClean="0">
                <a:cs typeface="Arial" panose="020B0604020202020204" pitchFamily="34" charset="0"/>
              </a:rPr>
              <a:t>Board.</a:t>
            </a:r>
          </a:p>
          <a:p>
            <a:pPr marL="0" indent="0">
              <a:lnSpc>
                <a:spcPct val="100000"/>
              </a:lnSpc>
              <a:buNone/>
            </a:pPr>
            <a:endParaRPr lang="en-AU" sz="1200" dirty="0" smtClean="0">
              <a:cs typeface="Arial" panose="020B0604020202020204" pitchFamily="34" charset="0"/>
            </a:endParaRPr>
          </a:p>
          <a:p>
            <a:pPr marL="0" indent="0">
              <a:lnSpc>
                <a:spcPct val="100000"/>
              </a:lnSpc>
              <a:spcBef>
                <a:spcPts val="0"/>
              </a:spcBef>
              <a:buNone/>
            </a:pPr>
            <a:endParaRPr lang="en-AU" sz="1200" dirty="0" smtClean="0">
              <a:cs typeface="Arial" panose="020B0604020202020204" pitchFamily="34" charset="0"/>
            </a:endParaRPr>
          </a:p>
          <a:p>
            <a:pPr marL="0" indent="0">
              <a:lnSpc>
                <a:spcPct val="100000"/>
              </a:lnSpc>
              <a:buNone/>
            </a:pPr>
            <a:r>
              <a:rPr lang="en-AU" sz="1200" dirty="0" smtClean="0">
                <a:cs typeface="Arial" panose="020B0604020202020204" pitchFamily="34" charset="0"/>
              </a:rPr>
              <a:t>The </a:t>
            </a:r>
            <a:r>
              <a:rPr lang="en-AU" sz="1200" dirty="0">
                <a:cs typeface="Arial" panose="020B0604020202020204" pitchFamily="34" charset="0"/>
              </a:rPr>
              <a:t>material in this publication is licensed under a Creative Commons Attribution—4.0 International licence, with the exception </a:t>
            </a:r>
            <a:r>
              <a:rPr lang="en-AU" sz="1200" dirty="0" smtClean="0">
                <a:cs typeface="Arial" panose="020B0604020202020204" pitchFamily="34" charset="0"/>
              </a:rPr>
              <a:t>of:</a:t>
            </a:r>
            <a:r>
              <a:rPr lang="en-AU" sz="1200" dirty="0">
                <a:cs typeface="Arial" panose="020B0604020202020204" pitchFamily="34" charset="0"/>
              </a:rPr>
              <a:t> </a:t>
            </a:r>
            <a:r>
              <a:rPr lang="en-AU" sz="1200" dirty="0" smtClean="0">
                <a:cs typeface="Arial" panose="020B0604020202020204" pitchFamily="34" charset="0"/>
              </a:rPr>
              <a:t>any </a:t>
            </a:r>
            <a:r>
              <a:rPr lang="en-AU" sz="1200" dirty="0">
                <a:cs typeface="Arial" panose="020B0604020202020204" pitchFamily="34" charset="0"/>
              </a:rPr>
              <a:t>third party </a:t>
            </a:r>
            <a:r>
              <a:rPr lang="en-AU" sz="1200" dirty="0" smtClean="0">
                <a:cs typeface="Arial" panose="020B0604020202020204" pitchFamily="34" charset="0"/>
              </a:rPr>
              <a:t>material, any </a:t>
            </a:r>
            <a:r>
              <a:rPr lang="en-AU" sz="1200" dirty="0">
                <a:cs typeface="Arial" panose="020B0604020202020204" pitchFamily="34" charset="0"/>
              </a:rPr>
              <a:t>trademarks, </a:t>
            </a:r>
            <a:r>
              <a:rPr lang="en-AU" sz="1200" dirty="0" smtClean="0">
                <a:cs typeface="Arial" panose="020B0604020202020204" pitchFamily="34" charset="0"/>
              </a:rPr>
              <a:t>and any </a:t>
            </a:r>
            <a:r>
              <a:rPr lang="en-AU" sz="1200" dirty="0">
                <a:cs typeface="Arial" panose="020B0604020202020204" pitchFamily="34" charset="0"/>
              </a:rPr>
              <a:t>images or </a:t>
            </a:r>
            <a:r>
              <a:rPr lang="en-AU" sz="1200" dirty="0" smtClean="0">
                <a:cs typeface="Arial" panose="020B0604020202020204" pitchFamily="34" charset="0"/>
              </a:rPr>
              <a:t>photographs. More </a:t>
            </a:r>
            <a:r>
              <a:rPr lang="en-AU" sz="1200" dirty="0">
                <a:cs typeface="Arial" panose="020B0604020202020204" pitchFamily="34" charset="0"/>
              </a:rPr>
              <a:t>information on this CC BY licence is set out at the </a:t>
            </a:r>
            <a:r>
              <a:rPr lang="en-AU" sz="1200" dirty="0">
                <a:cs typeface="Arial" panose="020B0604020202020204" pitchFamily="34" charset="0"/>
                <a:hlinkClick r:id="rId3"/>
              </a:rPr>
              <a:t>Creative Commons Website</a:t>
            </a:r>
            <a:r>
              <a:rPr lang="en-AU" sz="1200" dirty="0">
                <a:cs typeface="Arial" panose="020B0604020202020204" pitchFamily="34" charset="0"/>
              </a:rPr>
              <a:t>. Enquiries about this publication can be sent </a:t>
            </a:r>
            <a:r>
              <a:rPr lang="en-AU" sz="1200" dirty="0" smtClean="0">
                <a:cs typeface="Arial" panose="020B0604020202020204" pitchFamily="34" charset="0"/>
              </a:rPr>
              <a:t>to: Australian </a:t>
            </a:r>
            <a:r>
              <a:rPr lang="en-AU" sz="1200" dirty="0">
                <a:cs typeface="Arial" panose="020B0604020202020204" pitchFamily="34" charset="0"/>
              </a:rPr>
              <a:t>Building Codes </a:t>
            </a:r>
            <a:r>
              <a:rPr lang="en-AU" sz="1200" dirty="0" smtClean="0">
                <a:cs typeface="Arial" panose="020B0604020202020204" pitchFamily="34" charset="0"/>
              </a:rPr>
              <a:t>Board ,GPO </a:t>
            </a:r>
            <a:r>
              <a:rPr lang="en-AU" sz="1200" dirty="0">
                <a:cs typeface="Arial" panose="020B0604020202020204" pitchFamily="34" charset="0"/>
              </a:rPr>
              <a:t>Box </a:t>
            </a:r>
            <a:r>
              <a:rPr lang="en-AU" sz="1200" dirty="0" smtClean="0">
                <a:cs typeface="Arial" panose="020B0604020202020204" pitchFamily="34" charset="0"/>
              </a:rPr>
              <a:t>2013, CANBERRA  </a:t>
            </a:r>
            <a:r>
              <a:rPr lang="en-AU" sz="1200" dirty="0">
                <a:cs typeface="Arial" panose="020B0604020202020204" pitchFamily="34" charset="0"/>
              </a:rPr>
              <a:t>ACT </a:t>
            </a:r>
            <a:r>
              <a:rPr lang="en-AU" sz="1200" dirty="0" smtClean="0">
                <a:cs typeface="Arial" panose="020B0604020202020204" pitchFamily="34" charset="0"/>
              </a:rPr>
              <a:t>2601. Phone</a:t>
            </a:r>
            <a:r>
              <a:rPr lang="en-AU" sz="1200" dirty="0">
                <a:cs typeface="Arial" panose="020B0604020202020204" pitchFamily="34" charset="0"/>
              </a:rPr>
              <a:t>: 1300 134 </a:t>
            </a:r>
            <a:r>
              <a:rPr lang="en-AU" sz="1200" dirty="0" smtClean="0">
                <a:cs typeface="Arial" panose="020B0604020202020204" pitchFamily="34" charset="0"/>
              </a:rPr>
              <a:t>631, Email</a:t>
            </a:r>
            <a:r>
              <a:rPr lang="en-AU" sz="1200" dirty="0">
                <a:cs typeface="Arial" panose="020B0604020202020204" pitchFamily="34" charset="0"/>
              </a:rPr>
              <a:t>: </a:t>
            </a:r>
            <a:r>
              <a:rPr lang="en-AU" sz="1200" dirty="0" smtClean="0">
                <a:cs typeface="Arial" panose="020B0604020202020204" pitchFamily="34" charset="0"/>
                <a:hlinkClick r:id="rId4"/>
              </a:rPr>
              <a:t>ncc@abcb.gov.au</a:t>
            </a:r>
            <a:r>
              <a:rPr lang="en-AU" sz="1200" dirty="0" smtClean="0">
                <a:cs typeface="Arial" panose="020B0604020202020204" pitchFamily="34" charset="0"/>
              </a:rPr>
              <a:t/>
            </a:r>
            <a:br>
              <a:rPr lang="en-AU" sz="1200" dirty="0" smtClean="0">
                <a:cs typeface="Arial" panose="020B0604020202020204" pitchFamily="34" charset="0"/>
              </a:rPr>
            </a:br>
            <a:r>
              <a:rPr lang="en-AU" sz="1200" dirty="0" smtClean="0">
                <a:cs typeface="Arial" panose="020B0604020202020204" pitchFamily="34" charset="0"/>
                <a:hlinkClick r:id="rId5"/>
              </a:rPr>
              <a:t>www.abcb.gov.au</a:t>
            </a:r>
            <a:r>
              <a:rPr lang="en-AU" sz="1200" dirty="0" smtClean="0">
                <a:cs typeface="Arial" panose="020B0604020202020204" pitchFamily="34" charset="0"/>
              </a:rPr>
              <a:t>.</a:t>
            </a:r>
          </a:p>
          <a:p>
            <a:pPr marL="0" indent="0">
              <a:lnSpc>
                <a:spcPct val="100000"/>
              </a:lnSpc>
              <a:spcBef>
                <a:spcPts val="600"/>
              </a:spcBef>
              <a:buNone/>
            </a:pPr>
            <a:r>
              <a:rPr lang="en-AU" sz="1200" b="1" dirty="0">
                <a:cs typeface="Arial" panose="020B0604020202020204" pitchFamily="34" charset="0"/>
              </a:rPr>
              <a:t>Attribution</a:t>
            </a:r>
          </a:p>
          <a:p>
            <a:pPr marL="0" indent="0">
              <a:lnSpc>
                <a:spcPct val="100000"/>
              </a:lnSpc>
              <a:spcBef>
                <a:spcPts val="600"/>
              </a:spcBef>
              <a:buNone/>
            </a:pPr>
            <a:r>
              <a:rPr lang="en-AU" sz="1200" dirty="0">
                <a:cs typeface="Arial" panose="020B0604020202020204" pitchFamily="34" charset="0"/>
              </a:rPr>
              <a:t>Use of all or part of this publication must include the following attribution</a:t>
            </a:r>
            <a:r>
              <a:rPr lang="en-AU" sz="1200" dirty="0" smtClean="0">
                <a:cs typeface="Arial" panose="020B0604020202020204" pitchFamily="34" charset="0"/>
              </a:rPr>
              <a:t>:</a:t>
            </a:r>
          </a:p>
          <a:p>
            <a:pPr marL="0" indent="0">
              <a:lnSpc>
                <a:spcPct val="100000"/>
              </a:lnSpc>
              <a:spcBef>
                <a:spcPts val="600"/>
              </a:spcBef>
              <a:buNone/>
            </a:pPr>
            <a:r>
              <a:rPr lang="en-AU" sz="1200" dirty="0" smtClean="0">
                <a:cs typeface="Arial" panose="020B0604020202020204" pitchFamily="34" charset="0"/>
              </a:rPr>
              <a:t>© </a:t>
            </a:r>
            <a:r>
              <a:rPr lang="en-AU" sz="1200" dirty="0">
                <a:cs typeface="Arial" panose="020B0604020202020204" pitchFamily="34" charset="0"/>
              </a:rPr>
              <a:t>Commonwealth of Australia and the States and Territories 2020, published by the Australian Building Codes Board.</a:t>
            </a:r>
          </a:p>
          <a:p>
            <a:pPr marL="0" indent="0">
              <a:lnSpc>
                <a:spcPct val="100000"/>
              </a:lnSpc>
              <a:spcBef>
                <a:spcPts val="600"/>
              </a:spcBef>
              <a:buNone/>
            </a:pPr>
            <a:r>
              <a:rPr lang="en-AU" sz="1200" b="1" dirty="0">
                <a:cs typeface="Arial" panose="020B0604020202020204" pitchFamily="34" charset="0"/>
              </a:rPr>
              <a:t>Disclaimer</a:t>
            </a:r>
          </a:p>
          <a:p>
            <a:pPr marL="0" indent="0">
              <a:lnSpc>
                <a:spcPct val="100000"/>
              </a:lnSpc>
              <a:spcBef>
                <a:spcPts val="600"/>
              </a:spcBef>
              <a:buNone/>
            </a:pPr>
            <a:r>
              <a:rPr lang="en-AU" sz="1200" dirty="0">
                <a:cs typeface="Arial" panose="020B0604020202020204" pitchFamily="34" charset="0"/>
              </a:rPr>
              <a:t>By accessing or using this publication, you agree to the following:</a:t>
            </a:r>
          </a:p>
          <a:p>
            <a:pPr marL="0" indent="0">
              <a:lnSpc>
                <a:spcPct val="100000"/>
              </a:lnSpc>
              <a:spcBef>
                <a:spcPts val="600"/>
              </a:spcBef>
              <a:buNone/>
            </a:pPr>
            <a:r>
              <a:rPr lang="en-AU" sz="1200" dirty="0">
                <a:cs typeface="Arial" panose="020B0604020202020204" pitchFamily="34" charset="0"/>
              </a:rPr>
              <a:t>While care has been taken in the preparation of this publication, it may not be complete or up-to-date.  You can ensure that you are using a complete and up-to-date version by checking the Australian Building Codes Board website (</a:t>
            </a:r>
            <a:r>
              <a:rPr lang="en-AU" sz="1200" dirty="0" smtClean="0">
                <a:cs typeface="Arial" panose="020B0604020202020204" pitchFamily="34" charset="0"/>
                <a:hlinkClick r:id="rId5"/>
              </a:rPr>
              <a:t>www.abcb.gov.au</a:t>
            </a:r>
            <a:r>
              <a:rPr lang="en-AU" sz="1200" dirty="0" smtClean="0">
                <a:cs typeface="Arial" panose="020B0604020202020204" pitchFamily="34" charset="0"/>
              </a:rPr>
              <a:t>).  </a:t>
            </a:r>
            <a:endParaRPr lang="en-AU" sz="1200" dirty="0">
              <a:cs typeface="Arial" panose="020B0604020202020204" pitchFamily="34" charset="0"/>
            </a:endParaRPr>
          </a:p>
          <a:p>
            <a:pPr marL="0" indent="0">
              <a:lnSpc>
                <a:spcPct val="100000"/>
              </a:lnSpc>
              <a:spcBef>
                <a:spcPts val="600"/>
              </a:spcBef>
              <a:buNone/>
            </a:pPr>
            <a:r>
              <a:rPr lang="en-AU" sz="1200" dirty="0">
                <a:cs typeface="Arial" panose="020B0604020202020204" pitchFamily="34" charset="0"/>
              </a:rPr>
              <a:t>The Australian Building Codes Board, the Commonwealth of Australia and States and Territories of Australia do not accept any liability, including liability for negligence, for any loss (howsoever caused), damage, injury, expense or cost incurred by any person as a result of accessing, using or relying upon this publication, to the maximum extent permitted by law. No representation or warranty is made or given as to the currency, accuracy, reliability, merchantability, fitness for any purpose or completeness of this publication or any information which may appear on any linked websites, or in other linked information sources, and all such representations and warranties are excluded to the extent permitted by law</a:t>
            </a:r>
            <a:r>
              <a:rPr lang="en-AU" sz="1200" dirty="0" smtClean="0">
                <a:cs typeface="Arial" panose="020B0604020202020204" pitchFamily="34" charset="0"/>
              </a:rPr>
              <a:t>.</a:t>
            </a:r>
          </a:p>
          <a:p>
            <a:pPr marL="0" indent="0">
              <a:lnSpc>
                <a:spcPct val="100000"/>
              </a:lnSpc>
              <a:spcBef>
                <a:spcPts val="600"/>
              </a:spcBef>
              <a:buNone/>
            </a:pPr>
            <a:r>
              <a:rPr lang="en-US" sz="1200" dirty="0"/>
              <a:t>This publication is not legal or professional advice.  Persons rely upon this publication entirely at their own risk and must take responsibility for assessing the relevance and accuracy of the information in relation to their particular circumstances.</a:t>
            </a:r>
            <a:endParaRPr lang="en-AU" sz="1200" dirty="0"/>
          </a:p>
          <a:p>
            <a:pPr marL="0" indent="0">
              <a:lnSpc>
                <a:spcPct val="100000"/>
              </a:lnSpc>
              <a:spcBef>
                <a:spcPts val="600"/>
              </a:spcBef>
              <a:buNone/>
            </a:pPr>
            <a:endParaRPr lang="en-AU" sz="1200" dirty="0">
              <a:latin typeface="Arial" panose="020B0604020202020204" pitchFamily="34" charset="0"/>
              <a:cs typeface="Arial" panose="020B0604020202020204" pitchFamily="34" charset="0"/>
            </a:endParaRPr>
          </a:p>
          <a:p>
            <a:pPr marL="0" indent="0">
              <a:lnSpc>
                <a:spcPct val="100000"/>
              </a:lnSpc>
              <a:spcBef>
                <a:spcPts val="600"/>
              </a:spcBef>
              <a:buNone/>
            </a:pPr>
            <a:endParaRPr lang="en-AU" sz="1200" dirty="0">
              <a:latin typeface="Arial" panose="020B0604020202020204" pitchFamily="34" charset="0"/>
              <a:cs typeface="Arial" panose="020B0604020202020204" pitchFamily="34" charset="0"/>
            </a:endParaRPr>
          </a:p>
          <a:p>
            <a:pPr marL="0" indent="0">
              <a:lnSpc>
                <a:spcPct val="100000"/>
              </a:lnSpc>
              <a:spcBef>
                <a:spcPts val="600"/>
              </a:spcBef>
              <a:buNone/>
            </a:pPr>
            <a:endParaRPr lang="en-AU" sz="1200" dirty="0">
              <a:latin typeface="Arial" panose="020B0604020202020204" pitchFamily="34" charset="0"/>
              <a:cs typeface="Arial" panose="020B0604020202020204" pitchFamily="34" charset="0"/>
            </a:endParaRPr>
          </a:p>
          <a:p>
            <a:pPr marL="0" indent="0">
              <a:lnSpc>
                <a:spcPct val="130000"/>
              </a:lnSpc>
              <a:buNone/>
            </a:pPr>
            <a:endParaRPr lang="en-AU" sz="1200" dirty="0">
              <a:latin typeface="Arial" panose="020B0604020202020204" pitchFamily="34" charset="0"/>
              <a:cs typeface="Arial" panose="020B0604020202020204" pitchFamily="34" charset="0"/>
            </a:endParaRPr>
          </a:p>
        </p:txBody>
      </p:sp>
      <p:pic>
        <p:nvPicPr>
          <p:cNvPr id="5" name="Picture 4" descr="Logo:  Creative Commons." title="Creative Commons logo"/>
          <p:cNvPicPr/>
          <p:nvPr/>
        </p:nvPicPr>
        <p:blipFill>
          <a:blip r:embed="rId6" r:link="rId7">
            <a:extLst>
              <a:ext uri="{28A0092B-C50C-407E-A947-70E740481C1C}">
                <a14:useLocalDpi xmlns:a14="http://schemas.microsoft.com/office/drawing/2010/main" val="0"/>
              </a:ext>
            </a:extLst>
          </a:blip>
          <a:stretch>
            <a:fillRect/>
          </a:stretch>
        </p:blipFill>
        <p:spPr bwMode="auto">
          <a:xfrm>
            <a:off x="946686" y="2143442"/>
            <a:ext cx="838200" cy="295275"/>
          </a:xfrm>
          <a:prstGeom prst="rect">
            <a:avLst/>
          </a:prstGeom>
          <a:noFill/>
          <a:ln>
            <a:noFill/>
          </a:ln>
        </p:spPr>
      </p:pic>
    </p:spTree>
    <p:extLst>
      <p:ext uri="{BB962C8B-B14F-4D97-AF65-F5344CB8AC3E}">
        <p14:creationId xmlns:p14="http://schemas.microsoft.com/office/powerpoint/2010/main" val="2832964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lgn="ctr"/>
            <a:r>
              <a:rPr lang="en-AU" dirty="0"/>
              <a:t>Overview of the NCC</a:t>
            </a:r>
          </a:p>
        </p:txBody>
      </p:sp>
      <p:sp>
        <p:nvSpPr>
          <p:cNvPr id="3" name="Content Placeholder 2"/>
          <p:cNvSpPr>
            <a:spLocks noGrp="1"/>
          </p:cNvSpPr>
          <p:nvPr>
            <p:ph idx="1"/>
          </p:nvPr>
        </p:nvSpPr>
        <p:spPr>
          <a:xfrm>
            <a:off x="683455" y="1661946"/>
            <a:ext cx="9177997" cy="4683829"/>
          </a:xfrm>
        </p:spPr>
        <p:txBody>
          <a:bodyPr>
            <a:normAutofit/>
          </a:bodyPr>
          <a:lstStyle/>
          <a:p>
            <a:pPr marL="0" indent="0">
              <a:spcAft>
                <a:spcPts val="1200"/>
              </a:spcAft>
              <a:buNone/>
            </a:pPr>
            <a:r>
              <a:rPr lang="en-AU" sz="2400" b="1" dirty="0"/>
              <a:t>The NCC applies to:</a:t>
            </a:r>
          </a:p>
          <a:p>
            <a:pPr lvl="1"/>
            <a:r>
              <a:rPr lang="en-AU" sz="2400" dirty="0"/>
              <a:t>n</a:t>
            </a:r>
            <a:r>
              <a:rPr lang="en-AU" sz="2400" dirty="0" smtClean="0"/>
              <a:t>ew construction;</a:t>
            </a:r>
            <a:endParaRPr lang="en-AU" sz="2400" dirty="0"/>
          </a:p>
          <a:p>
            <a:pPr lvl="1"/>
            <a:r>
              <a:rPr lang="en-AU" sz="2400" dirty="0" smtClean="0"/>
              <a:t>additions </a:t>
            </a:r>
            <a:r>
              <a:rPr lang="en-AU" sz="2400" dirty="0"/>
              <a:t>and </a:t>
            </a:r>
            <a:r>
              <a:rPr lang="en-AU" sz="2400" dirty="0" smtClean="0"/>
              <a:t>alterations; and</a:t>
            </a:r>
            <a:endParaRPr lang="en-AU" sz="2400" dirty="0"/>
          </a:p>
          <a:p>
            <a:pPr lvl="1">
              <a:spcAft>
                <a:spcPts val="1800"/>
              </a:spcAft>
            </a:pPr>
            <a:r>
              <a:rPr lang="en-AU" sz="2400" dirty="0" smtClean="0"/>
              <a:t>change </a:t>
            </a:r>
            <a:r>
              <a:rPr lang="en-AU" sz="2400" dirty="0"/>
              <a:t>of use of a </a:t>
            </a:r>
            <a:r>
              <a:rPr lang="en-AU" sz="2400" dirty="0" smtClean="0"/>
              <a:t>building.</a:t>
            </a:r>
            <a:endParaRPr lang="en-AU" sz="2400" dirty="0"/>
          </a:p>
          <a:p>
            <a:pPr marL="0" indent="0">
              <a:spcAft>
                <a:spcPts val="1200"/>
              </a:spcAft>
              <a:buNone/>
            </a:pPr>
            <a:r>
              <a:rPr lang="en-AU" sz="2400" b="1" dirty="0"/>
              <a:t>The </a:t>
            </a:r>
            <a:r>
              <a:rPr lang="en-AU" sz="2400" b="1" dirty="0" smtClean="0"/>
              <a:t>goals </a:t>
            </a:r>
            <a:r>
              <a:rPr lang="en-AU" sz="2400" b="1" dirty="0"/>
              <a:t>of the NCC are to achieve minimum necessary standards relevant to:</a:t>
            </a:r>
          </a:p>
          <a:p>
            <a:pPr lvl="1"/>
            <a:r>
              <a:rPr lang="en-AU" sz="2400" dirty="0"/>
              <a:t>safety (including structural safety and </a:t>
            </a:r>
            <a:r>
              <a:rPr lang="en-AU" sz="2400" dirty="0" smtClean="0"/>
              <a:t>safety </a:t>
            </a:r>
            <a:r>
              <a:rPr lang="en-AU" sz="2400" dirty="0"/>
              <a:t>from fire</a:t>
            </a:r>
            <a:r>
              <a:rPr lang="en-AU" sz="2400" dirty="0" smtClean="0"/>
              <a:t>); and</a:t>
            </a:r>
            <a:endParaRPr lang="en-AU" sz="2400" dirty="0"/>
          </a:p>
          <a:p>
            <a:pPr lvl="1"/>
            <a:r>
              <a:rPr lang="en-AU" sz="2400" dirty="0"/>
              <a:t>health, </a:t>
            </a:r>
            <a:r>
              <a:rPr lang="en-AU" sz="2400" dirty="0" smtClean="0"/>
              <a:t>amenity, accessibility and sustainability. </a:t>
            </a:r>
            <a:endParaRPr lang="en-AU" sz="2400" dirty="0"/>
          </a:p>
        </p:txBody>
      </p:sp>
      <p:pic>
        <p:nvPicPr>
          <p:cNvPr id="6" name="Picture 5" title="NC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763" y="1781424"/>
            <a:ext cx="5339803" cy="1840891"/>
          </a:xfrm>
          <a:prstGeom prst="rect">
            <a:avLst/>
          </a:prstGeom>
        </p:spPr>
      </p:pic>
    </p:spTree>
    <p:extLst>
      <p:ext uri="{BB962C8B-B14F-4D97-AF65-F5344CB8AC3E}">
        <p14:creationId xmlns:p14="http://schemas.microsoft.com/office/powerpoint/2010/main" val="2904276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Australian Regulatory Framework</a:t>
            </a:r>
          </a:p>
        </p:txBody>
      </p:sp>
      <p:pic>
        <p:nvPicPr>
          <p:cNvPr id="3" name="Picture 2" title="Australian regulatory framework flowch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3318" y="1273216"/>
            <a:ext cx="8825364" cy="5434000"/>
          </a:xfrm>
          <a:prstGeom prst="rect">
            <a:avLst/>
          </a:prstGeom>
        </p:spPr>
      </p:pic>
    </p:spTree>
    <p:extLst>
      <p:ext uri="{BB962C8B-B14F-4D97-AF65-F5344CB8AC3E}">
        <p14:creationId xmlns:p14="http://schemas.microsoft.com/office/powerpoint/2010/main" val="465832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752600" y="352430"/>
            <a:ext cx="8750300" cy="908086"/>
          </a:xfrm>
        </p:spPr>
        <p:txBody>
          <a:bodyPr/>
          <a:lstStyle/>
          <a:p>
            <a:pPr algn="ctr"/>
            <a:r>
              <a:rPr lang="en-AU" dirty="0"/>
              <a:t>NCC Volume One: Overview</a:t>
            </a:r>
          </a:p>
        </p:txBody>
      </p:sp>
      <p:sp>
        <p:nvSpPr>
          <p:cNvPr id="8" name="Content Placeholder 2"/>
          <p:cNvSpPr>
            <a:spLocks noGrp="1"/>
          </p:cNvSpPr>
          <p:nvPr>
            <p:ph idx="1"/>
          </p:nvPr>
        </p:nvSpPr>
        <p:spPr>
          <a:xfrm>
            <a:off x="838198" y="1719177"/>
            <a:ext cx="7407443" cy="4954339"/>
          </a:xfrm>
        </p:spPr>
        <p:txBody>
          <a:bodyPr>
            <a:noAutofit/>
          </a:bodyPr>
          <a:lstStyle/>
          <a:p>
            <a:pPr lvl="0">
              <a:spcAft>
                <a:spcPts val="1200"/>
              </a:spcAft>
            </a:pPr>
            <a:r>
              <a:rPr lang="en-AU" sz="2400" dirty="0"/>
              <a:t>Volume One </a:t>
            </a:r>
            <a:r>
              <a:rPr lang="en-AU" sz="2400" dirty="0" smtClean="0"/>
              <a:t>contains </a:t>
            </a:r>
            <a:r>
              <a:rPr lang="en-AU" sz="2400" dirty="0"/>
              <a:t>the design and construction requirements for Class 2 to 9 </a:t>
            </a:r>
            <a:r>
              <a:rPr lang="en-AU" sz="2400" dirty="0" smtClean="0"/>
              <a:t>buildings. </a:t>
            </a:r>
          </a:p>
          <a:p>
            <a:pPr lvl="0">
              <a:spcAft>
                <a:spcPts val="1200"/>
              </a:spcAft>
            </a:pPr>
            <a:r>
              <a:rPr lang="en-AU" sz="2400" dirty="0" smtClean="0"/>
              <a:t>It also contains </a:t>
            </a:r>
            <a:r>
              <a:rPr lang="en-AU" sz="2400" dirty="0"/>
              <a:t>certain requirements for </a:t>
            </a:r>
            <a:r>
              <a:rPr lang="en-AU" sz="2400" dirty="0" smtClean="0"/>
              <a:t/>
            </a:r>
            <a:br>
              <a:rPr lang="en-AU" sz="2400" dirty="0" smtClean="0"/>
            </a:br>
            <a:r>
              <a:rPr lang="en-AU" sz="2400" dirty="0" smtClean="0"/>
              <a:t>Class </a:t>
            </a:r>
            <a:r>
              <a:rPr lang="en-AU" sz="2400" dirty="0"/>
              <a:t>1b, 10a and 10b </a:t>
            </a:r>
            <a:r>
              <a:rPr lang="en-AU" sz="2400" dirty="0" smtClean="0"/>
              <a:t>buildings and structures.</a:t>
            </a:r>
            <a:endParaRPr lang="en-AU" sz="2400" dirty="0"/>
          </a:p>
          <a:p>
            <a:pPr lvl="0">
              <a:spcAft>
                <a:spcPts val="1200"/>
              </a:spcAft>
            </a:pPr>
            <a:r>
              <a:rPr lang="en-AU" sz="2400" dirty="0"/>
              <a:t>Class 2 to 9 buildings are generally commercial, industrial, multi-residential, and institutional </a:t>
            </a:r>
            <a:r>
              <a:rPr lang="en-AU" sz="2400" dirty="0" smtClean="0"/>
              <a:t>buildings. </a:t>
            </a:r>
            <a:endParaRPr lang="en-AU" sz="2400" dirty="0"/>
          </a:p>
          <a:p>
            <a:pPr lvl="0"/>
            <a:r>
              <a:rPr lang="en-AU" sz="2400" dirty="0"/>
              <a:t>Volume One contains </a:t>
            </a:r>
            <a:r>
              <a:rPr lang="en-AU" sz="2400" dirty="0" smtClean="0"/>
              <a:t>nine </a:t>
            </a:r>
            <a:r>
              <a:rPr lang="en-AU" sz="2400" dirty="0"/>
              <a:t>distinct </a:t>
            </a:r>
            <a:r>
              <a:rPr lang="en-AU" sz="2400" dirty="0" smtClean="0"/>
              <a:t>Sections </a:t>
            </a:r>
            <a:r>
              <a:rPr lang="en-AU" sz="2400" dirty="0"/>
              <a:t>(A to J</a:t>
            </a:r>
            <a:r>
              <a:rPr lang="en-AU" sz="2400" dirty="0" smtClean="0"/>
              <a:t>).</a:t>
            </a:r>
            <a:endParaRPr lang="en-AU" sz="2400" dirty="0"/>
          </a:p>
        </p:txBody>
      </p:sp>
      <p:pic>
        <p:nvPicPr>
          <p:cNvPr id="2" name="Picture 1" title="Volume two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5642" y="1719178"/>
            <a:ext cx="2884906" cy="2884906"/>
          </a:xfrm>
          <a:prstGeom prst="rect">
            <a:avLst/>
          </a:prstGeom>
        </p:spPr>
      </p:pic>
    </p:spTree>
    <p:extLst>
      <p:ext uri="{BB962C8B-B14F-4D97-AF65-F5344CB8AC3E}">
        <p14:creationId xmlns:p14="http://schemas.microsoft.com/office/powerpoint/2010/main" val="3195404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585048"/>
            <a:ext cx="10515600" cy="908086"/>
          </a:xfrm>
        </p:spPr>
        <p:txBody>
          <a:bodyPr/>
          <a:lstStyle/>
          <a:p>
            <a:pPr algn="ctr"/>
            <a:r>
              <a:rPr lang="en-AU" dirty="0"/>
              <a:t>NCC Volume One: Overview</a:t>
            </a:r>
          </a:p>
        </p:txBody>
      </p:sp>
      <p:pic>
        <p:nvPicPr>
          <p:cNvPr id="9" name="Content Placeholder 3" title="Chart demonstrating compliance "/>
          <p:cNvPicPr>
            <a:picLocks noGrp="1" noChangeAspect="1"/>
          </p:cNvPicPr>
          <p:nvPr>
            <p:ph sz="half" idx="2"/>
          </p:nvPr>
        </p:nvPicPr>
        <p:blipFill rotWithShape="1">
          <a:blip r:embed="rId3"/>
          <a:srcRect l="33856" r="21276" b="41797"/>
          <a:stretch/>
        </p:blipFill>
        <p:spPr>
          <a:xfrm>
            <a:off x="6012167" y="1968112"/>
            <a:ext cx="5659133" cy="3416687"/>
          </a:xfrm>
          <a:prstGeom prst="rect">
            <a:avLst/>
          </a:prstGeom>
        </p:spPr>
      </p:pic>
      <p:sp>
        <p:nvSpPr>
          <p:cNvPr id="12" name="Content Placeholder 2"/>
          <p:cNvSpPr>
            <a:spLocks noGrp="1"/>
          </p:cNvSpPr>
          <p:nvPr>
            <p:ph sz="half" idx="1"/>
          </p:nvPr>
        </p:nvSpPr>
        <p:spPr>
          <a:xfrm>
            <a:off x="838200" y="2156005"/>
            <a:ext cx="5181600" cy="4683829"/>
          </a:xfrm>
        </p:spPr>
        <p:txBody>
          <a:bodyPr>
            <a:normAutofit/>
          </a:bodyPr>
          <a:lstStyle/>
          <a:p>
            <a:pPr>
              <a:spcAft>
                <a:spcPts val="1200"/>
              </a:spcAft>
            </a:pPr>
            <a:r>
              <a:rPr lang="en-AU" sz="2400" dirty="0"/>
              <a:t>NCC Volume One </a:t>
            </a:r>
            <a:r>
              <a:rPr lang="en-AU" sz="2400" dirty="0" smtClean="0"/>
              <a:t>is a</a:t>
            </a:r>
            <a:r>
              <a:rPr lang="en-AU" sz="2400" dirty="0"/>
              <a:t> </a:t>
            </a:r>
            <a:r>
              <a:rPr lang="en-AU" sz="2400" dirty="0" smtClean="0"/>
              <a:t>performance-based code.</a:t>
            </a:r>
            <a:endParaRPr lang="en-AU" sz="2400" dirty="0"/>
          </a:p>
          <a:p>
            <a:r>
              <a:rPr lang="en-US" sz="2400" dirty="0"/>
              <a:t>Compliance with the NCC is achieved by satisfying the </a:t>
            </a:r>
            <a:r>
              <a:rPr lang="en-US" sz="2400" dirty="0" smtClean="0"/>
              <a:t>Governing Requirements and the Performance Requirements.</a:t>
            </a:r>
            <a:endParaRPr lang="en-US" sz="2400" dirty="0"/>
          </a:p>
        </p:txBody>
      </p:sp>
    </p:spTree>
    <p:extLst>
      <p:ext uri="{BB962C8B-B14F-4D97-AF65-F5344CB8AC3E}">
        <p14:creationId xmlns:p14="http://schemas.microsoft.com/office/powerpoint/2010/main" val="2919774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C-Tutor" id="{DD42F533-E673-4CB3-BE11-84316A659659}" vid="{7319E767-7248-42D5-AA2C-F47D3FAFEE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582854F196124490A1F658931F55CD" ma:contentTypeVersion="12" ma:contentTypeDescription="Create a new document." ma:contentTypeScope="" ma:versionID="d33243261fe0a680f7d487f002880210">
  <xsd:schema xmlns:xsd="http://www.w3.org/2001/XMLSchema" xmlns:xs="http://www.w3.org/2001/XMLSchema" xmlns:p="http://schemas.microsoft.com/office/2006/metadata/properties" xmlns:ns2="ce645488-6fd6-46e5-8e0c-bbe6f151e32e" xmlns:ns3="cff330f7-cf22-4164-ab59-4b915ccf0943" targetNamespace="http://schemas.microsoft.com/office/2006/metadata/properties" ma:root="true" ma:fieldsID="a33288956abf3fca76d8c2c0ea1ec4b8" ns2:_="" ns3:_="">
    <xsd:import namespace="ce645488-6fd6-46e5-8e0c-bbe6f151e32e"/>
    <xsd:import namespace="cff330f7-cf22-4164-ab59-4b915ccf094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645488-6fd6-46e5-8e0c-bbe6f151e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f330f7-cf22-4164-ab59-4b915ccf094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1B2FC0D-387A-4BA0-81FB-B3D1A98F3A19}">
  <ds:schemaRefs>
    <ds:schemaRef ds:uri="http://schemas.microsoft.com/sharepoint/v3/contenttype/forms"/>
  </ds:schemaRefs>
</ds:datastoreItem>
</file>

<file path=customXml/itemProps2.xml><?xml version="1.0" encoding="utf-8"?>
<ds:datastoreItem xmlns:ds="http://schemas.openxmlformats.org/officeDocument/2006/customXml" ds:itemID="{8075142C-5508-4012-A66D-4E6984AC5E52}"/>
</file>

<file path=customXml/itemProps3.xml><?xml version="1.0" encoding="utf-8"?>
<ds:datastoreItem xmlns:ds="http://schemas.openxmlformats.org/officeDocument/2006/customXml" ds:itemID="{C3E3B260-65CD-423F-8A30-2A5D414639A8}">
  <ds:schemaRefs>
    <ds:schemaRef ds:uri="http://schemas.microsoft.com/sharepoint/v4"/>
    <ds:schemaRef ds:uri="http://purl.org/dc/terms/"/>
    <ds:schemaRef ds:uri="http://schemas.microsoft.com/office/2006/documentManagement/types"/>
    <ds:schemaRef ds:uri="http://schemas.microsoft.com/office/infopath/2007/PartnerControls"/>
    <ds:schemaRef ds:uri="d064c82f-d8ab-4a3d-94af-5f326bc58d2d"/>
    <ds:schemaRef ds:uri="http://schemas.microsoft.com/sharepoint/v3"/>
    <ds:schemaRef ds:uri="http://purl.org/dc/elements/1.1/"/>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361A0314-7E24-4BFE-9F36-F5083AF1A9A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0</TotalTime>
  <Words>3517</Words>
  <Application>Microsoft Office PowerPoint</Application>
  <PresentationFormat>Widescreen</PresentationFormat>
  <Paragraphs>796</Paragraphs>
  <Slides>54</Slides>
  <Notes>50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Calibri Light</vt:lpstr>
      <vt:lpstr>Times New Roman</vt:lpstr>
      <vt:lpstr>Office Theme</vt:lpstr>
      <vt:lpstr>PowerPoint Presentation</vt:lpstr>
      <vt:lpstr>Table of contents</vt:lpstr>
      <vt:lpstr>How to access the NCC</vt:lpstr>
      <vt:lpstr>What you will learn</vt:lpstr>
      <vt:lpstr>Overview of the NCC</vt:lpstr>
      <vt:lpstr>Overview of the NCC</vt:lpstr>
      <vt:lpstr>Australian Regulatory Framework</vt:lpstr>
      <vt:lpstr>NCC Volume One: Overview</vt:lpstr>
      <vt:lpstr>NCC Volume One: Overview</vt:lpstr>
      <vt:lpstr>Performance Requirements</vt:lpstr>
      <vt:lpstr>Performance Requirements</vt:lpstr>
      <vt:lpstr>Performance Requirements: Limitations</vt:lpstr>
      <vt:lpstr>NCC Volume One: Sections</vt:lpstr>
      <vt:lpstr>NCC Volume One: Schedules</vt:lpstr>
      <vt:lpstr>Section A: Governing Requirements</vt:lpstr>
      <vt:lpstr>Definitions</vt:lpstr>
      <vt:lpstr>Example: Definitions</vt:lpstr>
      <vt:lpstr>PowerPoint Presentation</vt:lpstr>
      <vt:lpstr>Example: DTS referenced document</vt:lpstr>
      <vt:lpstr>Explanatory information</vt:lpstr>
      <vt:lpstr>Variations and additions to the NCC</vt:lpstr>
      <vt:lpstr>PowerPoint Presentation</vt:lpstr>
      <vt:lpstr>PowerPoint Presentation</vt:lpstr>
      <vt:lpstr>PowerPoint Presentation</vt:lpstr>
      <vt:lpstr>PowerPoint Presentation</vt:lpstr>
      <vt:lpstr>Section B: Structure</vt:lpstr>
      <vt:lpstr>Sections C to J</vt:lpstr>
      <vt:lpstr>Section C: Fire resistance</vt:lpstr>
      <vt:lpstr>PowerPoint Presentation</vt:lpstr>
      <vt:lpstr>PowerPoint Presentation</vt:lpstr>
      <vt:lpstr>PowerPoint Presentation</vt:lpstr>
      <vt:lpstr>Section D: Access and egress Objective</vt:lpstr>
      <vt:lpstr>PowerPoint Presentation</vt:lpstr>
      <vt:lpstr>PowerPoint Presentation</vt:lpstr>
      <vt:lpstr>Section E: Services and equipment</vt:lpstr>
      <vt:lpstr>Section E: Services and equipment Application</vt:lpstr>
      <vt:lpstr>Section E:  Services and equipment Application</vt:lpstr>
      <vt:lpstr>Section F: Health and amenity</vt:lpstr>
      <vt:lpstr>PowerPoint Presentation</vt:lpstr>
      <vt:lpstr>Section G: Ancillary provisions</vt:lpstr>
      <vt:lpstr>Section H: Special use buildings</vt:lpstr>
      <vt:lpstr>Section H:  Special use buildings</vt:lpstr>
      <vt:lpstr>Section J: Energy efficiency</vt:lpstr>
      <vt:lpstr>Section J: Energy efficiency</vt:lpstr>
      <vt:lpstr>Guide to NCC Volume One</vt:lpstr>
      <vt:lpstr>Handbooks</vt:lpstr>
      <vt:lpstr>Conclusion</vt:lpstr>
      <vt:lpstr>Assessment Questions </vt:lpstr>
      <vt:lpstr>Assessment Questions (continued)</vt:lpstr>
      <vt:lpstr>Assessment Questions (continued)</vt:lpstr>
      <vt:lpstr>Assessment Questions (continued)</vt:lpstr>
      <vt:lpstr>Assessment Questions (continued)</vt:lpstr>
      <vt:lpstr>Assessment Questions (continued)</vt:lpstr>
      <vt:lpstr>Copyright, Attribution &amp; Disclaimer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NCC Essentials NCC Volume One</dc:title>
  <dc:subject>Course 1 - The Australian building regulatory framework and ­the National Construction Code (NCC)</dc:subject>
  <dc:creator/>
  <cp:keywords>Building, Volume One, BCA,  ABCB, NCC</cp:keywords>
  <cp:lastModifiedBy/>
  <cp:revision>1</cp:revision>
  <dcterms:created xsi:type="dcterms:W3CDTF">2014-01-07T23:48:46Z</dcterms:created>
  <dcterms:modified xsi:type="dcterms:W3CDTF">2020-06-04T05:31:44Z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TC040015629991</vt:lpwstr>
  </property>
  <property fmtid="{D5CDD505-2E9C-101B-9397-08002B2CF9AE}" pid="3" name="ContentTypeId">
    <vt:lpwstr>0x0101009B582854F196124490A1F658931F55CD</vt:lpwstr>
  </property>
  <property fmtid="{D5CDD505-2E9C-101B-9397-08002B2CF9AE}" pid="4" name="_dlc_DocIdItemGuid">
    <vt:lpwstr>28c64491-0d16-435b-bc8f-35bf3dfcd0ff</vt:lpwstr>
  </property>
  <property fmtid="{D5CDD505-2E9C-101B-9397-08002B2CF9AE}" pid="5" name="DocHub_Year">
    <vt:lpwstr>1094;#2020|6a3660c5-15bd-4052-a0a1-6237663b7600</vt:lpwstr>
  </property>
  <property fmtid="{D5CDD505-2E9C-101B-9397-08002B2CF9AE}" pid="6" name="DocHub_DocumentType">
    <vt:lpwstr>67;#Training Material|8c346b81-e80f-42ff-97a2-78fb7bd67bd2</vt:lpwstr>
  </property>
  <property fmtid="{D5CDD505-2E9C-101B-9397-08002B2CF9AE}" pid="7" name="DocHub_SecurityClassification">
    <vt:lpwstr>3;#UNCLASSIFIED|6106d03b-a1a0-4e30-9d91-d5e9fb4314f9</vt:lpwstr>
  </property>
  <property fmtid="{D5CDD505-2E9C-101B-9397-08002B2CF9AE}" pid="8" name="DocHub_Keywords">
    <vt:lpwstr>85;#Education|4d80e486-8489-4dcd-903d-ee8f24163c3c;#225;#Training|e3ba519d-b770-438c-bf20-e45ec26c794e;#96;#NCC|130c8887-ab38-4ed1-8b54-7dadce4a3313;#30;#Volume One|b0c06fa0-6f0c-42f0-8769-ba189a6f7b53</vt:lpwstr>
  </property>
  <property fmtid="{D5CDD505-2E9C-101B-9397-08002B2CF9AE}" pid="9" name="DocHub_WorkActivity">
    <vt:lpwstr/>
  </property>
</Properties>
</file>