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2" r:id="rId5"/>
  </p:sldMasterIdLst>
  <p:notesMasterIdLst>
    <p:notesMasterId r:id="rId61"/>
  </p:notesMasterIdLst>
  <p:handoutMasterIdLst>
    <p:handoutMasterId r:id="rId62"/>
  </p:handoutMasterIdLst>
  <p:sldIdLst>
    <p:sldId id="257" r:id="rId6"/>
    <p:sldId id="259" r:id="rId7"/>
    <p:sldId id="260" r:id="rId8"/>
    <p:sldId id="262" r:id="rId9"/>
    <p:sldId id="264" r:id="rId10"/>
    <p:sldId id="307" r:id="rId11"/>
    <p:sldId id="266" r:id="rId12"/>
    <p:sldId id="301" r:id="rId13"/>
    <p:sldId id="267" r:id="rId14"/>
    <p:sldId id="268" r:id="rId15"/>
    <p:sldId id="269" r:id="rId16"/>
    <p:sldId id="270" r:id="rId17"/>
    <p:sldId id="271" r:id="rId18"/>
    <p:sldId id="272" r:id="rId19"/>
    <p:sldId id="273" r:id="rId20"/>
    <p:sldId id="274" r:id="rId21"/>
    <p:sldId id="275" r:id="rId22"/>
    <p:sldId id="306" r:id="rId23"/>
    <p:sldId id="276" r:id="rId24"/>
    <p:sldId id="277" r:id="rId25"/>
    <p:sldId id="278" r:id="rId26"/>
    <p:sldId id="279" r:id="rId27"/>
    <p:sldId id="303" r:id="rId28"/>
    <p:sldId id="304" r:id="rId29"/>
    <p:sldId id="302" r:id="rId30"/>
    <p:sldId id="280" r:id="rId31"/>
    <p:sldId id="281" r:id="rId32"/>
    <p:sldId id="308" r:id="rId33"/>
    <p:sldId id="282" r:id="rId34"/>
    <p:sldId id="283" r:id="rId35"/>
    <p:sldId id="284" r:id="rId36"/>
    <p:sldId id="285" r:id="rId37"/>
    <p:sldId id="309" r:id="rId38"/>
    <p:sldId id="305" r:id="rId39"/>
    <p:sldId id="286" r:id="rId40"/>
    <p:sldId id="287" r:id="rId41"/>
    <p:sldId id="288" r:id="rId42"/>
    <p:sldId id="289" r:id="rId43"/>
    <p:sldId id="290" r:id="rId44"/>
    <p:sldId id="291" r:id="rId45"/>
    <p:sldId id="292" r:id="rId46"/>
    <p:sldId id="294" r:id="rId47"/>
    <p:sldId id="295" r:id="rId48"/>
    <p:sldId id="296" r:id="rId49"/>
    <p:sldId id="297" r:id="rId50"/>
    <p:sldId id="298" r:id="rId51"/>
    <p:sldId id="299" r:id="rId52"/>
    <p:sldId id="300" r:id="rId53"/>
    <p:sldId id="311" r:id="rId54"/>
    <p:sldId id="312" r:id="rId55"/>
    <p:sldId id="313" r:id="rId56"/>
    <p:sldId id="314" r:id="rId57"/>
    <p:sldId id="315" r:id="rId58"/>
    <p:sldId id="316" r:id="rId59"/>
    <p:sldId id="310" r:id="rId60"/>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85" userDrawn="1">
          <p15:clr>
            <a:srgbClr val="A4A3A4"/>
          </p15:clr>
        </p15:guide>
      </p15:sldGuideLst>
    </p:ext>
    <p:ext uri="{2D200454-40CA-4A62-9FC3-DE9A4176ACB9}">
      <p15:notesGuideLst xmlns:p15="http://schemas.microsoft.com/office/powerpoint/2012/main">
        <p15:guide id="1" orient="horz" pos="2966" userDrawn="1">
          <p15:clr>
            <a:srgbClr val="A4A3A4"/>
          </p15:clr>
        </p15:guide>
        <p15:guide id="2" pos="2253" userDrawn="1">
          <p15:clr>
            <a:srgbClr val="A4A3A4"/>
          </p15:clr>
        </p15:guide>
        <p15:guide id="3" orient="horz" pos="3224" userDrawn="1">
          <p15:clr>
            <a:srgbClr val="A4A3A4"/>
          </p15:clr>
        </p15:guide>
        <p15:guide id="4" pos="2237" userDrawn="1">
          <p15:clr>
            <a:srgbClr val="A4A3A4"/>
          </p15:clr>
        </p15:guide>
        <p15:guide id="5" pos="225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396"/>
    <a:srgbClr val="98BBD9"/>
    <a:srgbClr val="F0C41A"/>
    <a:srgbClr val="A78F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70234" autoAdjust="0"/>
  </p:normalViewPr>
  <p:slideViewPr>
    <p:cSldViewPr snapToGrid="0">
      <p:cViewPr varScale="1">
        <p:scale>
          <a:sx n="87" d="100"/>
          <a:sy n="87" d="100"/>
        </p:scale>
        <p:origin x="576" y="60"/>
      </p:cViewPr>
      <p:guideLst>
        <p:guide orient="horz" pos="2183"/>
        <p:guide pos="3885"/>
      </p:guideLst>
    </p:cSldViewPr>
  </p:slideViewPr>
  <p:outlineViewPr>
    <p:cViewPr>
      <p:scale>
        <a:sx n="33" d="100"/>
        <a:sy n="33" d="100"/>
      </p:scale>
      <p:origin x="0" y="-25266"/>
    </p:cViewPr>
  </p:outlineViewPr>
  <p:notesTextViewPr>
    <p:cViewPr>
      <p:scale>
        <a:sx n="1" d="1"/>
        <a:sy n="1" d="1"/>
      </p:scale>
      <p:origin x="0" y="0"/>
    </p:cViewPr>
  </p:notesTextViewPr>
  <p:sorterViewPr>
    <p:cViewPr>
      <p:scale>
        <a:sx n="60" d="100"/>
        <a:sy n="60" d="100"/>
      </p:scale>
      <p:origin x="0" y="2496"/>
    </p:cViewPr>
  </p:sorterViewPr>
  <p:notesViewPr>
    <p:cSldViewPr snapToGrid="0">
      <p:cViewPr varScale="1">
        <p:scale>
          <a:sx n="76" d="100"/>
          <a:sy n="76" d="100"/>
        </p:scale>
        <p:origin x="3300" y="108"/>
      </p:cViewPr>
      <p:guideLst>
        <p:guide orient="horz" pos="2966"/>
        <p:guide pos="2253"/>
        <p:guide orient="horz" pos="3224"/>
        <p:guide pos="2237"/>
        <p:guide pos="225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3" cy="511731"/>
          </a:xfrm>
          <a:prstGeom prst="rect">
            <a:avLst/>
          </a:prstGeom>
        </p:spPr>
        <p:txBody>
          <a:bodyPr vert="horz" lIns="94650" tIns="47325" rIns="94650" bIns="47325" rtlCol="0"/>
          <a:lstStyle>
            <a:lvl1pPr algn="l">
              <a:defRPr sz="1200"/>
            </a:lvl1pPr>
          </a:lstStyle>
          <a:p>
            <a:endParaRPr lang="en-AU" dirty="0"/>
          </a:p>
        </p:txBody>
      </p:sp>
      <p:sp>
        <p:nvSpPr>
          <p:cNvPr id="3" name="Date Placeholder 2"/>
          <p:cNvSpPr>
            <a:spLocks noGrp="1"/>
          </p:cNvSpPr>
          <p:nvPr>
            <p:ph type="dt" sz="quarter" idx="1"/>
          </p:nvPr>
        </p:nvSpPr>
        <p:spPr>
          <a:xfrm>
            <a:off x="4021295" y="1"/>
            <a:ext cx="3076363" cy="511731"/>
          </a:xfrm>
          <a:prstGeom prst="rect">
            <a:avLst/>
          </a:prstGeom>
        </p:spPr>
        <p:txBody>
          <a:bodyPr vert="horz" lIns="94650" tIns="47325" rIns="94650" bIns="47325" rtlCol="0"/>
          <a:lstStyle>
            <a:lvl1pPr algn="r">
              <a:defRPr sz="1200"/>
            </a:lvl1pPr>
          </a:lstStyle>
          <a:p>
            <a:fld id="{B53532D0-9EEA-4120-918B-C8489CB054FB}" type="datetimeFigureOut">
              <a:rPr lang="en-AU" smtClean="0"/>
              <a:pPr/>
              <a:t>4/06/2020</a:t>
            </a:fld>
            <a:endParaRPr lang="en-AU" dirty="0"/>
          </a:p>
        </p:txBody>
      </p:sp>
      <p:sp>
        <p:nvSpPr>
          <p:cNvPr id="4" name="Footer Placeholder 3"/>
          <p:cNvSpPr>
            <a:spLocks noGrp="1"/>
          </p:cNvSpPr>
          <p:nvPr>
            <p:ph type="ftr" sz="quarter" idx="2"/>
          </p:nvPr>
        </p:nvSpPr>
        <p:spPr>
          <a:xfrm>
            <a:off x="2" y="9721107"/>
            <a:ext cx="3076363" cy="511731"/>
          </a:xfrm>
          <a:prstGeom prst="rect">
            <a:avLst/>
          </a:prstGeom>
        </p:spPr>
        <p:txBody>
          <a:bodyPr vert="horz" lIns="94650" tIns="47325" rIns="94650" bIns="47325" rtlCol="0" anchor="b"/>
          <a:lstStyle>
            <a:lvl1pPr algn="l">
              <a:defRPr sz="1200"/>
            </a:lvl1pPr>
          </a:lstStyle>
          <a:p>
            <a:endParaRPr lang="en-AU" dirty="0"/>
          </a:p>
        </p:txBody>
      </p:sp>
      <p:sp>
        <p:nvSpPr>
          <p:cNvPr id="5" name="Slide Number Placeholder 4"/>
          <p:cNvSpPr>
            <a:spLocks noGrp="1"/>
          </p:cNvSpPr>
          <p:nvPr>
            <p:ph type="sldNum" sz="quarter" idx="3"/>
          </p:nvPr>
        </p:nvSpPr>
        <p:spPr>
          <a:xfrm>
            <a:off x="4021295" y="9721107"/>
            <a:ext cx="3076363" cy="511731"/>
          </a:xfrm>
          <a:prstGeom prst="rect">
            <a:avLst/>
          </a:prstGeom>
        </p:spPr>
        <p:txBody>
          <a:bodyPr vert="horz" lIns="94650" tIns="47325" rIns="94650" bIns="47325" rtlCol="0" anchor="b"/>
          <a:lstStyle>
            <a:lvl1pPr algn="r">
              <a:defRPr sz="1200"/>
            </a:lvl1pPr>
          </a:lstStyle>
          <a:p>
            <a:fld id="{C98F0A06-161F-4715-A05C-88D802503D1F}" type="slidenum">
              <a:rPr lang="en-AU" smtClean="0"/>
              <a:pPr/>
              <a:t>‹#›</a:t>
            </a:fld>
            <a:endParaRPr lang="en-AU" dirty="0"/>
          </a:p>
        </p:txBody>
      </p:sp>
    </p:spTree>
    <p:extLst>
      <p:ext uri="{BB962C8B-B14F-4D97-AF65-F5344CB8AC3E}">
        <p14:creationId xmlns:p14="http://schemas.microsoft.com/office/powerpoint/2010/main" val="26121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6363" cy="511731"/>
          </a:xfrm>
          <a:prstGeom prst="rect">
            <a:avLst/>
          </a:prstGeom>
        </p:spPr>
        <p:txBody>
          <a:bodyPr vert="horz" lIns="94650" tIns="47325" rIns="94650" bIns="47325" rtlCol="0"/>
          <a:lstStyle>
            <a:lvl1pPr algn="l">
              <a:defRPr sz="1200"/>
            </a:lvl1pPr>
          </a:lstStyle>
          <a:p>
            <a:endParaRPr lang="en-AU" dirty="0"/>
          </a:p>
        </p:txBody>
      </p:sp>
      <p:sp>
        <p:nvSpPr>
          <p:cNvPr id="3" name="Date Placeholder 2"/>
          <p:cNvSpPr>
            <a:spLocks noGrp="1"/>
          </p:cNvSpPr>
          <p:nvPr>
            <p:ph type="dt" idx="1"/>
          </p:nvPr>
        </p:nvSpPr>
        <p:spPr>
          <a:xfrm>
            <a:off x="4021295" y="1"/>
            <a:ext cx="3076363" cy="511731"/>
          </a:xfrm>
          <a:prstGeom prst="rect">
            <a:avLst/>
          </a:prstGeom>
        </p:spPr>
        <p:txBody>
          <a:bodyPr vert="horz" lIns="94650" tIns="47325" rIns="94650" bIns="47325" rtlCol="0"/>
          <a:lstStyle>
            <a:lvl1pPr algn="r">
              <a:defRPr sz="1200"/>
            </a:lvl1pPr>
          </a:lstStyle>
          <a:p>
            <a:fld id="{EEB7EF48-2010-4AC0-8D9D-384267F6B8DA}" type="datetimeFigureOut">
              <a:rPr lang="en-AU" smtClean="0"/>
              <a:pPr/>
              <a:t>4/06/2020</a:t>
            </a:fld>
            <a:endParaRPr lang="en-AU"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650" tIns="47325" rIns="94650" bIns="47325" rtlCol="0" anchor="ctr"/>
          <a:lstStyle/>
          <a:p>
            <a:endParaRPr lang="en-AU" dirty="0"/>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650" tIns="47325" rIns="94650" bIns="4732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2" y="9721107"/>
            <a:ext cx="3076363" cy="511731"/>
          </a:xfrm>
          <a:prstGeom prst="rect">
            <a:avLst/>
          </a:prstGeom>
        </p:spPr>
        <p:txBody>
          <a:bodyPr vert="horz" lIns="94650" tIns="47325" rIns="94650" bIns="47325" rtlCol="0" anchor="b"/>
          <a:lstStyle>
            <a:lvl1pPr algn="l">
              <a:defRPr sz="1200"/>
            </a:lvl1pPr>
          </a:lstStyle>
          <a:p>
            <a:endParaRPr lang="en-AU" dirty="0"/>
          </a:p>
        </p:txBody>
      </p:sp>
      <p:sp>
        <p:nvSpPr>
          <p:cNvPr id="7" name="Slide Number Placeholder 6"/>
          <p:cNvSpPr>
            <a:spLocks noGrp="1"/>
          </p:cNvSpPr>
          <p:nvPr>
            <p:ph type="sldNum" sz="quarter" idx="5"/>
          </p:nvPr>
        </p:nvSpPr>
        <p:spPr>
          <a:xfrm>
            <a:off x="4021295" y="9721107"/>
            <a:ext cx="3076363" cy="511731"/>
          </a:xfrm>
          <a:prstGeom prst="rect">
            <a:avLst/>
          </a:prstGeom>
        </p:spPr>
        <p:txBody>
          <a:bodyPr vert="horz" lIns="94650" tIns="47325" rIns="94650" bIns="47325" rtlCol="0" anchor="b"/>
          <a:lstStyle>
            <a:lvl1pPr algn="r">
              <a:defRPr sz="1200"/>
            </a:lvl1pPr>
          </a:lstStyle>
          <a:p>
            <a:fld id="{DC1BBB11-5BC7-4717-B679-994F200CF5A2}" type="slidenum">
              <a:rPr lang="en-AU" smtClean="0"/>
              <a:pPr/>
              <a:t>‹#›</a:t>
            </a:fld>
            <a:endParaRPr lang="en-AU" dirty="0"/>
          </a:p>
        </p:txBody>
      </p:sp>
    </p:spTree>
    <p:extLst>
      <p:ext uri="{BB962C8B-B14F-4D97-AF65-F5344CB8AC3E}">
        <p14:creationId xmlns:p14="http://schemas.microsoft.com/office/powerpoint/2010/main" val="70419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www.abcb.gov.au/" TargetMode="External"/><Relationship Id="rId4" Type="http://schemas.openxmlformats.org/officeDocument/2006/relationships/hyperlink" Target="mailto:ncc@abcb.gov.a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fontScale="55000" lnSpcReduction="20000"/>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NCC </a:t>
            </a:r>
            <a:r>
              <a:rPr lang="en-US" sz="1200" dirty="0" smtClean="0">
                <a:latin typeface="Arial" panose="020B0604020202020204" pitchFamily="34" charset="0"/>
                <a:cs typeface="Arial" panose="020B0604020202020204" pitchFamily="34" charset="0"/>
              </a:rPr>
              <a:t>Essentials </a:t>
            </a:r>
            <a:r>
              <a:rPr lang="en-AU" sz="1200" kern="1200" dirty="0" smtClean="0">
                <a:solidFill>
                  <a:schemeClr val="tx1"/>
                </a:solidFill>
                <a:effectLst/>
                <a:latin typeface="Arial" panose="020B0604020202020204" pitchFamily="34" charset="0"/>
                <a:ea typeface="+mn-ea"/>
                <a:cs typeface="Arial" panose="020B0604020202020204" pitchFamily="34" charset="0"/>
              </a:rPr>
              <a:t>– NCC Volume One Disability Access</a:t>
            </a:r>
          </a:p>
          <a:p>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a:lnSpc>
                <a:spcPct val="130000"/>
              </a:lnSpc>
            </a:pPr>
            <a:r>
              <a:rPr lang="en-US" sz="1200" dirty="0" smtClean="0">
                <a:latin typeface="Arial" panose="020B0604020202020204" pitchFamily="34" charset="0"/>
                <a:cs typeface="Arial" panose="020B0604020202020204" pitchFamily="34" charset="0"/>
              </a:rPr>
              <a:t>The following notice does not form part of the NCC Essentials script.</a:t>
            </a:r>
          </a:p>
          <a:p>
            <a:pPr marL="0" indent="0">
              <a:lnSpc>
                <a:spcPct val="100000"/>
              </a:lnSpc>
              <a:buNone/>
            </a:pPr>
            <a:endParaRPr lang="en-AU" sz="1200" b="1" dirty="0" smtClean="0">
              <a:latin typeface="Arial" panose="020B0604020202020204" pitchFamily="34" charset="0"/>
              <a:cs typeface="Arial" panose="020B0604020202020204" pitchFamily="34" charset="0"/>
            </a:endParaRPr>
          </a:p>
          <a:p>
            <a:pPr marL="0" indent="0">
              <a:lnSpc>
                <a:spcPct val="100000"/>
              </a:lnSpc>
              <a:buNone/>
            </a:pPr>
            <a:r>
              <a:rPr lang="en-AU" sz="1200" b="1" dirty="0" smtClean="0">
                <a:latin typeface="Arial" panose="020B0604020202020204" pitchFamily="34" charset="0"/>
                <a:cs typeface="Arial" panose="020B0604020202020204" pitchFamily="34" charset="0"/>
              </a:rPr>
              <a:t>Copyright</a:t>
            </a:r>
          </a:p>
          <a:p>
            <a:pPr marL="0" indent="0">
              <a:lnSpc>
                <a:spcPct val="100000"/>
              </a:lnSpc>
              <a:buNone/>
            </a:pPr>
            <a:r>
              <a:rPr lang="en-AU" sz="1200" dirty="0" smtClean="0">
                <a:latin typeface="Arial" panose="020B0604020202020204" pitchFamily="34" charset="0"/>
                <a:cs typeface="Arial" panose="020B0604020202020204" pitchFamily="34" charset="0"/>
              </a:rPr>
              <a:t>© Commonwealth of Australia and the States and Territories of Australia 2020, published by the Australian Building Codes Board.</a:t>
            </a:r>
          </a:p>
          <a:p>
            <a:pPr marL="0" indent="0">
              <a:lnSpc>
                <a:spcPct val="100000"/>
              </a:lnSpc>
              <a:spcBef>
                <a:spcPts val="0"/>
              </a:spcBef>
              <a:buNone/>
            </a:pPr>
            <a:endParaRPr lang="en-AU" sz="1200" dirty="0" smtClean="0">
              <a:latin typeface="Arial" panose="020B0604020202020204" pitchFamily="34" charset="0"/>
              <a:cs typeface="Arial" panose="020B0604020202020204" pitchFamily="34" charset="0"/>
            </a:endParaRPr>
          </a:p>
          <a:p>
            <a:pPr marL="0" indent="0">
              <a:lnSpc>
                <a:spcPct val="100000"/>
              </a:lnSpc>
              <a:buNone/>
            </a:pPr>
            <a:r>
              <a:rPr lang="en-AU" sz="1200" dirty="0" smtClean="0">
                <a:latin typeface="Arial" panose="020B0604020202020204" pitchFamily="34" charset="0"/>
                <a:cs typeface="Arial" panose="020B0604020202020204" pitchFamily="34" charset="0"/>
              </a:rPr>
              <a:t>The material in this publication is licensed under a Creative Commons Attribution—4.0 International licence, with the exception of: any third party material, any trademarks, and any images or photographs. More information on this CC BY licence is set out at the </a:t>
            </a:r>
            <a:r>
              <a:rPr lang="en-AU" sz="1200" dirty="0" smtClean="0">
                <a:latin typeface="Arial" panose="020B0604020202020204" pitchFamily="34" charset="0"/>
                <a:cs typeface="Arial" panose="020B0604020202020204" pitchFamily="34" charset="0"/>
                <a:hlinkClick r:id="rId3"/>
              </a:rPr>
              <a:t>Creative Commons Website</a:t>
            </a:r>
            <a:r>
              <a:rPr lang="en-AU" sz="1200" dirty="0" smtClean="0">
                <a:latin typeface="Arial" panose="020B0604020202020204" pitchFamily="34" charset="0"/>
                <a:cs typeface="Arial" panose="020B0604020202020204" pitchFamily="34" charset="0"/>
              </a:rPr>
              <a:t>. Enquiries about this publication can be sent to: </a:t>
            </a:r>
          </a:p>
          <a:p>
            <a:pPr marL="0" indent="0">
              <a:lnSpc>
                <a:spcPct val="100000"/>
              </a:lnSpc>
              <a:buNone/>
            </a:pPr>
            <a:endParaRPr lang="en-AU" sz="1200" dirty="0" smtClean="0">
              <a:latin typeface="Arial" panose="020B0604020202020204" pitchFamily="34" charset="0"/>
              <a:cs typeface="Arial" panose="020B0604020202020204" pitchFamily="34" charset="0"/>
            </a:endParaRPr>
          </a:p>
          <a:p>
            <a:pPr marL="0" indent="0">
              <a:lnSpc>
                <a:spcPct val="100000"/>
              </a:lnSpc>
              <a:buNone/>
            </a:pPr>
            <a:r>
              <a:rPr lang="en-AU" sz="1200" dirty="0" smtClean="0">
                <a:latin typeface="Arial" panose="020B0604020202020204" pitchFamily="34" charset="0"/>
                <a:cs typeface="Arial" panose="020B0604020202020204" pitchFamily="34" charset="0"/>
              </a:rPr>
              <a:t>Australian Building Codes Board ,GPO Box 2013, CANBERRA  ACT 2601</a:t>
            </a:r>
          </a:p>
          <a:p>
            <a:pPr marL="0" indent="0">
              <a:lnSpc>
                <a:spcPct val="100000"/>
              </a:lnSpc>
              <a:buNone/>
            </a:pPr>
            <a:r>
              <a:rPr lang="en-AU" sz="1200" dirty="0" smtClean="0">
                <a:latin typeface="Arial" panose="020B0604020202020204" pitchFamily="34" charset="0"/>
                <a:cs typeface="Arial" panose="020B0604020202020204" pitchFamily="34" charset="0"/>
              </a:rPr>
              <a:t>Phone: 1300 134 631</a:t>
            </a:r>
          </a:p>
          <a:p>
            <a:pPr marL="0" indent="0">
              <a:lnSpc>
                <a:spcPct val="100000"/>
              </a:lnSpc>
              <a:buNone/>
            </a:pPr>
            <a:r>
              <a:rPr lang="en-AU" sz="1200" dirty="0" smtClean="0">
                <a:latin typeface="Arial" panose="020B0604020202020204" pitchFamily="34" charset="0"/>
                <a:cs typeface="Arial" panose="020B0604020202020204" pitchFamily="34" charset="0"/>
              </a:rPr>
              <a:t>Email: </a:t>
            </a:r>
            <a:r>
              <a:rPr lang="en-AU" sz="1200" dirty="0" smtClean="0">
                <a:latin typeface="Arial" panose="020B0604020202020204" pitchFamily="34" charset="0"/>
                <a:cs typeface="Arial" panose="020B0604020202020204" pitchFamily="34" charset="0"/>
                <a:hlinkClick r:id="rId4"/>
              </a:rPr>
              <a:t>ncc@abcb.gov.au</a:t>
            </a:r>
            <a:r>
              <a:rPr lang="en-AU" sz="1200" dirty="0" smtClean="0">
                <a:latin typeface="Arial" panose="020B0604020202020204" pitchFamily="34" charset="0"/>
                <a:cs typeface="Arial" panose="020B0604020202020204" pitchFamily="34" charset="0"/>
              </a:rPr>
              <a:t/>
            </a:r>
            <a:br>
              <a:rPr lang="en-AU" sz="1200" dirty="0" smtClean="0">
                <a:latin typeface="Arial" panose="020B0604020202020204" pitchFamily="34" charset="0"/>
                <a:cs typeface="Arial" panose="020B0604020202020204" pitchFamily="34" charset="0"/>
              </a:rPr>
            </a:br>
            <a:r>
              <a:rPr lang="en-AU" sz="1200" dirty="0" smtClean="0">
                <a:latin typeface="Arial" panose="020B0604020202020204" pitchFamily="34" charset="0"/>
                <a:cs typeface="Arial" panose="020B0604020202020204" pitchFamily="34" charset="0"/>
                <a:hlinkClick r:id="rId5"/>
              </a:rPr>
              <a:t>www.abcb.gov.au</a:t>
            </a:r>
            <a:endParaRPr lang="en-AU" sz="1200" dirty="0" smtClean="0">
              <a:latin typeface="Arial" panose="020B0604020202020204" pitchFamily="34" charset="0"/>
              <a:cs typeface="Arial" panose="020B0604020202020204" pitchFamily="34" charset="0"/>
            </a:endParaRPr>
          </a:p>
          <a:p>
            <a:pPr marL="0" indent="0">
              <a:lnSpc>
                <a:spcPct val="100000"/>
              </a:lnSpc>
              <a:buNone/>
            </a:pPr>
            <a:endParaRPr lang="en-AU" sz="1200" dirty="0" smtClean="0">
              <a:latin typeface="Arial" panose="020B0604020202020204" pitchFamily="34" charset="0"/>
              <a:cs typeface="Arial" panose="020B0604020202020204" pitchFamily="34" charset="0"/>
            </a:endParaRPr>
          </a:p>
          <a:p>
            <a:pPr marL="0" indent="0">
              <a:lnSpc>
                <a:spcPct val="100000"/>
              </a:lnSpc>
              <a:spcBef>
                <a:spcPts val="600"/>
              </a:spcBef>
              <a:buNone/>
            </a:pPr>
            <a:r>
              <a:rPr lang="en-AU" sz="1200" b="1" dirty="0" smtClean="0">
                <a:latin typeface="Arial" panose="020B0604020202020204" pitchFamily="34" charset="0"/>
                <a:cs typeface="Arial" panose="020B0604020202020204" pitchFamily="34" charset="0"/>
              </a:rPr>
              <a:t>Attribution</a:t>
            </a:r>
          </a:p>
          <a:p>
            <a:pPr marL="0" indent="0">
              <a:lnSpc>
                <a:spcPct val="100000"/>
              </a:lnSpc>
              <a:spcBef>
                <a:spcPts val="600"/>
              </a:spcBef>
              <a:buNone/>
            </a:pPr>
            <a:r>
              <a:rPr lang="en-AU" sz="1200" dirty="0" smtClean="0">
                <a:latin typeface="Arial" panose="020B0604020202020204" pitchFamily="34" charset="0"/>
                <a:cs typeface="Arial" panose="020B0604020202020204" pitchFamily="34" charset="0"/>
              </a:rPr>
              <a:t>Use of all or part of this publication must include the following attribution:</a:t>
            </a:r>
          </a:p>
          <a:p>
            <a:pPr marL="0" indent="0">
              <a:lnSpc>
                <a:spcPct val="100000"/>
              </a:lnSpc>
              <a:spcBef>
                <a:spcPts val="600"/>
              </a:spcBef>
              <a:buNone/>
            </a:pPr>
            <a:endParaRPr lang="en-AU" sz="1200" dirty="0" smtClean="0">
              <a:latin typeface="Arial" panose="020B0604020202020204" pitchFamily="34" charset="0"/>
              <a:cs typeface="Arial" panose="020B0604020202020204" pitchFamily="34" charset="0"/>
            </a:endParaRPr>
          </a:p>
          <a:p>
            <a:pPr marL="0" indent="0">
              <a:lnSpc>
                <a:spcPct val="100000"/>
              </a:lnSpc>
              <a:spcBef>
                <a:spcPts val="600"/>
              </a:spcBef>
              <a:buNone/>
            </a:pPr>
            <a:r>
              <a:rPr lang="en-AU" sz="1200" dirty="0" smtClean="0">
                <a:latin typeface="Arial" panose="020B0604020202020204" pitchFamily="34" charset="0"/>
                <a:cs typeface="Arial" panose="020B0604020202020204" pitchFamily="34" charset="0"/>
              </a:rPr>
              <a:t>© Commonwealth of Australia and the States and Territories 2020, published by the Australian Building Codes Board.</a:t>
            </a:r>
          </a:p>
          <a:p>
            <a:pPr marL="0" indent="0">
              <a:lnSpc>
                <a:spcPct val="100000"/>
              </a:lnSpc>
              <a:spcBef>
                <a:spcPts val="600"/>
              </a:spcBef>
              <a:buNone/>
            </a:pPr>
            <a:endParaRPr lang="en-AU" sz="1200" dirty="0" smtClean="0">
              <a:latin typeface="Arial" panose="020B0604020202020204" pitchFamily="34" charset="0"/>
              <a:cs typeface="Arial" panose="020B0604020202020204" pitchFamily="34" charset="0"/>
            </a:endParaRPr>
          </a:p>
          <a:p>
            <a:pPr marL="0" indent="0">
              <a:lnSpc>
                <a:spcPct val="100000"/>
              </a:lnSpc>
              <a:spcBef>
                <a:spcPts val="600"/>
              </a:spcBef>
              <a:buNone/>
            </a:pPr>
            <a:r>
              <a:rPr lang="en-AU" sz="1200" b="1" dirty="0" smtClean="0">
                <a:latin typeface="Arial" panose="020B0604020202020204" pitchFamily="34" charset="0"/>
                <a:cs typeface="Arial" panose="020B0604020202020204" pitchFamily="34" charset="0"/>
              </a:rPr>
              <a:t>Disclaimer</a:t>
            </a:r>
          </a:p>
          <a:p>
            <a:pPr marL="0" indent="0">
              <a:lnSpc>
                <a:spcPct val="100000"/>
              </a:lnSpc>
              <a:spcBef>
                <a:spcPts val="600"/>
              </a:spcBef>
              <a:buNone/>
            </a:pPr>
            <a:r>
              <a:rPr lang="en-AU" sz="1200" dirty="0" smtClean="0">
                <a:latin typeface="Arial" panose="020B0604020202020204" pitchFamily="34" charset="0"/>
                <a:cs typeface="Arial" panose="020B0604020202020204" pitchFamily="34" charset="0"/>
              </a:rPr>
              <a:t>By accessing or using this publication, you agree to the following:</a:t>
            </a:r>
          </a:p>
          <a:p>
            <a:pPr marL="0" indent="0">
              <a:lnSpc>
                <a:spcPct val="100000"/>
              </a:lnSpc>
              <a:spcBef>
                <a:spcPts val="600"/>
              </a:spcBef>
              <a:buNone/>
            </a:pPr>
            <a:endParaRPr lang="en-AU" sz="1200" dirty="0" smtClean="0">
              <a:latin typeface="Arial" panose="020B0604020202020204" pitchFamily="34" charset="0"/>
              <a:cs typeface="Arial" panose="020B0604020202020204" pitchFamily="34" charset="0"/>
            </a:endParaRPr>
          </a:p>
          <a:p>
            <a:pPr marL="0" indent="0">
              <a:lnSpc>
                <a:spcPct val="100000"/>
              </a:lnSpc>
              <a:spcBef>
                <a:spcPts val="600"/>
              </a:spcBef>
              <a:buNone/>
            </a:pPr>
            <a:r>
              <a:rPr lang="en-AU" sz="1200" dirty="0" smtClean="0">
                <a:latin typeface="Arial" panose="020B0604020202020204" pitchFamily="34" charset="0"/>
                <a:cs typeface="Arial" panose="020B0604020202020204" pitchFamily="34" charset="0"/>
              </a:rPr>
              <a:t>While care has been taken in the preparation of this publication, it may not be complete or up-to-date.  You can ensure that you are using a complete and up-to-date version by checking the Australian Building Codes Board website (</a:t>
            </a:r>
            <a:r>
              <a:rPr lang="en-AU" sz="1200" dirty="0" smtClean="0">
                <a:latin typeface="Arial" panose="020B0604020202020204" pitchFamily="34" charset="0"/>
                <a:cs typeface="Arial" panose="020B0604020202020204" pitchFamily="34" charset="0"/>
                <a:hlinkClick r:id="rId5"/>
              </a:rPr>
              <a:t>www.abcb.gov.au</a:t>
            </a:r>
            <a:r>
              <a:rPr lang="en-AU" sz="1200" dirty="0" smtClean="0">
                <a:latin typeface="Arial" panose="020B0604020202020204" pitchFamily="34" charset="0"/>
                <a:cs typeface="Arial" panose="020B0604020202020204" pitchFamily="34" charset="0"/>
              </a:rPr>
              <a:t>).  </a:t>
            </a:r>
          </a:p>
          <a:p>
            <a:pPr marL="0" indent="0">
              <a:lnSpc>
                <a:spcPct val="100000"/>
              </a:lnSpc>
              <a:spcBef>
                <a:spcPts val="600"/>
              </a:spcBef>
              <a:buNone/>
            </a:pPr>
            <a:endParaRPr lang="en-AU" sz="1200" dirty="0" smtClean="0">
              <a:latin typeface="Arial" panose="020B0604020202020204" pitchFamily="34" charset="0"/>
              <a:cs typeface="Arial" panose="020B0604020202020204" pitchFamily="34" charset="0"/>
            </a:endParaRPr>
          </a:p>
          <a:p>
            <a:pPr marL="0" indent="0">
              <a:lnSpc>
                <a:spcPct val="100000"/>
              </a:lnSpc>
              <a:spcBef>
                <a:spcPts val="600"/>
              </a:spcBef>
              <a:buNone/>
            </a:pPr>
            <a:r>
              <a:rPr lang="en-AU" sz="1200" dirty="0" smtClean="0">
                <a:latin typeface="Arial" panose="020B0604020202020204" pitchFamily="34" charset="0"/>
                <a:cs typeface="Arial" panose="020B0604020202020204" pitchFamily="34" charset="0"/>
              </a:rPr>
              <a:t>The Australian Building Codes Board, the Commonwealth of Australia and States and Territories of Australia do not accept any liability, including liability for negligence, for any loss (howsoever caused), damage, injury, expense or cost incurred by any person as a result of accessing, using or relying upon this publication, to the maximum extent permitted by law. No representation or warranty is made or given as to the currency, accuracy, reliability, merchantability, fitness for any purpose or completeness of this publication or any information which may appear on any linked websites, or in other linked information sources, and all such representations and warranties are excluded to the extent permitted by law.</a:t>
            </a:r>
          </a:p>
          <a:p>
            <a:pPr marL="0" indent="0">
              <a:lnSpc>
                <a:spcPct val="100000"/>
              </a:lnSpc>
              <a:spcBef>
                <a:spcPts val="600"/>
              </a:spcBef>
              <a:buNone/>
            </a:pPr>
            <a:endParaRPr lang="en-AU" sz="1200" dirty="0" smtClean="0">
              <a:latin typeface="Arial" panose="020B0604020202020204" pitchFamily="34" charset="0"/>
              <a:cs typeface="Arial" panose="020B0604020202020204" pitchFamily="34" charset="0"/>
            </a:endParaRPr>
          </a:p>
          <a:p>
            <a:pPr marL="0" indent="0">
              <a:lnSpc>
                <a:spcPct val="100000"/>
              </a:lnSpc>
              <a:spcBef>
                <a:spcPts val="600"/>
              </a:spcBef>
              <a:buNone/>
            </a:pPr>
            <a:r>
              <a:rPr lang="en-US" sz="1200" dirty="0" smtClean="0">
                <a:latin typeface="Arial" panose="020B0604020202020204" pitchFamily="34" charset="0"/>
                <a:cs typeface="Arial" panose="020B0604020202020204" pitchFamily="34" charset="0"/>
              </a:rPr>
              <a:t>This publication is not legal or professional advice.  Persons rely upon this publication entirely at their own risk and must take responsibility for assessing the relevance and accuracy of the information in relation to their particular circumstances.</a:t>
            </a:r>
            <a:endParaRPr lang="en-AU"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1</a:t>
            </a:fld>
            <a:endParaRPr lang="en-AU" dirty="0"/>
          </a:p>
        </p:txBody>
      </p:sp>
    </p:spTree>
    <p:extLst>
      <p:ext uri="{BB962C8B-B14F-4D97-AF65-F5344CB8AC3E}">
        <p14:creationId xmlns:p14="http://schemas.microsoft.com/office/powerpoint/2010/main" val="2489819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In this section we will take a brief look at the:</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background and objectives of the NCC disability access requirements; and</a:t>
            </a:r>
            <a:br>
              <a:rPr lang="en-AU" sz="1200" kern="1200" dirty="0" smtClean="0">
                <a:solidFill>
                  <a:schemeClr val="tx1"/>
                </a:solidFill>
                <a:effectLst/>
                <a:latin typeface="Arial" panose="020B0604020202020204" pitchFamily="34" charset="0"/>
                <a:ea typeface="+mn-ea"/>
                <a:cs typeface="Arial" panose="020B0604020202020204" pitchFamily="34" charset="0"/>
              </a:rPr>
            </a:br>
            <a:r>
              <a:rPr lang="en-AU" sz="1200" kern="1200" dirty="0" smtClean="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the relationship between the </a:t>
            </a:r>
            <a:r>
              <a:rPr lang="en-AU" sz="1200" i="1" kern="1200" dirty="0" smtClean="0">
                <a:solidFill>
                  <a:schemeClr val="tx1"/>
                </a:solidFill>
                <a:effectLst/>
                <a:latin typeface="Arial" panose="020B0604020202020204" pitchFamily="34" charset="0"/>
                <a:ea typeface="+mn-ea"/>
                <a:cs typeface="Arial" panose="020B0604020202020204" pitchFamily="34" charset="0"/>
              </a:rPr>
              <a:t>Disability Discrimination Act</a:t>
            </a:r>
            <a:r>
              <a:rPr lang="en-AU" sz="1200" kern="1200" dirty="0" smtClean="0">
                <a:solidFill>
                  <a:schemeClr val="tx1"/>
                </a:solidFill>
                <a:effectLst/>
                <a:latin typeface="Arial" panose="020B0604020202020204" pitchFamily="34" charset="0"/>
                <a:ea typeface="+mn-ea"/>
                <a:cs typeface="Arial" panose="020B0604020202020204" pitchFamily="34" charset="0"/>
              </a:rPr>
              <a:t> (DDA) 1992 and the </a:t>
            </a:r>
            <a:r>
              <a:rPr lang="en-AU" sz="1200" i="1" kern="1200" dirty="0" smtClean="0">
                <a:solidFill>
                  <a:schemeClr val="tx1"/>
                </a:solidFill>
                <a:effectLst/>
                <a:latin typeface="Arial" panose="020B0604020202020204" pitchFamily="34" charset="0"/>
                <a:ea typeface="+mn-ea"/>
                <a:cs typeface="Arial" panose="020B0604020202020204" pitchFamily="34" charset="0"/>
              </a:rPr>
              <a:t>Disability (Access to Premises- Buildings)</a:t>
            </a:r>
            <a:r>
              <a:rPr lang="en-AU" sz="1200" kern="1200" dirty="0" smtClean="0">
                <a:solidFill>
                  <a:schemeClr val="tx1"/>
                </a:solidFill>
                <a:effectLst/>
                <a:latin typeface="Arial" panose="020B0604020202020204" pitchFamily="34" charset="0"/>
                <a:ea typeface="+mn-ea"/>
                <a:cs typeface="Arial" panose="020B0604020202020204" pitchFamily="34" charset="0"/>
              </a:rPr>
              <a:t> Standards 2010 (the Premises Standards) and the NCC Disability Access requirements.</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As with other parts of the NCC, understanding the intent of these requirements will greatly assist in ensuring the correct application of the code.</a:t>
            </a:r>
          </a:p>
          <a:p>
            <a:pPr defTabSz="947553">
              <a:defRPr/>
            </a:pPr>
            <a:endParaRPr lang="en-US"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10</a:t>
            </a:fld>
            <a:endParaRPr lang="en-AU" dirty="0"/>
          </a:p>
        </p:txBody>
      </p:sp>
    </p:spTree>
    <p:extLst>
      <p:ext uri="{BB962C8B-B14F-4D97-AF65-F5344CB8AC3E}">
        <p14:creationId xmlns:p14="http://schemas.microsoft.com/office/powerpoint/2010/main" val="2315357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It is important to have a clear appreciation of the definition of people with disability. The definition of disability shown here is used in anti-discrimination law, not the NCC. It is very broad and covers about 20% of Australians.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People protected from discrimination by those laws may experience difficulties using buildings, so buildings need to be designed and constructed in ways to ensure they are accessible. It's not just people with a mobility disability who experience barriers to accessing and using buildings.</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Two examples of how disability can affect building design are: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a person with low vision might experience difficulty using poorly designed stairs, and </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a person with a hearing impairment might experience difficulty hearing a bank teller behind a fully screened counter.</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Good access has benefits for a much wider group of people than those who currently have a disability. For example, those of us who will have a disability in the future, families with small children, the elderly and anyone delivering or picking up goods, all benefit from good access to buildings.</a:t>
            </a:r>
          </a:p>
          <a:p>
            <a:endParaRPr lang="en-US" b="1" dirty="0">
              <a:latin typeface="Arial Narrow"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11</a:t>
            </a:fld>
            <a:endParaRPr lang="en-AU" dirty="0"/>
          </a:p>
        </p:txBody>
      </p:sp>
    </p:spTree>
    <p:extLst>
      <p:ext uri="{BB962C8B-B14F-4D97-AF65-F5344CB8AC3E}">
        <p14:creationId xmlns:p14="http://schemas.microsoft.com/office/powerpoint/2010/main" val="4222281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Disability access requirements are not new to the NCC. Requirements have been in the BCA since 1990. Some of the issues covered in the current NCC remain very similar to previous requirements.</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These requirements primarily focus on commercial and public buildings, i.e. Class 3 and 5-9 buildings, rather than private housing. However, the NCC contains some disability access requirements for certain Class 1b and Class 10 buildings and structures, and to certain parts of Class 2 buildings. </a:t>
            </a:r>
          </a:p>
          <a:p>
            <a:endParaRPr lang="en-US" b="1" dirty="0">
              <a:latin typeface="Arial" panose="020B0604020202020204" pitchFamily="34" charset="0"/>
              <a:cs typeface="Arial" panose="020B0604020202020204" pitchFamily="34" charset="0"/>
            </a:endParaRPr>
          </a:p>
          <a:p>
            <a:endParaRPr lang="en-US" b="1" u="sng"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solidFill>
                  <a:prstClr val="black"/>
                </a:solidFill>
              </a:rPr>
              <a:pPr/>
              <a:t>12</a:t>
            </a:fld>
            <a:endParaRPr lang="en-AU" dirty="0">
              <a:solidFill>
                <a:prstClr val="black"/>
              </a:solidFill>
            </a:endParaRPr>
          </a:p>
        </p:txBody>
      </p:sp>
    </p:spTree>
    <p:extLst>
      <p:ext uri="{BB962C8B-B14F-4D97-AF65-F5344CB8AC3E}">
        <p14:creationId xmlns:p14="http://schemas.microsoft.com/office/powerpoint/2010/main" val="622932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The NCC sets out how to provide safe, equitable and dignified access to buildings. Good design is not just about providing some access.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The overall access objective is about ensuring, as much as possible, that people with disability can use buildings independently and with dignity.</a:t>
            </a:r>
          </a:p>
          <a:p>
            <a:r>
              <a:rPr lang="en-AU" sz="1200" b="1" kern="1200" dirty="0" smtClean="0">
                <a:solidFill>
                  <a:schemeClr val="tx1"/>
                </a:solidFill>
                <a:effectLst/>
                <a:latin typeface="Arial" panose="020B0604020202020204" pitchFamily="34" charset="0"/>
                <a:ea typeface="+mn-ea"/>
                <a:cs typeface="Arial" panose="020B0604020202020204" pitchFamily="34" charset="0"/>
              </a:rPr>
              <a:t> </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marL="0" indent="0">
              <a:spcAft>
                <a:spcPts val="1200"/>
              </a:spcAft>
              <a:buNone/>
            </a:pPr>
            <a:r>
              <a:rPr lang="en-AU" sz="1200" b="0" dirty="0" smtClean="0">
                <a:latin typeface="Arial" panose="020B0604020202020204" pitchFamily="34" charset="0"/>
                <a:cs typeface="Arial" panose="020B0604020202020204" pitchFamily="34" charset="0"/>
              </a:rPr>
              <a:t>The</a:t>
            </a:r>
            <a:r>
              <a:rPr lang="en-AU" sz="1200" b="0" baseline="0" dirty="0" smtClean="0">
                <a:latin typeface="Arial" panose="020B0604020202020204" pitchFamily="34" charset="0"/>
                <a:cs typeface="Arial" panose="020B0604020202020204" pitchFamily="34" charset="0"/>
              </a:rPr>
              <a:t> overall access objectives are to </a:t>
            </a:r>
            <a:r>
              <a:rPr lang="en-AU" sz="1200" dirty="0" smtClean="0">
                <a:latin typeface="Arial" panose="020B0604020202020204" pitchFamily="34" charset="0"/>
                <a:cs typeface="Arial" panose="020B0604020202020204" pitchFamily="34" charset="0"/>
              </a:rPr>
              <a:t>provide, as far as is reasonable, people with safe, equitable and dignified access to:</a:t>
            </a:r>
          </a:p>
          <a:p>
            <a:pPr marL="0" indent="0">
              <a:spcAft>
                <a:spcPts val="1200"/>
              </a:spcAft>
              <a:buNone/>
            </a:pPr>
            <a:endParaRPr lang="en-AU" sz="1200" dirty="0" smtClean="0">
              <a:latin typeface="Arial" panose="020B0604020202020204" pitchFamily="34" charset="0"/>
              <a:cs typeface="Arial" panose="020B0604020202020204" pitchFamily="34" charset="0"/>
            </a:endParaRPr>
          </a:p>
          <a:p>
            <a:pPr marL="649287" lvl="2" indent="-342900">
              <a:buFont typeface="Arial" panose="020B0604020202020204" pitchFamily="34" charset="0"/>
              <a:buChar char="•"/>
              <a:tabLst>
                <a:tab pos="723900" algn="l"/>
              </a:tabLst>
            </a:pPr>
            <a:r>
              <a:rPr lang="en-AU" sz="1200" dirty="0" smtClean="0">
                <a:latin typeface="Arial" panose="020B0604020202020204" pitchFamily="34" charset="0"/>
                <a:cs typeface="Arial" panose="020B0604020202020204" pitchFamily="34" charset="0"/>
              </a:rPr>
              <a:t>a building, and </a:t>
            </a:r>
          </a:p>
          <a:p>
            <a:pPr marL="649287" lvl="2" indent="-342900">
              <a:spcAft>
                <a:spcPts val="1200"/>
              </a:spcAft>
              <a:buFont typeface="Arial" panose="020B0604020202020204" pitchFamily="34" charset="0"/>
              <a:buChar char="•"/>
              <a:tabLst>
                <a:tab pos="723900" algn="l"/>
              </a:tabLst>
            </a:pPr>
            <a:r>
              <a:rPr lang="en-AU" sz="1200" dirty="0" smtClean="0">
                <a:latin typeface="Arial" panose="020B0604020202020204" pitchFamily="34" charset="0"/>
                <a:cs typeface="Arial" panose="020B0604020202020204" pitchFamily="34" charset="0"/>
              </a:rPr>
              <a:t>the services and facilities within a building.</a:t>
            </a:r>
          </a:p>
          <a:p>
            <a:pPr marL="533400" lvl="2" indent="-227013">
              <a:spcAft>
                <a:spcPts val="1200"/>
              </a:spcAft>
              <a:tabLst>
                <a:tab pos="723900" algn="l"/>
              </a:tabLst>
            </a:pP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AU" sz="1200" kern="1200" dirty="0" smtClean="0">
                <a:solidFill>
                  <a:schemeClr val="tx1"/>
                </a:solidFill>
                <a:effectLst/>
                <a:latin typeface="Arial" panose="020B0604020202020204" pitchFamily="34" charset="0"/>
                <a:ea typeface="+mn-ea"/>
                <a:cs typeface="Arial" panose="020B0604020202020204" pitchFamily="34" charset="0"/>
              </a:rPr>
              <a:t>Examples of adhering to the access principles include:</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accessible entry to a new building must be the principal pedestrian entrance and not one around the back of the building;</a:t>
            </a:r>
            <a:r>
              <a:rPr lang="en-AU" sz="1200" kern="1200" baseline="0" dirty="0" smtClean="0">
                <a:solidFill>
                  <a:schemeClr val="tx1"/>
                </a:solidFill>
                <a:effectLst/>
                <a:latin typeface="Arial" panose="020B0604020202020204" pitchFamily="34" charset="0"/>
                <a:ea typeface="+mn-ea"/>
                <a:cs typeface="Arial" panose="020B0604020202020204" pitchFamily="34" charset="0"/>
              </a:rPr>
              <a:t> and</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gaining access to a swimming pool should not rely on someone having to be carried into it.</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The NCC is mainly concerned with the physical construction of the building. Generally speaking, what happens after construction in terms of fit out and ongoing use and management are not covered by the NCC, but continue to be covered by discrimination law.</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It is important to understand that the NCC does not address three areas:</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fixtures and fittings used in a building, such as furniture or reception desks;</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wayfinding information, such as room numbers or general information signs;</a:t>
            </a:r>
            <a:r>
              <a:rPr lang="en-AU" sz="1200" kern="1200" baseline="0" dirty="0" smtClean="0">
                <a:solidFill>
                  <a:schemeClr val="tx1"/>
                </a:solidFill>
                <a:effectLst/>
                <a:latin typeface="Arial" panose="020B0604020202020204" pitchFamily="34" charset="0"/>
                <a:ea typeface="+mn-ea"/>
                <a:cs typeface="Arial" panose="020B0604020202020204" pitchFamily="34" charset="0"/>
              </a:rPr>
              <a:t> and</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management policies or staff behaviour – for example: if the staff at a nightclub refuse to allow a blind person entry.</a:t>
            </a:r>
          </a:p>
          <a:p>
            <a:pPr defTabSz="955014">
              <a:lnSpc>
                <a:spcPct val="80000"/>
              </a:lnSpc>
              <a:defRPr/>
            </a:pPr>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solidFill>
                  <a:prstClr val="black"/>
                </a:solidFill>
              </a:rPr>
              <a:pPr/>
              <a:t>13</a:t>
            </a:fld>
            <a:endParaRPr lang="en-AU" dirty="0">
              <a:solidFill>
                <a:prstClr val="black"/>
              </a:solidFill>
            </a:endParaRPr>
          </a:p>
        </p:txBody>
      </p:sp>
    </p:spTree>
    <p:extLst>
      <p:ext uri="{BB962C8B-B14F-4D97-AF65-F5344CB8AC3E}">
        <p14:creationId xmlns:p14="http://schemas.microsoft.com/office/powerpoint/2010/main" val="75824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Although the BCA has had access requirements since 1990 there were inconsistencies between the BCA requirements and the Commonwealth Disability Discrimination Act 1992, (DDA). This led to uncertainty for the building industry including developers, designers, builders and certifiers.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As a consequence there had been a number successful DDA complaints about buildings which were BCA compliant. One example is: Cocks v the State of Queensland 1994, where a complaint was made against the Brisbane Convention Centre. The cost of rectification was in the order of $300,000. In 2018, this would be approximately $537,000.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To address the inconsistencies between building law and the DDA, the Commonwealth Government resolved to develop a disability standard covering buildings, which would form part of the BCA when completed. The BCA was updated in 2011 as a result.</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The NCC access provisions reflect the requirements of the Disability (Access to Premises – Buildings) Standards 2010, known as the Premises Standards. The Premises Standards were developed to provide certainty in relation to what levels of access to public buildings would satisfy the general non-discrimination requirements of the DDA.</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This results in a uniform set of requirements that apply both in relation to non-discriminatory access under the DDA and in relation to the requirements for access that must be complied with in order to obtain a building approval under building law.</a:t>
            </a:r>
          </a:p>
          <a:p>
            <a:r>
              <a:rPr lang="en-AU" sz="1200" kern="1200" dirty="0" smtClean="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14</a:t>
            </a:fld>
            <a:endParaRPr lang="en-AU" dirty="0"/>
          </a:p>
        </p:txBody>
      </p:sp>
    </p:spTree>
    <p:extLst>
      <p:ext uri="{BB962C8B-B14F-4D97-AF65-F5344CB8AC3E}">
        <p14:creationId xmlns:p14="http://schemas.microsoft.com/office/powerpoint/2010/main" val="2080453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The Premises Standards comprise two sections.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The first section consists of six parts which cover legal and administrative issues including some general concessions and exemptions and review provisions.</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The second part is the Access Code for Buildings. This is the part that includes Performance Requirements and Deemed-to-Satisfy Provisions which give the technical detail on how to comply.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Those familiar with the NCC will recognise that the Access Code is written in the same style as the NCC. </a:t>
            </a:r>
          </a:p>
          <a:p>
            <a:pPr marL="650597" lvl="1" indent="-177436">
              <a:buFont typeface="Arial" pitchFamily="34" charset="0"/>
              <a:buChar char="•"/>
            </a:pPr>
            <a:endParaRPr lang="en-US" b="1" dirty="0"/>
          </a:p>
        </p:txBody>
      </p:sp>
      <p:sp>
        <p:nvSpPr>
          <p:cNvPr id="4" name="Slide Number Placeholder 3"/>
          <p:cNvSpPr>
            <a:spLocks noGrp="1"/>
          </p:cNvSpPr>
          <p:nvPr>
            <p:ph type="sldNum" sz="quarter" idx="10"/>
          </p:nvPr>
        </p:nvSpPr>
        <p:spPr/>
        <p:txBody>
          <a:bodyPr/>
          <a:lstStyle/>
          <a:p>
            <a:fld id="{DC1BBB11-5BC7-4717-B679-994F200CF5A2}" type="slidenum">
              <a:rPr lang="en-AU" smtClean="0">
                <a:solidFill>
                  <a:prstClr val="black"/>
                </a:solidFill>
              </a:rPr>
              <a:pPr/>
              <a:t>15</a:t>
            </a:fld>
            <a:endParaRPr lang="en-AU" dirty="0">
              <a:solidFill>
                <a:prstClr val="black"/>
              </a:solidFill>
            </a:endParaRPr>
          </a:p>
        </p:txBody>
      </p:sp>
    </p:spTree>
    <p:extLst>
      <p:ext uri="{BB962C8B-B14F-4D97-AF65-F5344CB8AC3E}">
        <p14:creationId xmlns:p14="http://schemas.microsoft.com/office/powerpoint/2010/main" val="2149563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In this section we will look at the NCC Disability Access requirements in more detail including relevant:</a:t>
            </a:r>
            <a:br>
              <a:rPr lang="en-AU" sz="1200" kern="1200" dirty="0" smtClean="0">
                <a:solidFill>
                  <a:schemeClr val="tx1"/>
                </a:solidFill>
                <a:effectLst/>
                <a:latin typeface="Arial" panose="020B0604020202020204" pitchFamily="34" charset="0"/>
                <a:ea typeface="+mn-ea"/>
                <a:cs typeface="Arial" panose="020B0604020202020204" pitchFamily="34" charset="0"/>
              </a:rPr>
            </a:b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defined terms;</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NCC referenced documents;</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Performance Requirements; </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Verification Methods; and</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Deemed-to-Satisfy Provisions.</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7A8E902-E9C9-4ECE-86F1-AE8F127DB40F}" type="slidenum">
              <a:rPr lang="en-AU" smtClean="0"/>
              <a:pPr/>
              <a:t>16</a:t>
            </a:fld>
            <a:endParaRPr lang="en-AU" dirty="0"/>
          </a:p>
        </p:txBody>
      </p:sp>
    </p:spTree>
    <p:extLst>
      <p:ext uri="{BB962C8B-B14F-4D97-AF65-F5344CB8AC3E}">
        <p14:creationId xmlns:p14="http://schemas.microsoft.com/office/powerpoint/2010/main" val="972683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Schedule 3 of Volume One contains NCC defined terms.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Whilst we won’t go through each individual term or referenced document we will look at those relevant to applying the access provisions. Relevant referenced documents and building classifications will be covered later.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In the NCC, terms are specifically defined appear in </a:t>
            </a:r>
            <a:r>
              <a:rPr lang="en-AU" sz="1200" i="1" kern="1200" dirty="0" smtClean="0">
                <a:solidFill>
                  <a:schemeClr val="tx1"/>
                </a:solidFill>
                <a:effectLst/>
                <a:latin typeface="Arial" panose="020B0604020202020204" pitchFamily="34" charset="0"/>
                <a:ea typeface="+mn-ea"/>
                <a:cs typeface="Arial" panose="020B0604020202020204" pitchFamily="34" charset="0"/>
              </a:rPr>
              <a:t>italics</a:t>
            </a:r>
            <a:r>
              <a:rPr lang="en-AU" sz="1200" kern="1200" dirty="0" smtClean="0">
                <a:solidFill>
                  <a:schemeClr val="tx1"/>
                </a:solidFill>
                <a:effectLst/>
                <a:latin typeface="Arial" panose="020B0604020202020204" pitchFamily="34" charset="0"/>
                <a:ea typeface="+mn-ea"/>
                <a:cs typeface="Arial" panose="020B0604020202020204" pitchFamily="34" charset="0"/>
              </a:rPr>
              <a:t> to alert users that a special meaning has been ascribed.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Two key definitions in relation to applying the NCC access requirements are </a:t>
            </a:r>
            <a:r>
              <a:rPr lang="en-AU" sz="1200" i="1" kern="1200" dirty="0" smtClean="0">
                <a:solidFill>
                  <a:schemeClr val="tx1"/>
                </a:solidFill>
                <a:effectLst/>
                <a:latin typeface="Arial" panose="020B0604020202020204" pitchFamily="34" charset="0"/>
                <a:ea typeface="+mn-ea"/>
                <a:cs typeface="Arial" panose="020B0604020202020204" pitchFamily="34" charset="0"/>
              </a:rPr>
              <a:t>accessible</a:t>
            </a:r>
            <a:r>
              <a:rPr lang="en-AU" sz="1200" kern="1200" dirty="0" smtClean="0">
                <a:solidFill>
                  <a:schemeClr val="tx1"/>
                </a:solidFill>
                <a:effectLst/>
                <a:latin typeface="Arial" panose="020B0604020202020204" pitchFamily="34" charset="0"/>
                <a:ea typeface="+mn-ea"/>
                <a:cs typeface="Arial" panose="020B0604020202020204" pitchFamily="34" charset="0"/>
              </a:rPr>
              <a:t> and </a:t>
            </a:r>
            <a:r>
              <a:rPr lang="en-AU" sz="1200" i="1" kern="1200" dirty="0" err="1" smtClean="0">
                <a:solidFill>
                  <a:schemeClr val="tx1"/>
                </a:solidFill>
                <a:effectLst/>
                <a:latin typeface="Arial" panose="020B0604020202020204" pitchFamily="34" charset="0"/>
                <a:ea typeface="+mn-ea"/>
                <a:cs typeface="Arial" panose="020B0604020202020204" pitchFamily="34" charset="0"/>
              </a:rPr>
              <a:t>accessway</a:t>
            </a:r>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In the NCC, something is </a:t>
            </a:r>
            <a:r>
              <a:rPr lang="en-AU" sz="1200" i="1" kern="1200" dirty="0" smtClean="0">
                <a:solidFill>
                  <a:schemeClr val="tx1"/>
                </a:solidFill>
                <a:effectLst/>
                <a:latin typeface="Arial" panose="020B0604020202020204" pitchFamily="34" charset="0"/>
                <a:ea typeface="+mn-ea"/>
                <a:cs typeface="Arial" panose="020B0604020202020204" pitchFamily="34" charset="0"/>
              </a:rPr>
              <a:t>accessible</a:t>
            </a:r>
            <a:r>
              <a:rPr lang="en-AU" sz="1200" kern="1200" dirty="0" smtClean="0">
                <a:solidFill>
                  <a:schemeClr val="tx1"/>
                </a:solidFill>
                <a:effectLst/>
                <a:latin typeface="Arial" panose="020B0604020202020204" pitchFamily="34" charset="0"/>
                <a:ea typeface="+mn-ea"/>
                <a:cs typeface="Arial" panose="020B0604020202020204" pitchFamily="34" charset="0"/>
              </a:rPr>
              <a:t> if it has features that ensure people with disability can get into and use a building. Whereas, </a:t>
            </a:r>
            <a:r>
              <a:rPr lang="en-AU" sz="1200" i="1" kern="1200" dirty="0" err="1" smtClean="0">
                <a:solidFill>
                  <a:schemeClr val="tx1"/>
                </a:solidFill>
                <a:effectLst/>
                <a:latin typeface="Arial" panose="020B0604020202020204" pitchFamily="34" charset="0"/>
                <a:ea typeface="+mn-ea"/>
                <a:cs typeface="Arial" panose="020B0604020202020204" pitchFamily="34" charset="0"/>
              </a:rPr>
              <a:t>accessway</a:t>
            </a:r>
            <a:r>
              <a:rPr lang="en-AU" sz="1200" kern="1200" dirty="0" smtClean="0">
                <a:solidFill>
                  <a:schemeClr val="tx1"/>
                </a:solidFill>
                <a:effectLst/>
                <a:latin typeface="Arial" panose="020B0604020202020204" pitchFamily="34" charset="0"/>
                <a:ea typeface="+mn-ea"/>
                <a:cs typeface="Arial" panose="020B0604020202020204" pitchFamily="34" charset="0"/>
              </a:rPr>
              <a:t> is defined as - a continuous accessible path of travel to, into or within a building.</a:t>
            </a:r>
            <a:endParaRPr lang="en-AU"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solidFill>
                  <a:prstClr val="black"/>
                </a:solidFill>
              </a:rPr>
              <a:pPr/>
              <a:t>17</a:t>
            </a:fld>
            <a:endParaRPr lang="en-AU" dirty="0">
              <a:solidFill>
                <a:prstClr val="black"/>
              </a:solidFill>
            </a:endParaRPr>
          </a:p>
        </p:txBody>
      </p:sp>
    </p:spTree>
    <p:extLst>
      <p:ext uri="{BB962C8B-B14F-4D97-AF65-F5344CB8AC3E}">
        <p14:creationId xmlns:p14="http://schemas.microsoft.com/office/powerpoint/2010/main" val="2818692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The NCC itself does not contain details of every design and construction requirement for a building or plumbing or drainage system. </a:t>
            </a:r>
          </a:p>
          <a:p>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AU" sz="1200" kern="1200" dirty="0" smtClean="0">
                <a:solidFill>
                  <a:schemeClr val="tx1"/>
                </a:solidFill>
                <a:effectLst/>
                <a:latin typeface="Arial" panose="020B0604020202020204" pitchFamily="34" charset="0"/>
                <a:ea typeface="+mn-ea"/>
                <a:cs typeface="Arial" panose="020B0604020202020204" pitchFamily="34" charset="0"/>
              </a:rPr>
              <a:t>As such, the NCC calls upon or ‘references’ other documents with this information. These are called NCC referenced documents. They are adopted as </a:t>
            </a:r>
            <a:br>
              <a:rPr lang="en-AU" sz="1200" kern="1200" dirty="0" smtClean="0">
                <a:solidFill>
                  <a:schemeClr val="tx1"/>
                </a:solidFill>
                <a:effectLst/>
                <a:latin typeface="Arial" panose="020B0604020202020204" pitchFamily="34" charset="0"/>
                <a:ea typeface="+mn-ea"/>
                <a:cs typeface="Arial" panose="020B0604020202020204" pitchFamily="34" charset="0"/>
              </a:rPr>
            </a:br>
            <a:r>
              <a:rPr lang="en-AU" sz="1200" kern="1200" dirty="0" smtClean="0">
                <a:solidFill>
                  <a:schemeClr val="tx1"/>
                </a:solidFill>
                <a:effectLst/>
                <a:latin typeface="Arial" panose="020B0604020202020204" pitchFamily="34" charset="0"/>
                <a:ea typeface="+mn-ea"/>
                <a:cs typeface="Arial" panose="020B0604020202020204" pitchFamily="34" charset="0"/>
              </a:rPr>
              <a:t>Deemed-to-Satisfy means of complying with Performance Requirements. </a:t>
            </a:r>
          </a:p>
          <a:p>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AU" sz="1200" kern="1200" dirty="0" smtClean="0">
                <a:solidFill>
                  <a:schemeClr val="tx1"/>
                </a:solidFill>
                <a:effectLst/>
                <a:latin typeface="Arial" panose="020B0604020202020204" pitchFamily="34" charset="0"/>
                <a:ea typeface="+mn-ea"/>
                <a:cs typeface="Arial" panose="020B0604020202020204" pitchFamily="34" charset="0"/>
              </a:rPr>
              <a:t>Referenced documents are listed in Schedule 4 of the NCC. Examples include Australian Standards, ABCB protocols, ABCB standards and other publications. </a:t>
            </a:r>
          </a:p>
          <a:p>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AU" sz="1200" kern="1200" dirty="0" smtClean="0">
                <a:solidFill>
                  <a:schemeClr val="tx1"/>
                </a:solidFill>
                <a:effectLst/>
                <a:latin typeface="Arial" panose="020B0604020202020204" pitchFamily="34" charset="0"/>
                <a:ea typeface="+mn-ea"/>
                <a:cs typeface="Arial" panose="020B0604020202020204" pitchFamily="34" charset="0"/>
              </a:rPr>
              <a:t>The NCC also takes precedence over any referenced document. </a:t>
            </a:r>
          </a:p>
          <a:p>
            <a:endParaRPr lang="en-AU" kern="0" dirty="0">
              <a:solidFill>
                <a:srgbClr val="595959"/>
              </a:solidFill>
            </a:endParaRPr>
          </a:p>
        </p:txBody>
      </p:sp>
      <p:sp>
        <p:nvSpPr>
          <p:cNvPr id="4" name="Slide Number Placeholder 3"/>
          <p:cNvSpPr>
            <a:spLocks noGrp="1"/>
          </p:cNvSpPr>
          <p:nvPr>
            <p:ph type="sldNum" sz="quarter" idx="10"/>
          </p:nvPr>
        </p:nvSpPr>
        <p:spPr/>
        <p:txBody>
          <a:bodyPr/>
          <a:lstStyle/>
          <a:p>
            <a:fld id="{6BEE6E06-E35D-4AB3-9364-C74B9F361388}" type="slidenum">
              <a:rPr lang="en-AU" smtClean="0"/>
              <a:pPr/>
              <a:t>18</a:t>
            </a:fld>
            <a:endParaRPr lang="en-AU" dirty="0"/>
          </a:p>
        </p:txBody>
      </p:sp>
    </p:spTree>
    <p:extLst>
      <p:ext uri="{BB962C8B-B14F-4D97-AF65-F5344CB8AC3E}">
        <p14:creationId xmlns:p14="http://schemas.microsoft.com/office/powerpoint/2010/main" val="601352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Australian Standard 1428.1 (Design for access and mobility, Part 1 – General requirements for access – New building work) is a key reference in applying the NCC access provisions. AS 1428.1 contains most of the technical information necessary to ensure the Deemed-to-Satisfy Provisions are met.</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Other relevant Australian Standards include: </a:t>
            </a:r>
            <a:br>
              <a:rPr lang="en-AU" sz="1200" kern="1200" dirty="0" smtClean="0">
                <a:solidFill>
                  <a:schemeClr val="tx1"/>
                </a:solidFill>
                <a:effectLst/>
                <a:latin typeface="Arial" panose="020B0604020202020204" pitchFamily="34" charset="0"/>
                <a:ea typeface="+mn-ea"/>
                <a:cs typeface="Arial" panose="020B0604020202020204" pitchFamily="34" charset="0"/>
              </a:rPr>
            </a:b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AS/NZS 2890.6 for accessible carparking, and</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AS 1428.4.1 for specifications for tactile ground surface indicators.</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In order to fully understand the application of the Deemed-to-Satisfy Provisions of the NCC, a building must meet the requirements of Parts D3, E3, F2 and H2 and the technical specifications in referenced Australian Standards.</a:t>
            </a:r>
          </a:p>
          <a:p>
            <a:endParaRPr lang="en-AU" b="1" dirty="0"/>
          </a:p>
        </p:txBody>
      </p:sp>
      <p:sp>
        <p:nvSpPr>
          <p:cNvPr id="4" name="Slide Number Placeholder 3"/>
          <p:cNvSpPr>
            <a:spLocks noGrp="1"/>
          </p:cNvSpPr>
          <p:nvPr>
            <p:ph type="sldNum" sz="quarter" idx="10"/>
          </p:nvPr>
        </p:nvSpPr>
        <p:spPr/>
        <p:txBody>
          <a:bodyPr/>
          <a:lstStyle/>
          <a:p>
            <a:fld id="{DC1BBB11-5BC7-4717-B679-994F200CF5A2}" type="slidenum">
              <a:rPr lang="en-AU" smtClean="0">
                <a:solidFill>
                  <a:prstClr val="black"/>
                </a:solidFill>
              </a:rPr>
              <a:pPr/>
              <a:t>19</a:t>
            </a:fld>
            <a:endParaRPr lang="en-AU" dirty="0">
              <a:solidFill>
                <a:prstClr val="black"/>
              </a:solidFill>
            </a:endParaRPr>
          </a:p>
        </p:txBody>
      </p:sp>
    </p:spTree>
    <p:extLst>
      <p:ext uri="{BB962C8B-B14F-4D97-AF65-F5344CB8AC3E}">
        <p14:creationId xmlns:p14="http://schemas.microsoft.com/office/powerpoint/2010/main" val="388584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The introduction will cover how it works and what you’ll learn.</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The contents include applying the NCC and an overview of the relevant NCC Volume One disability access requirements.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These include Verification Methods in Section D: Access and egress and accessible adult change facilities. </a:t>
            </a:r>
          </a:p>
          <a:p>
            <a:endParaRPr lang="en-AU"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2</a:t>
            </a:fld>
            <a:endParaRPr lang="en-AU" dirty="0"/>
          </a:p>
        </p:txBody>
      </p:sp>
    </p:spTree>
    <p:extLst>
      <p:ext uri="{BB962C8B-B14F-4D97-AF65-F5344CB8AC3E}">
        <p14:creationId xmlns:p14="http://schemas.microsoft.com/office/powerpoint/2010/main" val="175474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Next we'll look at the key Performance Requirements of the NCC relating to disability access.</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Performance Requirements relating to disability access are primarily in Section D, although there are also ones in Section E and Section F.</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You'll note there's no relevant Performance Requirement listed for Section H; this is because Performance Requirements for this section are covered in the other sections of the NCC.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Remember within the ‘Compliance Structure of the NCC’ the Performance Requirements are mandatory and set the levels of performance that must be met. </a:t>
            </a:r>
          </a:p>
          <a:p>
            <a:endParaRPr lang="en-US" dirty="0"/>
          </a:p>
        </p:txBody>
      </p:sp>
      <p:sp>
        <p:nvSpPr>
          <p:cNvPr id="4" name="Slide Number Placeholder 3"/>
          <p:cNvSpPr>
            <a:spLocks noGrp="1"/>
          </p:cNvSpPr>
          <p:nvPr>
            <p:ph type="sldNum" sz="quarter" idx="10"/>
          </p:nvPr>
        </p:nvSpPr>
        <p:spPr/>
        <p:txBody>
          <a:bodyPr/>
          <a:lstStyle/>
          <a:p>
            <a:fld id="{DC1BBB11-5BC7-4717-B679-994F200CF5A2}" type="slidenum">
              <a:rPr lang="en-AU" smtClean="0">
                <a:solidFill>
                  <a:prstClr val="black"/>
                </a:solidFill>
              </a:rPr>
              <a:pPr/>
              <a:t>20</a:t>
            </a:fld>
            <a:endParaRPr lang="en-AU" dirty="0">
              <a:solidFill>
                <a:prstClr val="black"/>
              </a:solidFill>
            </a:endParaRPr>
          </a:p>
        </p:txBody>
      </p:sp>
    </p:spTree>
    <p:extLst>
      <p:ext uri="{BB962C8B-B14F-4D97-AF65-F5344CB8AC3E}">
        <p14:creationId xmlns:p14="http://schemas.microsoft.com/office/powerpoint/2010/main" val="3023581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In broad terms, the Performance Requirements seek to ensure buildings provide a ‘continuous accessible path of travel’ i.e. one that does not include features that might impede safe, equitable and dignified movement and access to facilities.</a:t>
            </a:r>
          </a:p>
          <a:p>
            <a:r>
              <a:rPr lang="en-AU" sz="1200" b="1" u="none" strike="noStrike" kern="1200" dirty="0" smtClean="0">
                <a:solidFill>
                  <a:schemeClr val="tx1"/>
                </a:solidFill>
                <a:effectLst/>
                <a:latin typeface="Arial" panose="020B0604020202020204" pitchFamily="34" charset="0"/>
                <a:ea typeface="+mn-ea"/>
                <a:cs typeface="Arial" panose="020B0604020202020204" pitchFamily="34" charset="0"/>
              </a:rPr>
              <a:t> </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AU" sz="1200" kern="1200" dirty="0" smtClean="0">
                <a:solidFill>
                  <a:schemeClr val="tx1"/>
                </a:solidFill>
                <a:effectLst/>
                <a:latin typeface="Arial" panose="020B0604020202020204" pitchFamily="34" charset="0"/>
                <a:ea typeface="+mn-ea"/>
                <a:cs typeface="Arial" panose="020B0604020202020204" pitchFamily="34" charset="0"/>
              </a:rPr>
              <a:t>Access is required:</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to a building from the allotment boundary;</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between associated buildings that are required to be accessible;</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between levels (via lifts, ramps and stairs);</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in most buildings, to all areas normally used by the occupants;</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to signage including braille and tactile;</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to hearing augmentation systems; and</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to suitable sanitary facilities.</a:t>
            </a:r>
          </a:p>
          <a:p>
            <a:r>
              <a:rPr lang="en-AU" sz="1200" b="1" kern="1200" dirty="0" smtClean="0">
                <a:solidFill>
                  <a:schemeClr val="tx1"/>
                </a:solidFill>
                <a:effectLst/>
                <a:latin typeface="Arial" panose="020B0604020202020204" pitchFamily="34" charset="0"/>
                <a:ea typeface="+mn-ea"/>
                <a:cs typeface="Arial" panose="020B0604020202020204" pitchFamily="34" charset="0"/>
              </a:rPr>
              <a:t> </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AU" sz="1200" kern="1200" dirty="0" smtClean="0">
                <a:solidFill>
                  <a:schemeClr val="tx1"/>
                </a:solidFill>
                <a:effectLst/>
                <a:latin typeface="Arial" panose="020B0604020202020204" pitchFamily="34" charset="0"/>
                <a:ea typeface="+mn-ea"/>
                <a:cs typeface="Arial" panose="020B0604020202020204" pitchFamily="34" charset="0"/>
              </a:rPr>
              <a:t>While there are some exceptions and exemptions within the NCC, access is required to most spaces and facilities within a building used by the occupants - who may be customers, visitors or staff.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It is important to note however, that because Volume One applies to a broad range of buildings –</a:t>
            </a:r>
            <a:r>
              <a:rPr lang="en-AU" sz="1200" kern="1200" baseline="0" dirty="0" smtClean="0">
                <a:solidFill>
                  <a:schemeClr val="tx1"/>
                </a:solidFill>
                <a:effectLst/>
                <a:latin typeface="Arial" panose="020B0604020202020204" pitchFamily="34" charset="0"/>
                <a:ea typeface="+mn-ea"/>
                <a:cs typeface="Arial" panose="020B0604020202020204" pitchFamily="34" charset="0"/>
              </a:rPr>
              <a:t> for example,</a:t>
            </a:r>
            <a:r>
              <a:rPr lang="en-AU" sz="1200" kern="1200" dirty="0" smtClean="0">
                <a:solidFill>
                  <a:schemeClr val="tx1"/>
                </a:solidFill>
                <a:effectLst/>
                <a:latin typeface="Arial" panose="020B0604020202020204" pitchFamily="34" charset="0"/>
                <a:ea typeface="+mn-ea"/>
                <a:cs typeface="Arial" panose="020B0604020202020204" pitchFamily="34" charset="0"/>
              </a:rPr>
              <a:t> commercial, industrial, multi-residential, and institutional buildings</a:t>
            </a:r>
            <a:r>
              <a:rPr lang="en-AU" sz="1200" kern="1200" baseline="0" dirty="0" smtClean="0">
                <a:solidFill>
                  <a:schemeClr val="tx1"/>
                </a:solidFill>
                <a:effectLst/>
                <a:latin typeface="Arial" panose="020B0604020202020204" pitchFamily="34" charset="0"/>
                <a:ea typeface="+mn-ea"/>
                <a:cs typeface="Arial" panose="020B0604020202020204" pitchFamily="34" charset="0"/>
              </a:rPr>
              <a:t> -</a:t>
            </a:r>
            <a:r>
              <a:rPr lang="en-AU" sz="1200" kern="1200" dirty="0" smtClean="0">
                <a:solidFill>
                  <a:schemeClr val="tx1"/>
                </a:solidFill>
                <a:effectLst/>
                <a:latin typeface="Arial" panose="020B0604020202020204" pitchFamily="34" charset="0"/>
                <a:ea typeface="+mn-ea"/>
                <a:cs typeface="Arial" panose="020B0604020202020204" pitchFamily="34" charset="0"/>
              </a:rPr>
              <a:t> some Performance Requirements may have limited application, generally dependent on the specific “Class or Classes” of building - i.e. not all requirements apply to all designs. </a:t>
            </a:r>
          </a:p>
          <a:p>
            <a:pPr marL="474541" lvl="1">
              <a:lnSpc>
                <a:spcPct val="80000"/>
              </a:lnSpc>
            </a:pPr>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solidFill>
                  <a:prstClr val="black"/>
                </a:solidFill>
              </a:rPr>
              <a:pPr/>
              <a:t>21</a:t>
            </a:fld>
            <a:endParaRPr lang="en-AU" dirty="0">
              <a:solidFill>
                <a:prstClr val="black"/>
              </a:solidFill>
            </a:endParaRPr>
          </a:p>
        </p:txBody>
      </p:sp>
    </p:spTree>
    <p:extLst>
      <p:ext uri="{BB962C8B-B14F-4D97-AF65-F5344CB8AC3E}">
        <p14:creationId xmlns:p14="http://schemas.microsoft.com/office/powerpoint/2010/main" val="548586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Let’s take a look at one of the relevant Performance Requirements.</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Performance Requirement DP6 addresses safe evacuation of a building and requires that the design of paths of travel to exits be appropriate, taking into consideration the use of a building, the number of occupants and the mobility of occupants.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For example, a hospital will require appropriately designed paths of travel to exits taking into account that occupants are likely to have limited mobility or capacity to find their way unassisted.  </a:t>
            </a:r>
          </a:p>
          <a:p>
            <a:pPr defTabSz="955014"/>
            <a:endParaRPr lang="en-AU" dirty="0"/>
          </a:p>
          <a:p>
            <a:pPr defTabSz="955014"/>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solidFill>
                  <a:prstClr val="black"/>
                </a:solidFill>
              </a:rPr>
              <a:pPr/>
              <a:t>22</a:t>
            </a:fld>
            <a:endParaRPr lang="en-AU" dirty="0">
              <a:solidFill>
                <a:prstClr val="black"/>
              </a:solidFill>
            </a:endParaRPr>
          </a:p>
        </p:txBody>
      </p:sp>
    </p:spTree>
    <p:extLst>
      <p:ext uri="{BB962C8B-B14F-4D97-AF65-F5344CB8AC3E}">
        <p14:creationId xmlns:p14="http://schemas.microsoft.com/office/powerpoint/2010/main" val="300224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In Volume One, A2.2 establishes that an Assessment Method must be used to demonstrate that a Performance Solution complies with the NCC.</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Practitioners must ensure that an appropriate Assessment Method is used.</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On the basis that the respective Approval Authority will direct the approval of a Performance Solution, it's beneficial for designers to obtain their view on A2.2 prior to proceeding with developing a detailed Performance Solution.</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An Assessment Method must also be used to demonstrate that a DTS Solution complies with the Performance Requirements. Refer to A2.3 for further details. </a:t>
            </a:r>
          </a:p>
          <a:p>
            <a:endParaRPr lang="en-AU" dirty="0"/>
          </a:p>
          <a:p>
            <a:pPr defTabSz="947726">
              <a:defRPr/>
            </a:pPr>
            <a:endParaRPr lang="en-AU" dirty="0">
              <a:solidFill>
                <a:prstClr val="black"/>
              </a:solidFill>
            </a:endParaRPr>
          </a:p>
          <a:p>
            <a:endParaRPr lang="en-AU" dirty="0"/>
          </a:p>
        </p:txBody>
      </p:sp>
      <p:sp>
        <p:nvSpPr>
          <p:cNvPr id="4" name="Slide Number Placeholder 3"/>
          <p:cNvSpPr>
            <a:spLocks noGrp="1"/>
          </p:cNvSpPr>
          <p:nvPr>
            <p:ph type="sldNum" sz="quarter" idx="10"/>
          </p:nvPr>
        </p:nvSpPr>
        <p:spPr/>
        <p:txBody>
          <a:bodyPr/>
          <a:lstStyle/>
          <a:p>
            <a:fld id="{FE5B7B12-6474-48BC-9E65-FF9144D7DA94}" type="slidenum">
              <a:rPr lang="en-AU" smtClean="0"/>
              <a:pPr/>
              <a:t>23</a:t>
            </a:fld>
            <a:endParaRPr lang="en-AU" dirty="0"/>
          </a:p>
        </p:txBody>
      </p:sp>
    </p:spTree>
    <p:extLst>
      <p:ext uri="{BB962C8B-B14F-4D97-AF65-F5344CB8AC3E}">
        <p14:creationId xmlns:p14="http://schemas.microsoft.com/office/powerpoint/2010/main" val="3398642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mn-lt"/>
                <a:ea typeface="+mn-ea"/>
                <a:cs typeface="+mn-cs"/>
              </a:rPr>
              <a:t>Assessment Methods for Performance Solutions are listed in Part A2 of the Governing Requirements across all three Volumes of the NCC.</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There are four Assessment Methods:</a:t>
            </a:r>
          </a:p>
          <a:p>
            <a:r>
              <a:rPr lang="en-AU"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Evidence of Suitability;</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Verification Methods; </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Expert Judgement; and</a:t>
            </a:r>
          </a:p>
          <a:p>
            <a:pPr marL="628650" lvl="1" indent="-171450">
              <a:buFont typeface="Arial" panose="020B0604020202020204" pitchFamily="34" charset="0"/>
              <a:buChar char="•"/>
            </a:pPr>
            <a:r>
              <a:rPr lang="en-AU" sz="1200" kern="1200" dirty="0" smtClean="0">
                <a:solidFill>
                  <a:schemeClr val="tx1"/>
                </a:solidFill>
                <a:effectLst/>
                <a:latin typeface="+mn-lt"/>
                <a:ea typeface="+mn-ea"/>
                <a:cs typeface="+mn-cs"/>
              </a:rPr>
              <a:t>Comparison with the Deemed-to-Satisfy Provisions.</a:t>
            </a:r>
          </a:p>
          <a:p>
            <a:endParaRPr lang="en-US" dirty="0"/>
          </a:p>
          <a:p>
            <a:endParaRPr lang="en-AU" dirty="0"/>
          </a:p>
        </p:txBody>
      </p:sp>
      <p:sp>
        <p:nvSpPr>
          <p:cNvPr id="4" name="Slide Number Placeholder 3"/>
          <p:cNvSpPr>
            <a:spLocks noGrp="1"/>
          </p:cNvSpPr>
          <p:nvPr>
            <p:ph type="sldNum" sz="quarter" idx="10"/>
          </p:nvPr>
        </p:nvSpPr>
        <p:spPr/>
        <p:txBody>
          <a:bodyPr/>
          <a:lstStyle/>
          <a:p>
            <a:fld id="{FE5B7B12-6474-48BC-9E65-FF9144D7DA94}" type="slidenum">
              <a:rPr lang="en-AU" smtClean="0"/>
              <a:pPr/>
              <a:t>24</a:t>
            </a:fld>
            <a:endParaRPr lang="en-AU" dirty="0"/>
          </a:p>
        </p:txBody>
      </p:sp>
    </p:spTree>
    <p:extLst>
      <p:ext uri="{BB962C8B-B14F-4D97-AF65-F5344CB8AC3E}">
        <p14:creationId xmlns:p14="http://schemas.microsoft.com/office/powerpoint/2010/main" val="377880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Verification Method (VM) is a defined term. It is defined as: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a test, inspection, calculation, or other method that determines whether a Performance Solution complies with the relevant Performance Requirements.</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A practitioner can use a VM within the NCC, or a VM which is not in the NCC.</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There are a number of relevant NCC Verification Methods for disability access. In Section D, there are two:</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DV2: Access to and within a building; and</a:t>
            </a:r>
          </a:p>
          <a:p>
            <a:pPr marL="0" indent="0">
              <a:buFont typeface="Arial" panose="020B0604020202020204" pitchFamily="34" charset="0"/>
              <a:buNone/>
            </a:pPr>
            <a:r>
              <a:rPr lang="en-AU" sz="1200" kern="1200" dirty="0" smtClean="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DV3: Ramp gradient, crossfall, surface profile and slip resistance for ramps used by wheelchairs.</a:t>
            </a:r>
          </a:p>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25</a:t>
            </a:fld>
            <a:endParaRPr lang="en-AU" dirty="0"/>
          </a:p>
        </p:txBody>
      </p:sp>
    </p:spTree>
    <p:extLst>
      <p:ext uri="{BB962C8B-B14F-4D97-AF65-F5344CB8AC3E}">
        <p14:creationId xmlns:p14="http://schemas.microsoft.com/office/powerpoint/2010/main" val="3709893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The Deemed-to-Satisfy Provisions in the NCC describe one way of meeting the Performance Requirements. If a builder, designer or the like, chooses a Deemed-to-Satisfy Solution that complies with the Deemed-to-Satisfy Provisions it will automatically achieve compliance with the corresponding Performance Requirements.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As mentioned earlier, compliance with the Deemed-to-Satisfy Provisions in the NCC ensures compliance with the Access Code of the Premises Standards.</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The relevant Deemed-to-Satisfy Provisions related to disability access are contained in four Parts: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en-AU" sz="1200" b="1" kern="1200" dirty="0" smtClean="0">
                <a:solidFill>
                  <a:schemeClr val="tx1"/>
                </a:solidFill>
                <a:effectLst/>
                <a:latin typeface="Arial" panose="020B0604020202020204" pitchFamily="34" charset="0"/>
                <a:ea typeface="+mn-ea"/>
                <a:cs typeface="Arial" panose="020B0604020202020204" pitchFamily="34" charset="0"/>
              </a:rPr>
              <a:t>Part D3: </a:t>
            </a:r>
            <a:r>
              <a:rPr lang="en-AU" sz="1200" kern="1200" dirty="0" smtClean="0">
                <a:solidFill>
                  <a:schemeClr val="tx1"/>
                </a:solidFill>
                <a:effectLst/>
                <a:latin typeface="Arial" panose="020B0604020202020204" pitchFamily="34" charset="0"/>
                <a:ea typeface="+mn-ea"/>
                <a:cs typeface="Arial" panose="020B0604020202020204" pitchFamily="34" charset="0"/>
              </a:rPr>
              <a:t>covers general building access requirements</a:t>
            </a:r>
          </a:p>
          <a:p>
            <a:pPr marL="628650" lvl="1" indent="-171450">
              <a:buFont typeface="Arial" panose="020B0604020202020204" pitchFamily="34" charset="0"/>
              <a:buChar char="•"/>
            </a:pPr>
            <a:r>
              <a:rPr lang="en-AU" sz="1200" b="1" kern="1200" dirty="0" smtClean="0">
                <a:solidFill>
                  <a:schemeClr val="tx1"/>
                </a:solidFill>
                <a:effectLst/>
                <a:latin typeface="Arial" panose="020B0604020202020204" pitchFamily="34" charset="0"/>
                <a:ea typeface="+mn-ea"/>
                <a:cs typeface="Arial" panose="020B0604020202020204" pitchFamily="34" charset="0"/>
              </a:rPr>
              <a:t>Part E3: </a:t>
            </a:r>
            <a:r>
              <a:rPr lang="en-AU" sz="1200" kern="1200" dirty="0" smtClean="0">
                <a:solidFill>
                  <a:schemeClr val="tx1"/>
                </a:solidFill>
                <a:effectLst/>
                <a:latin typeface="Arial" panose="020B0604020202020204" pitchFamily="34" charset="0"/>
                <a:ea typeface="+mn-ea"/>
                <a:cs typeface="Arial" panose="020B0604020202020204" pitchFamily="34" charset="0"/>
              </a:rPr>
              <a:t>covers lifts</a:t>
            </a:r>
          </a:p>
          <a:p>
            <a:pPr marL="628650" lvl="1" indent="-171450">
              <a:buFont typeface="Arial" panose="020B0604020202020204" pitchFamily="34" charset="0"/>
              <a:buChar char="•"/>
            </a:pPr>
            <a:r>
              <a:rPr lang="en-AU" sz="1200" b="1" kern="1200" dirty="0" smtClean="0">
                <a:solidFill>
                  <a:schemeClr val="tx1"/>
                </a:solidFill>
                <a:effectLst/>
                <a:latin typeface="Arial" panose="020B0604020202020204" pitchFamily="34" charset="0"/>
                <a:ea typeface="+mn-ea"/>
                <a:cs typeface="Arial" panose="020B0604020202020204" pitchFamily="34" charset="0"/>
              </a:rPr>
              <a:t>Part F2: </a:t>
            </a:r>
            <a:r>
              <a:rPr lang="en-AU" sz="1200" kern="1200" dirty="0" smtClean="0">
                <a:solidFill>
                  <a:schemeClr val="tx1"/>
                </a:solidFill>
                <a:effectLst/>
                <a:latin typeface="Arial" panose="020B0604020202020204" pitchFamily="34" charset="0"/>
                <a:ea typeface="+mn-ea"/>
                <a:cs typeface="Arial" panose="020B0604020202020204" pitchFamily="34" charset="0"/>
              </a:rPr>
              <a:t>covers sanitary facilities including the requirement for adult change facilities</a:t>
            </a:r>
          </a:p>
          <a:p>
            <a:pPr marL="628650" lvl="1" indent="-171450">
              <a:buFont typeface="Arial" panose="020B0604020202020204" pitchFamily="34" charset="0"/>
              <a:buChar char="•"/>
            </a:pPr>
            <a:r>
              <a:rPr lang="en-AU" sz="1200" b="1" kern="1200" dirty="0" smtClean="0">
                <a:solidFill>
                  <a:schemeClr val="tx1"/>
                </a:solidFill>
                <a:effectLst/>
                <a:latin typeface="Arial" panose="020B0604020202020204" pitchFamily="34" charset="0"/>
                <a:ea typeface="+mn-ea"/>
                <a:cs typeface="Arial" panose="020B0604020202020204" pitchFamily="34" charset="0"/>
              </a:rPr>
              <a:t>Part H2: </a:t>
            </a:r>
            <a:r>
              <a:rPr lang="en-AU" sz="1200" kern="1200" dirty="0" smtClean="0">
                <a:solidFill>
                  <a:schemeClr val="tx1"/>
                </a:solidFill>
                <a:effectLst/>
                <a:latin typeface="Arial" panose="020B0604020202020204" pitchFamily="34" charset="0"/>
                <a:ea typeface="+mn-ea"/>
                <a:cs typeface="Arial" panose="020B0604020202020204" pitchFamily="34" charset="0"/>
              </a:rPr>
              <a:t>covers requirements for public transport buildings.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It is important to note that the Deemed-to-Satisfy Provisions provide a number of concessions and exemptions that define some limits to the level of access required in specific buildings or areas of buildings.</a:t>
            </a:r>
          </a:p>
          <a:p>
            <a:endParaRPr lang="en-AU" dirty="0">
              <a:solidFill>
                <a:schemeClr val="tx1"/>
              </a:solidFill>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solidFill>
                  <a:prstClr val="black"/>
                </a:solidFill>
              </a:rPr>
              <a:pPr/>
              <a:t>26</a:t>
            </a:fld>
            <a:endParaRPr lang="en-AU" dirty="0">
              <a:solidFill>
                <a:prstClr val="black"/>
              </a:solidFill>
            </a:endParaRPr>
          </a:p>
        </p:txBody>
      </p:sp>
    </p:spTree>
    <p:extLst>
      <p:ext uri="{BB962C8B-B14F-4D97-AF65-F5344CB8AC3E}">
        <p14:creationId xmlns:p14="http://schemas.microsoft.com/office/powerpoint/2010/main" val="435019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Part D3 contains the following provisions: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D3.1 – sets out the general building access requirements.</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D3.2 – specifies the extent of access that must be provided to buildings.</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D3.3 – specifies requirements for accessways within buildings.</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D3.4 – provides a number of exemptions for providing access.</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D3.5 – specifies the number of accessible carparking spaces required and their specifications.</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D3.6 – specifies requirements for accessible signage. </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D3.7 – specifies requirements for hearing augmentation systems.</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D3.8 – specifies requirements for tactile indicators to assist blind or vision impaired people to avoid hazardous situations. </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D3.9 – specifies requirements for wheelchair seating spaces in Class 9b assembly buildings.</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D3.10 – specifies requirements for access to swimming pools. </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D3.11 – specifies requirements for ramps forming part of an </a:t>
            </a:r>
            <a:r>
              <a:rPr lang="en-AU" sz="1200" kern="1200" dirty="0" err="1" smtClean="0">
                <a:solidFill>
                  <a:schemeClr val="tx1"/>
                </a:solidFill>
                <a:effectLst/>
                <a:latin typeface="Arial" panose="020B0604020202020204" pitchFamily="34" charset="0"/>
                <a:ea typeface="+mn-ea"/>
                <a:cs typeface="Arial" panose="020B0604020202020204" pitchFamily="34" charset="0"/>
              </a:rPr>
              <a:t>accessway</a:t>
            </a:r>
            <a:r>
              <a:rPr lang="en-AU" sz="1200" kern="1200" dirty="0" smtClean="0">
                <a:solidFill>
                  <a:schemeClr val="tx1"/>
                </a:solidFill>
                <a:effectLst/>
                <a:latin typeface="Arial" panose="020B0604020202020204" pitchFamily="34" charset="0"/>
                <a:ea typeface="+mn-ea"/>
                <a:cs typeface="Arial" panose="020B0604020202020204" pitchFamily="34" charset="0"/>
              </a:rPr>
              <a:t>.</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D3.12 – specifies requirements for glazing within an </a:t>
            </a:r>
            <a:r>
              <a:rPr lang="en-AU" sz="1200" kern="1200" dirty="0" err="1" smtClean="0">
                <a:solidFill>
                  <a:schemeClr val="tx1"/>
                </a:solidFill>
                <a:effectLst/>
                <a:latin typeface="Arial" panose="020B0604020202020204" pitchFamily="34" charset="0"/>
                <a:ea typeface="+mn-ea"/>
                <a:cs typeface="Arial" panose="020B0604020202020204" pitchFamily="34" charset="0"/>
              </a:rPr>
              <a:t>accessway</a:t>
            </a:r>
            <a:r>
              <a:rPr lang="en-AU" sz="1200" kern="1200" dirty="0" smtClean="0">
                <a:solidFill>
                  <a:schemeClr val="tx1"/>
                </a:solidFill>
                <a:effectLst/>
                <a:latin typeface="Arial" panose="020B0604020202020204" pitchFamily="34" charset="0"/>
                <a:ea typeface="+mn-ea"/>
                <a:cs typeface="Arial" panose="020B0604020202020204" pitchFamily="34" charset="0"/>
              </a:rPr>
              <a:t>.</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Part D3 also contains two Specifications relating to braille and tactile signs (Specification D3.6) and accessible water entry/exit for swimming pools (Specification D3.10) referenced in the Deemed-to-Satisfy Provisions.</a:t>
            </a:r>
          </a:p>
          <a:p>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marL="0" indent="0">
              <a:buFont typeface="Arial" pitchFamily="34" charset="0"/>
              <a:buNone/>
            </a:pPr>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solidFill>
                  <a:prstClr val="black"/>
                </a:solidFill>
              </a:rPr>
              <a:pPr/>
              <a:t>27</a:t>
            </a:fld>
            <a:endParaRPr lang="en-AU" dirty="0">
              <a:solidFill>
                <a:prstClr val="black"/>
              </a:solidFill>
            </a:endParaRPr>
          </a:p>
        </p:txBody>
      </p:sp>
    </p:spTree>
    <p:extLst>
      <p:ext uri="{BB962C8B-B14F-4D97-AF65-F5344CB8AC3E}">
        <p14:creationId xmlns:p14="http://schemas.microsoft.com/office/powerpoint/2010/main" val="28844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Part E3:</a:t>
            </a:r>
            <a:r>
              <a:rPr lang="en-AU" sz="1200" kern="1200" baseline="0" dirty="0" smtClean="0">
                <a:solidFill>
                  <a:schemeClr val="tx1"/>
                </a:solidFill>
                <a:effectLst/>
                <a:latin typeface="Arial" panose="020B0604020202020204" pitchFamily="34" charset="0"/>
                <a:ea typeface="+mn-ea"/>
                <a:cs typeface="Arial" panose="020B0604020202020204" pitchFamily="34" charset="0"/>
              </a:rPr>
              <a:t> Lift installations</a:t>
            </a:r>
            <a:r>
              <a:rPr lang="en-AU" sz="1200" kern="1200" dirty="0" smtClean="0">
                <a:solidFill>
                  <a:schemeClr val="tx1"/>
                </a:solidFill>
                <a:effectLst/>
                <a:latin typeface="Arial" panose="020B0604020202020204" pitchFamily="34" charset="0"/>
                <a:ea typeface="+mn-ea"/>
                <a:cs typeface="Arial" panose="020B0604020202020204" pitchFamily="34" charset="0"/>
              </a:rPr>
              <a:t> contains the following relevant access provisions:  </a:t>
            </a:r>
          </a:p>
          <a:p>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a:spcAft>
                <a:spcPts val="600"/>
              </a:spcAft>
            </a:pPr>
            <a:r>
              <a:rPr lang="en-AU" sz="1200" dirty="0" smtClean="0">
                <a:latin typeface="Arial" panose="020B0604020202020204" pitchFamily="34" charset="0"/>
                <a:cs typeface="Arial" panose="020B0604020202020204" pitchFamily="34" charset="0"/>
              </a:rPr>
              <a:t>E3.5  Landings;</a:t>
            </a:r>
          </a:p>
          <a:p>
            <a:pPr>
              <a:spcAft>
                <a:spcPts val="600"/>
              </a:spcAft>
            </a:pPr>
            <a:r>
              <a:rPr lang="en-AU" sz="1200" dirty="0" smtClean="0">
                <a:latin typeface="Arial" panose="020B0604020202020204" pitchFamily="34" charset="0"/>
                <a:cs typeface="Arial" panose="020B0604020202020204" pitchFamily="34" charset="0"/>
              </a:rPr>
              <a:t>E3.6  Passenger lifts; and</a:t>
            </a:r>
          </a:p>
          <a:p>
            <a:pPr>
              <a:spcAft>
                <a:spcPts val="600"/>
              </a:spcAft>
            </a:pPr>
            <a:r>
              <a:rPr lang="en-AU" sz="1200" dirty="0" smtClean="0">
                <a:latin typeface="Arial" panose="020B0604020202020204" pitchFamily="34" charset="0"/>
                <a:cs typeface="Arial" panose="020B0604020202020204" pitchFamily="34" charset="0"/>
              </a:rPr>
              <a:t>E3.8  Residential care buildings.</a:t>
            </a:r>
          </a:p>
          <a:p>
            <a:pPr>
              <a:spcAft>
                <a:spcPts val="600"/>
              </a:spcAft>
            </a:pPr>
            <a:endParaRPr lang="en-AU" sz="1200" dirty="0" smtClean="0">
              <a:latin typeface="Arial" panose="020B0604020202020204" pitchFamily="34" charset="0"/>
              <a:cs typeface="Arial" panose="020B0604020202020204" pitchFamily="34" charset="0"/>
            </a:endParaRPr>
          </a:p>
          <a:p>
            <a:pPr>
              <a:spcAft>
                <a:spcPts val="600"/>
              </a:spcAft>
            </a:pPr>
            <a:r>
              <a:rPr lang="en-AU" sz="1200" dirty="0" smtClean="0">
                <a:latin typeface="Arial" panose="020B0604020202020204" pitchFamily="34" charset="0"/>
                <a:cs typeface="Arial" panose="020B0604020202020204" pitchFamily="34" charset="0"/>
              </a:rPr>
              <a:t>Part F2: Sanitary and other facilities contains:</a:t>
            </a:r>
          </a:p>
          <a:p>
            <a:pPr>
              <a:spcAft>
                <a:spcPts val="600"/>
              </a:spcAft>
            </a:pPr>
            <a:endParaRPr lang="en-AU" sz="1200" dirty="0" smtClean="0">
              <a:latin typeface="Arial" panose="020B0604020202020204" pitchFamily="34" charset="0"/>
              <a:cs typeface="Arial" panose="020B0604020202020204" pitchFamily="34" charset="0"/>
            </a:endParaRPr>
          </a:p>
          <a:p>
            <a:pPr>
              <a:spcAft>
                <a:spcPts val="600"/>
              </a:spcAft>
            </a:pPr>
            <a:r>
              <a:rPr lang="en-AU" sz="1200" dirty="0" smtClean="0">
                <a:latin typeface="Arial" panose="020B0604020202020204" pitchFamily="34" charset="0"/>
                <a:cs typeface="Arial" panose="020B0604020202020204" pitchFamily="34" charset="0"/>
              </a:rPr>
              <a:t>F2.1  Facilities in residential buildings;</a:t>
            </a:r>
          </a:p>
          <a:p>
            <a:pPr>
              <a:spcAft>
                <a:spcPts val="600"/>
              </a:spcAft>
            </a:pPr>
            <a:r>
              <a:rPr lang="en-AU" sz="1200" dirty="0" smtClean="0">
                <a:latin typeface="Arial" panose="020B0604020202020204" pitchFamily="34" charset="0"/>
                <a:cs typeface="Arial" panose="020B0604020202020204" pitchFamily="34" charset="0"/>
              </a:rPr>
              <a:t>F2.2  Calculation of number of occupants and facilities;</a:t>
            </a:r>
          </a:p>
          <a:p>
            <a:pPr>
              <a:spcAft>
                <a:spcPts val="600"/>
              </a:spcAft>
            </a:pPr>
            <a:r>
              <a:rPr lang="en-AU" sz="1200" dirty="0" smtClean="0">
                <a:latin typeface="Arial" panose="020B0604020202020204" pitchFamily="34" charset="0"/>
                <a:cs typeface="Arial" panose="020B0604020202020204" pitchFamily="34" charset="0"/>
              </a:rPr>
              <a:t>F2.3  Facilities in Class 3 to 9 buildings;</a:t>
            </a:r>
          </a:p>
          <a:p>
            <a:pPr>
              <a:spcAft>
                <a:spcPts val="600"/>
              </a:spcAft>
            </a:pPr>
            <a:r>
              <a:rPr lang="en-AU" sz="1200" dirty="0" smtClean="0">
                <a:latin typeface="Arial" panose="020B0604020202020204" pitchFamily="34" charset="0"/>
                <a:cs typeface="Arial" panose="020B0604020202020204" pitchFamily="34" charset="0"/>
              </a:rPr>
              <a:t>F2.4  Accessible sanitary facilities; and</a:t>
            </a:r>
          </a:p>
          <a:p>
            <a:pPr>
              <a:spcAft>
                <a:spcPts val="600"/>
              </a:spcAft>
            </a:pPr>
            <a:r>
              <a:rPr lang="en-AU" sz="1200" dirty="0" smtClean="0">
                <a:latin typeface="Arial" panose="020B0604020202020204" pitchFamily="34" charset="0"/>
                <a:cs typeface="Arial" panose="020B0604020202020204" pitchFamily="34" charset="0"/>
              </a:rPr>
              <a:t>F2.9  Accessible adult change facilities.</a:t>
            </a:r>
          </a:p>
          <a:p>
            <a:pPr>
              <a:spcAft>
                <a:spcPts val="600"/>
              </a:spcAft>
            </a:pPr>
            <a:endParaRPr lang="en-AU" sz="1200" dirty="0" smtClean="0">
              <a:latin typeface="Arial" panose="020B0604020202020204" pitchFamily="34" charset="0"/>
              <a:cs typeface="Arial" panose="020B0604020202020204" pitchFamily="34" charset="0"/>
            </a:endParaRPr>
          </a:p>
          <a:p>
            <a:pPr>
              <a:spcAft>
                <a:spcPts val="600"/>
              </a:spcAft>
            </a:pPr>
            <a:r>
              <a:rPr lang="en-AU" sz="1200" dirty="0" smtClean="0">
                <a:latin typeface="Arial" panose="020B0604020202020204" pitchFamily="34" charset="0"/>
                <a:cs typeface="Arial" panose="020B0604020202020204" pitchFamily="34" charset="0"/>
              </a:rPr>
              <a:t>Part F2 also contains Specification F2.9 relating to accessible adult change facilities</a:t>
            </a:r>
          </a:p>
          <a:p>
            <a:pPr>
              <a:spcAft>
                <a:spcPts val="600"/>
              </a:spcAft>
            </a:pPr>
            <a:endParaRPr lang="en-AU" sz="1200" dirty="0" smtClean="0">
              <a:latin typeface="Arial" panose="020B0604020202020204" pitchFamily="34" charset="0"/>
              <a:cs typeface="Arial" panose="020B0604020202020204" pitchFamily="34" charset="0"/>
            </a:endParaRPr>
          </a:p>
          <a:p>
            <a:pPr marL="177436" indent="-177436">
              <a:buFont typeface="Arial"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solidFill>
                  <a:prstClr val="black"/>
                </a:solidFill>
              </a:rPr>
              <a:pPr/>
              <a:t>28</a:t>
            </a:fld>
            <a:endParaRPr lang="en-AU" dirty="0">
              <a:solidFill>
                <a:prstClr val="black"/>
              </a:solidFill>
            </a:endParaRPr>
          </a:p>
        </p:txBody>
      </p:sp>
    </p:spTree>
    <p:extLst>
      <p:ext uri="{BB962C8B-B14F-4D97-AF65-F5344CB8AC3E}">
        <p14:creationId xmlns:p14="http://schemas.microsoft.com/office/powerpoint/2010/main" val="782898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We won’t go into detail on every one of these provisions, but we will touch on D3.1, E3.6, F2.4, F2.9 and H2.</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D3.1 sets out which buildings and parts of buildings have to be accessible, and contains Table D3.1 which is the main roadmap for determining which buildings need to be accessible and to what extent.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Applying Table D3.1 is based on building classifications, and in some cases, specific uses within classifications. You should be aware that different classes of buildings may have different access requirements.</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For example, an office building (Class 5) would generally require access to all areas normally used by the occupants, whereas hotels (Class 3) only require access to common areas of the building and some of the hotel rooms/units but not all.</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Table D3.1 also has to be read alongside other parts of the NCC which describe some concessions and exemptions from the general rules in it. An example of this is D3.4 which provides some general exemptions for access to specified areas of buildings.</a:t>
            </a:r>
          </a:p>
          <a:p>
            <a:pPr indent="-87" defTabSz="946324">
              <a:defRPr/>
            </a:pPr>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solidFill>
                  <a:prstClr val="black"/>
                </a:solidFill>
              </a:rPr>
              <a:pPr/>
              <a:t>29</a:t>
            </a:fld>
            <a:endParaRPr lang="en-AU" dirty="0">
              <a:solidFill>
                <a:prstClr val="black"/>
              </a:solidFill>
            </a:endParaRPr>
          </a:p>
        </p:txBody>
      </p:sp>
    </p:spTree>
    <p:extLst>
      <p:ext uri="{BB962C8B-B14F-4D97-AF65-F5344CB8AC3E}">
        <p14:creationId xmlns:p14="http://schemas.microsoft.com/office/powerpoint/2010/main" val="1058249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Arial" panose="020B0604020202020204" pitchFamily="34" charset="0"/>
                <a:ea typeface="+mn-ea"/>
                <a:cs typeface="Arial" panose="020B0604020202020204" pitchFamily="34" charset="0"/>
              </a:rPr>
              <a:t>The NCC is freely available online via the ABCB website. First time users should select the Register option (top right of the ABCB home page). Once registered, users are sent a confirmation email that allows access to the NCC online and in downloadable PDF format.</a:t>
            </a:r>
          </a:p>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3</a:t>
            </a:fld>
            <a:endParaRPr lang="en-AU" dirty="0"/>
          </a:p>
        </p:txBody>
      </p:sp>
    </p:spTree>
    <p:extLst>
      <p:ext uri="{BB962C8B-B14F-4D97-AF65-F5344CB8AC3E}">
        <p14:creationId xmlns:p14="http://schemas.microsoft.com/office/powerpoint/2010/main" val="4118257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The next part we'll look at is Part E3.6 – Passenger lifts. Part E3.6 identifies the range of lifts that can be used in buildings.</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While the range is broad and allows for more cost effective approaches, especially for small buildings, there are some limits on when each type of lift can be used. Some types of lifts include:</a:t>
            </a:r>
          </a:p>
          <a:p>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an electric passenger lift;</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a stairway platform lift which follows the flight of stairs on rails fixed at one side;</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a low-rise platform lift; and</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an inclined lift.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Table E3.6b provides general requirements for the main features of different lift types which include:</a:t>
            </a:r>
          </a:p>
          <a:p>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all lifts apart from stairway platform lifts and low-rise lifts must have a handrail;</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all lifts that travel more than 12 m must have a minimum lift floor dimension of 1400 mm by 1600 mm;</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all lifts, apart from stairway platform lifts must have lift landing doors at the upper landing; and</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all lifts serving more than 2 levels must have automatic audible information within the lift car to identify the level each time the car stops.</a:t>
            </a:r>
            <a:endParaRPr lang="en-AU"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solidFill>
                  <a:prstClr val="black"/>
                </a:solidFill>
              </a:rPr>
              <a:pPr/>
              <a:t>30</a:t>
            </a:fld>
            <a:endParaRPr lang="en-AU" dirty="0">
              <a:solidFill>
                <a:prstClr val="black"/>
              </a:solidFill>
            </a:endParaRPr>
          </a:p>
        </p:txBody>
      </p:sp>
    </p:spTree>
    <p:extLst>
      <p:ext uri="{BB962C8B-B14F-4D97-AF65-F5344CB8AC3E}">
        <p14:creationId xmlns:p14="http://schemas.microsoft.com/office/powerpoint/2010/main" val="4274669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mn-lt"/>
                <a:ea typeface="+mn-ea"/>
                <a:cs typeface="+mn-cs"/>
              </a:rPr>
              <a:t> </a:t>
            </a:r>
            <a:r>
              <a:rPr lang="en-AU" sz="1200" kern="1200" dirty="0" smtClean="0">
                <a:solidFill>
                  <a:schemeClr val="tx1"/>
                </a:solidFill>
                <a:effectLst/>
                <a:latin typeface="Arial" panose="020B0604020202020204" pitchFamily="34" charset="0"/>
                <a:ea typeface="+mn-ea"/>
                <a:cs typeface="Arial" panose="020B0604020202020204" pitchFamily="34" charset="0"/>
              </a:rPr>
              <a:t>Next, we'll look at Part F2.4 – Accessible sanitary facilities.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The general term ‘accessible sanitary facilities’ refers to: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accessible unisex sanitary compartments (referred to generally as ‘accessible unisex toilets’, not ‘disabled toilets’);</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accessible unisex showers; and</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toilets suitable for people with ambulant disabilities.</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Part F2.4 sets out:</a:t>
            </a:r>
          </a:p>
          <a:p>
            <a:pPr marL="0" indent="0">
              <a:buFont typeface="Arial" panose="020B0604020202020204" pitchFamily="34" charset="0"/>
              <a:buNone/>
            </a:pPr>
            <a:r>
              <a:rPr lang="en-AU" sz="1200" kern="1200" dirty="0" smtClean="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where accessible unisex sanitary compartments and unisex showers are required to be provided; and</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requirements for ambulant accessible toilet cubicles.</a:t>
            </a:r>
          </a:p>
          <a:p>
            <a:pPr lvl="0"/>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lvl="0"/>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solidFill>
                  <a:prstClr val="black"/>
                </a:solidFill>
              </a:rPr>
              <a:pPr/>
              <a:t>31</a:t>
            </a:fld>
            <a:endParaRPr lang="en-AU" dirty="0">
              <a:solidFill>
                <a:prstClr val="black"/>
              </a:solidFill>
            </a:endParaRPr>
          </a:p>
        </p:txBody>
      </p:sp>
    </p:spTree>
    <p:extLst>
      <p:ext uri="{BB962C8B-B14F-4D97-AF65-F5344CB8AC3E}">
        <p14:creationId xmlns:p14="http://schemas.microsoft.com/office/powerpoint/2010/main" val="2426738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dirty="0" smtClean="0">
                <a:latin typeface="Arial" panose="020B0604020202020204" pitchFamily="34" charset="0"/>
                <a:cs typeface="Arial" panose="020B0604020202020204" pitchFamily="34" charset="0"/>
              </a:rPr>
              <a:t>Generally, accessible unisex sanitary compartments must be provided:</a:t>
            </a:r>
          </a:p>
          <a:p>
            <a:pPr marL="0" indent="0">
              <a:buFont typeface="Arial" panose="020B0604020202020204" pitchFamily="34" charset="0"/>
              <a:buNone/>
            </a:pPr>
            <a:endParaRPr lang="en-AU" sz="1200" dirty="0" smtClean="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AU" sz="1200" dirty="0" smtClean="0">
                <a:latin typeface="Arial" panose="020B0604020202020204" pitchFamily="34" charset="0"/>
                <a:cs typeface="Arial" panose="020B0604020202020204" pitchFamily="34" charset="0"/>
              </a:rPr>
              <a:t>in buildings required to be accessible and containing toilets; and</a:t>
            </a:r>
          </a:p>
          <a:p>
            <a:pPr marL="800100" lvl="1" indent="-342900">
              <a:buFont typeface="Arial" panose="020B0604020202020204" pitchFamily="34" charset="0"/>
              <a:buChar char="•"/>
            </a:pPr>
            <a:r>
              <a:rPr lang="en-AU" sz="1200" dirty="0" smtClean="0">
                <a:latin typeface="Arial" panose="020B0604020202020204" pitchFamily="34" charset="0"/>
                <a:cs typeface="Arial" panose="020B0604020202020204" pitchFamily="34" charset="0"/>
              </a:rPr>
              <a:t>on every accessible storey where there are toilets.</a:t>
            </a:r>
          </a:p>
          <a:p>
            <a:pPr eaLnBrk="1" hangingPunct="1"/>
            <a:endParaRPr lang="en-AU" dirty="0" smtClean="0">
              <a:latin typeface="Arial" panose="020B0604020202020204" pitchFamily="34" charset="0"/>
              <a:cs typeface="Arial" panose="020B0604020202020204" pitchFamily="34" charset="0"/>
            </a:endParaRPr>
          </a:p>
          <a:p>
            <a:r>
              <a:rPr lang="en-AU" sz="1200" kern="1200" dirty="0" smtClean="0">
                <a:solidFill>
                  <a:schemeClr val="tx1"/>
                </a:solidFill>
                <a:effectLst/>
                <a:latin typeface="Arial" panose="020B0604020202020204" pitchFamily="34" charset="0"/>
                <a:ea typeface="+mn-ea"/>
                <a:cs typeface="Arial" panose="020B0604020202020204" pitchFamily="34" charset="0"/>
              </a:rPr>
              <a:t>It's important to note that circulation spaces and features of an accessible unisex toilet must comply with AS 1428.1: </a:t>
            </a:r>
            <a:r>
              <a:rPr lang="en-AU" sz="1200" i="1" kern="1200" dirty="0" smtClean="0">
                <a:solidFill>
                  <a:schemeClr val="tx1"/>
                </a:solidFill>
                <a:effectLst/>
                <a:latin typeface="Arial" panose="020B0604020202020204" pitchFamily="34" charset="0"/>
                <a:ea typeface="+mn-ea"/>
                <a:cs typeface="Arial" panose="020B0604020202020204" pitchFamily="34" charset="0"/>
              </a:rPr>
              <a:t>Design for access and mobility - General requirements for access - New building work.</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While the NCC only requires a closet pan, washbasin, shelf or bench top and a sanitary towel disposal bin within a toilet, if other fixtures and fittings are included, such as a soap dispenser or mirror, they must also comply with the requirements of AS 1428.1.</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Some individuals may require assistance using a toilet. Accessible toilets are therefore required to be unisex to allow for assistance by someone of any gender without entering an area reserved for a specific gender.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0"/>
          </p:nvPr>
        </p:nvSpPr>
        <p:spPr/>
        <p:txBody>
          <a:bodyPr/>
          <a:lstStyle/>
          <a:p>
            <a:fld id="{DC1BBB11-5BC7-4717-B679-994F200CF5A2}" type="slidenum">
              <a:rPr lang="en-AU" smtClean="0">
                <a:solidFill>
                  <a:prstClr val="black"/>
                </a:solidFill>
              </a:rPr>
              <a:pPr/>
              <a:t>32</a:t>
            </a:fld>
            <a:endParaRPr lang="en-AU" dirty="0">
              <a:solidFill>
                <a:prstClr val="black"/>
              </a:solidFill>
            </a:endParaRPr>
          </a:p>
        </p:txBody>
      </p:sp>
    </p:spTree>
    <p:extLst>
      <p:ext uri="{BB962C8B-B14F-4D97-AF65-F5344CB8AC3E}">
        <p14:creationId xmlns:p14="http://schemas.microsoft.com/office/powerpoint/2010/main" val="25394046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We also need to consider ‘ambulant accessible toilets'. A person with an ambulant disability is someone who is able to move about without the need for a wheeled mobility device, but who would benefit from a raised pan and handrails to assist in raising and lowering.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The design specifications for ‘ambulant accessible toilets’ are in AS 1428.1 and include features such as door openings of minimum 700 mm, grab rails on both sides of the cubicle and a pan seat height of between 460 mm and 480 mm. </a:t>
            </a:r>
          </a:p>
          <a:p>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AU" sz="1200" kern="1200" dirty="0" smtClean="0">
                <a:solidFill>
                  <a:schemeClr val="tx1"/>
                </a:solidFill>
                <a:effectLst/>
                <a:latin typeface="Arial" panose="020B0604020202020204" pitchFamily="34" charset="0"/>
                <a:ea typeface="+mn-ea"/>
                <a:cs typeface="Arial" panose="020B0604020202020204" pitchFamily="34" charset="0"/>
              </a:rPr>
              <a:t>The requirements for ‘ambulant accessible toilets’ are only triggered if there are male/female toilets </a:t>
            </a:r>
            <a:r>
              <a:rPr lang="en-AU" sz="1200" u="sng" kern="1200" dirty="0" smtClean="0">
                <a:solidFill>
                  <a:schemeClr val="tx1"/>
                </a:solidFill>
                <a:effectLst/>
                <a:latin typeface="Arial" panose="020B0604020202020204" pitchFamily="34" charset="0"/>
                <a:ea typeface="+mn-ea"/>
                <a:cs typeface="Arial" panose="020B0604020202020204" pitchFamily="34" charset="0"/>
              </a:rPr>
              <a:t>in addition </a:t>
            </a:r>
            <a:r>
              <a:rPr lang="en-AU" sz="1200" kern="1200" dirty="0" smtClean="0">
                <a:solidFill>
                  <a:schemeClr val="tx1"/>
                </a:solidFill>
                <a:effectLst/>
                <a:latin typeface="Arial" panose="020B0604020202020204" pitchFamily="34" charset="0"/>
                <a:ea typeface="+mn-ea"/>
                <a:cs typeface="Arial" panose="020B0604020202020204" pitchFamily="34" charset="0"/>
              </a:rPr>
              <a:t>to an accessible unisex toilet at a bank of toilets.</a:t>
            </a:r>
          </a:p>
          <a:p>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Design specifications for ‘ambulant accessible cubicles’ are also in AS 1428.1.</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solidFill>
                  <a:prstClr val="black"/>
                </a:solidFill>
              </a:rPr>
              <a:pPr/>
              <a:t>33</a:t>
            </a:fld>
            <a:endParaRPr lang="en-AU" dirty="0">
              <a:solidFill>
                <a:prstClr val="black"/>
              </a:solidFill>
            </a:endParaRPr>
          </a:p>
        </p:txBody>
      </p:sp>
    </p:spTree>
    <p:extLst>
      <p:ext uri="{BB962C8B-B14F-4D97-AF65-F5344CB8AC3E}">
        <p14:creationId xmlns:p14="http://schemas.microsoft.com/office/powerpoint/2010/main" val="26749317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The NCC requires accessible adult change facilities to be provided in some Class 6 shopping centres and some Class 9b buildings, depending on their purpose, floor space area and design occupancy levels. </a:t>
            </a:r>
          </a:p>
          <a:p>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AU" sz="1200" kern="1200" dirty="0" smtClean="0">
                <a:solidFill>
                  <a:schemeClr val="tx1"/>
                </a:solidFill>
                <a:effectLst/>
                <a:latin typeface="Arial" panose="020B0604020202020204" pitchFamily="34" charset="0"/>
                <a:ea typeface="+mn-ea"/>
                <a:cs typeface="Arial" panose="020B0604020202020204" pitchFamily="34" charset="0"/>
              </a:rPr>
              <a:t>This requirement is primarily targeted at large public buildings including shopping centres, sports stadiums, aquatic centres, museums, art galleries and airports.</a:t>
            </a:r>
          </a:p>
          <a:p>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AU" sz="1200" kern="1200" dirty="0" smtClean="0">
                <a:solidFill>
                  <a:schemeClr val="tx1"/>
                </a:solidFill>
                <a:effectLst/>
                <a:latin typeface="Arial" panose="020B0604020202020204" pitchFamily="34" charset="0"/>
                <a:ea typeface="+mn-ea"/>
                <a:cs typeface="Arial" panose="020B0604020202020204" pitchFamily="34" charset="0"/>
              </a:rPr>
              <a:t>Part F2.9 in conjunction with Specification F2.9, sets out the particular requirements and specifications for accessible adult change facilities.</a:t>
            </a:r>
          </a:p>
          <a:p>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AU" sz="1200" kern="1200" dirty="0" smtClean="0">
                <a:solidFill>
                  <a:schemeClr val="tx1"/>
                </a:solidFill>
                <a:effectLst/>
                <a:latin typeface="Arial" panose="020B0604020202020204" pitchFamily="34" charset="0"/>
                <a:ea typeface="+mn-ea"/>
                <a:cs typeface="Arial" panose="020B0604020202020204" pitchFamily="34" charset="0"/>
              </a:rPr>
              <a:t>The image to the bottom right is the external signage required for an accessible adult change facility.</a:t>
            </a:r>
          </a:p>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34</a:t>
            </a:fld>
            <a:endParaRPr lang="en-AU" dirty="0"/>
          </a:p>
        </p:txBody>
      </p:sp>
    </p:spTree>
    <p:extLst>
      <p:ext uri="{BB962C8B-B14F-4D97-AF65-F5344CB8AC3E}">
        <p14:creationId xmlns:p14="http://schemas.microsoft.com/office/powerpoint/2010/main" val="1486845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The next part we'll look at is Part H2 – Public transport buildings. Part H2 contains requirements for disability access in passenger use areas of public transport buildings.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Specifically, Part H2 relates to buildings associated with public transport services, such as railway stations, bus interchanges and ferry terminals.</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Since 2002, public transport related buildings have been subject to a set of national disability standards called the Disability Standards for Accessible Public Transport 2002. The design specifications in the Transport Standards are in some cases a little different to those generally applied in the NCC.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As a consequence of this, Part H2 refers to different editions of Australian Standards for elements such as accessways, ramps, stairways, signage, lifts and doorways.</a:t>
            </a:r>
          </a:p>
          <a:p>
            <a:pPr defTabSz="955014"/>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solidFill>
                  <a:prstClr val="black"/>
                </a:solidFill>
              </a:rPr>
              <a:pPr/>
              <a:t>35</a:t>
            </a:fld>
            <a:endParaRPr lang="en-AU" dirty="0">
              <a:solidFill>
                <a:prstClr val="black"/>
              </a:solidFill>
            </a:endParaRPr>
          </a:p>
        </p:txBody>
      </p:sp>
    </p:spTree>
    <p:extLst>
      <p:ext uri="{BB962C8B-B14F-4D97-AF65-F5344CB8AC3E}">
        <p14:creationId xmlns:p14="http://schemas.microsoft.com/office/powerpoint/2010/main" val="331085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Now that we’ve covered what's in the relevant parts of Volume One, let’s consider an example of applying the Deemed-to-Satisfy Provisions.</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The next few slides will follow on from what we have just learnt in the context of an office building and determining the number and types of sanitary facilities required.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Listed on the right hand side are some of the items we need to consider in applying the requirements.</a:t>
            </a:r>
          </a:p>
          <a:p>
            <a:pPr>
              <a:spcBef>
                <a:spcPct val="0"/>
              </a:spcBef>
            </a:pPr>
            <a:endParaRPr lang="en-US" u="none"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36</a:t>
            </a:fld>
            <a:endParaRPr lang="en-AU" dirty="0"/>
          </a:p>
        </p:txBody>
      </p:sp>
    </p:spTree>
    <p:extLst>
      <p:ext uri="{BB962C8B-B14F-4D97-AF65-F5344CB8AC3E}">
        <p14:creationId xmlns:p14="http://schemas.microsoft.com/office/powerpoint/2010/main" val="18487529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Firstly, we'll need to determine the classification of the proposed building as per Part A6 in Volume One. So, what's the building classification?</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pPr lvl="0"/>
            <a:r>
              <a:rPr lang="en-AU" sz="1200" kern="1200" dirty="0" smtClean="0">
                <a:solidFill>
                  <a:schemeClr val="tx1"/>
                </a:solidFill>
                <a:effectLst/>
                <a:latin typeface="Arial" panose="020B0604020202020204" pitchFamily="34" charset="0"/>
                <a:ea typeface="+mn-ea"/>
                <a:cs typeface="Arial" panose="020B0604020202020204" pitchFamily="34" charset="0"/>
              </a:rPr>
              <a:t>Answer: An office building is a Class 5 building.</a:t>
            </a:r>
          </a:p>
          <a:p>
            <a:pPr defTabSz="955014">
              <a:spcBef>
                <a:spcPct val="0"/>
              </a:spcBef>
            </a:pPr>
            <a:endParaRPr lang="en-AU"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37</a:t>
            </a:fld>
            <a:endParaRPr lang="en-AU" dirty="0"/>
          </a:p>
        </p:txBody>
      </p:sp>
    </p:spTree>
    <p:extLst>
      <p:ext uri="{BB962C8B-B14F-4D97-AF65-F5344CB8AC3E}">
        <p14:creationId xmlns:p14="http://schemas.microsoft.com/office/powerpoint/2010/main" val="1795428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Secondly, we'll need to determine the extent of access for people with disability that must be provided to the building and within parts of the building as per D3.1 and Table D3.1.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pPr lvl="0"/>
            <a:r>
              <a:rPr lang="en-AU" sz="1200" kern="1200" dirty="0" smtClean="0">
                <a:solidFill>
                  <a:schemeClr val="tx1"/>
                </a:solidFill>
                <a:effectLst/>
                <a:latin typeface="Arial" panose="020B0604020202020204" pitchFamily="34" charset="0"/>
                <a:ea typeface="+mn-ea"/>
                <a:cs typeface="Arial" panose="020B0604020202020204" pitchFamily="34" charset="0"/>
              </a:rPr>
              <a:t>Answer: For a Class 5 building, access is required to be provided to and within all areas of the building normally used by the occupants, with the exception of those areas exempted by D3.4. </a:t>
            </a:r>
          </a:p>
          <a:p>
            <a:pPr defTabSz="955014">
              <a:spcBef>
                <a:spcPct val="0"/>
              </a:spcBef>
            </a:pPr>
            <a:endParaRPr lang="en-AU"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38</a:t>
            </a:fld>
            <a:endParaRPr lang="en-AU" dirty="0"/>
          </a:p>
        </p:txBody>
      </p:sp>
    </p:spTree>
    <p:extLst>
      <p:ext uri="{BB962C8B-B14F-4D97-AF65-F5344CB8AC3E}">
        <p14:creationId xmlns:p14="http://schemas.microsoft.com/office/powerpoint/2010/main" val="7135127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Thirdly, we'll need to determine the number of sanitary facilities required for our office building.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For the example, the building accommodates 200 employees, 50% male, and 50%  female.</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To work this out, we'll need to look at Part F2 of Volume One, specifically F2.3 and Table F2.3.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In accordance with Table F2.3, for a Class 5 office building, the answer would be:</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pPr lvl="0"/>
            <a:r>
              <a:rPr lang="en-AU" sz="1200" kern="1200" dirty="0" smtClean="0">
                <a:solidFill>
                  <a:schemeClr val="tx1"/>
                </a:solidFill>
                <a:effectLst/>
                <a:latin typeface="Arial" panose="020B0604020202020204" pitchFamily="34" charset="0"/>
                <a:ea typeface="+mn-ea"/>
                <a:cs typeface="Arial" panose="020B0604020202020204" pitchFamily="34" charset="0"/>
              </a:rPr>
              <a:t>For males: 5 pans; 3 urinals and 4 washbasins (to serve 100 males); and </a:t>
            </a:r>
          </a:p>
          <a:p>
            <a:pPr lvl="0"/>
            <a:r>
              <a:rPr lang="en-AU" sz="1200" kern="1200" dirty="0" smtClean="0">
                <a:solidFill>
                  <a:schemeClr val="tx1"/>
                </a:solidFill>
                <a:effectLst/>
                <a:latin typeface="Arial" panose="020B0604020202020204" pitchFamily="34" charset="0"/>
                <a:ea typeface="+mn-ea"/>
                <a:cs typeface="Arial" panose="020B0604020202020204" pitchFamily="34" charset="0"/>
              </a:rPr>
              <a:t>For females: 7 pans and 4 washbasins (to serve 100 females).</a:t>
            </a:r>
          </a:p>
          <a:p>
            <a:pPr defTabSz="955014">
              <a:spcBef>
                <a:spcPct val="0"/>
              </a:spcBef>
            </a:pPr>
            <a:endParaRPr lang="en-US"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39</a:t>
            </a:fld>
            <a:endParaRPr lang="en-AU" dirty="0"/>
          </a:p>
        </p:txBody>
      </p:sp>
    </p:spTree>
    <p:extLst>
      <p:ext uri="{BB962C8B-B14F-4D97-AF65-F5344CB8AC3E}">
        <p14:creationId xmlns:p14="http://schemas.microsoft.com/office/powerpoint/2010/main" val="2717614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The aim is to provide you with a basic understanding of the NCC Volume One disability access requirements.</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This material is designed for all building professionals.</a:t>
            </a:r>
          </a:p>
          <a:p>
            <a:endParaRPr lang="en-AU"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4</a:t>
            </a:fld>
            <a:endParaRPr lang="en-AU" dirty="0"/>
          </a:p>
        </p:txBody>
      </p:sp>
    </p:spTree>
    <p:extLst>
      <p:ext uri="{BB962C8B-B14F-4D97-AF65-F5344CB8AC3E}">
        <p14:creationId xmlns:p14="http://schemas.microsoft.com/office/powerpoint/2010/main" val="36137328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In a building required to be accessible, accessible unisex sanitary facilities must be provided in accessible parts of the building in accordance with F2.4.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For our office building, at least one accessible unisex sanitary compartment is required on each floor that contains sanitary compartments.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If a storey contains more than one bank of sanitary compartments containing male and female sanitary compartments, an accessible unisex sanitary compartment must be provided to not less than 50% of those banks.</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Further to this, at each bank of toilets where there is one or more toilets in addition to an accessible unisex sanitary compartment, a sanitary compartment suitable for a person with an ambulant disability in accordance with AS 1428.1 must be provided for use by males and females.</a:t>
            </a:r>
          </a:p>
          <a:p>
            <a:pPr>
              <a:spcBef>
                <a:spcPct val="0"/>
              </a:spcBef>
            </a:pPr>
            <a:endParaRPr lang="en-AU" dirty="0">
              <a:latin typeface="+mn-lt"/>
            </a:endParaRPr>
          </a:p>
        </p:txBody>
      </p:sp>
      <p:sp>
        <p:nvSpPr>
          <p:cNvPr id="4" name="Slide Number Placeholder 3"/>
          <p:cNvSpPr>
            <a:spLocks noGrp="1"/>
          </p:cNvSpPr>
          <p:nvPr>
            <p:ph type="sldNum" sz="quarter" idx="10"/>
          </p:nvPr>
        </p:nvSpPr>
        <p:spPr/>
        <p:txBody>
          <a:bodyPr/>
          <a:lstStyle/>
          <a:p>
            <a:fld id="{47A8E902-E9C9-4ECE-86F1-AE8F127DB40F}" type="slidenum">
              <a:rPr lang="en-AU" smtClean="0"/>
              <a:pPr/>
              <a:t>40</a:t>
            </a:fld>
            <a:endParaRPr lang="en-AU" dirty="0"/>
          </a:p>
        </p:txBody>
      </p:sp>
    </p:spTree>
    <p:extLst>
      <p:ext uri="{BB962C8B-B14F-4D97-AF65-F5344CB8AC3E}">
        <p14:creationId xmlns:p14="http://schemas.microsoft.com/office/powerpoint/2010/main" val="14648474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So, how do I make the sanitary</a:t>
            </a:r>
            <a:r>
              <a:rPr lang="en-AU" sz="1200" kern="1200" baseline="0" dirty="0" smtClean="0">
                <a:solidFill>
                  <a:schemeClr val="tx1"/>
                </a:solidFill>
                <a:effectLst/>
                <a:latin typeface="Arial" panose="020B0604020202020204" pitchFamily="34" charset="0"/>
                <a:ea typeface="+mn-ea"/>
                <a:cs typeface="Arial" panose="020B0604020202020204" pitchFamily="34" charset="0"/>
              </a:rPr>
              <a:t> facilities accessible?</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AU" sz="1200" kern="1200" dirty="0" smtClean="0">
                <a:solidFill>
                  <a:schemeClr val="tx1"/>
                </a:solidFill>
                <a:effectLst/>
                <a:latin typeface="Arial" panose="020B0604020202020204" pitchFamily="34" charset="0"/>
                <a:ea typeface="+mn-ea"/>
                <a:cs typeface="Arial" panose="020B0604020202020204" pitchFamily="34" charset="0"/>
              </a:rPr>
              <a:t>Answer: In relation to making the sanitary facilities accessible, F2.4 refers to AS 1428.1 which contains the design and fit out requirements for accessible sanitary facilities.</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Finally, remember that the Deemed-to-Satisfy Provisions are only one option to achieve compliance with the Performance Requirements.</a:t>
            </a:r>
          </a:p>
          <a:p>
            <a:pPr defTabSz="955014">
              <a:spcBef>
                <a:spcPct val="0"/>
              </a:spcBef>
            </a:pPr>
            <a:endParaRPr lang="en-AU" dirty="0">
              <a:latin typeface="+mn-lt"/>
            </a:endParaRPr>
          </a:p>
          <a:p>
            <a:pPr defTabSz="955014">
              <a:spcBef>
                <a:spcPct val="0"/>
              </a:spcBef>
            </a:pPr>
            <a:endParaRPr lang="en-US" dirty="0"/>
          </a:p>
        </p:txBody>
      </p:sp>
      <p:sp>
        <p:nvSpPr>
          <p:cNvPr id="4" name="Slide Number Placeholder 3"/>
          <p:cNvSpPr>
            <a:spLocks noGrp="1"/>
          </p:cNvSpPr>
          <p:nvPr>
            <p:ph type="sldNum" sz="quarter" idx="10"/>
          </p:nvPr>
        </p:nvSpPr>
        <p:spPr/>
        <p:txBody>
          <a:bodyPr/>
          <a:lstStyle/>
          <a:p>
            <a:fld id="{47A8E902-E9C9-4ECE-86F1-AE8F127DB40F}" type="slidenum">
              <a:rPr lang="en-AU" smtClean="0"/>
              <a:pPr/>
              <a:t>41</a:t>
            </a:fld>
            <a:endParaRPr lang="en-AU" dirty="0"/>
          </a:p>
        </p:txBody>
      </p:sp>
    </p:spTree>
    <p:extLst>
      <p:ext uri="{BB962C8B-B14F-4D97-AF65-F5344CB8AC3E}">
        <p14:creationId xmlns:p14="http://schemas.microsoft.com/office/powerpoint/2010/main" val="2605513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Now that we’ve had a brief overview of the requirements, there are some other things you should be aware of. In this section we will look at:</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existing buildings;</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unjustifiable hardship;</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the Guide to Volume One; and</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the Guideline on the application of the Premises Standards.</a:t>
            </a:r>
            <a:endParaRPr lang="en-AU"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47A8E902-E9C9-4ECE-86F1-AE8F127DB40F}" type="slidenum">
              <a:rPr lang="en-AU" smtClean="0"/>
              <a:pPr/>
              <a:t>42</a:t>
            </a:fld>
            <a:endParaRPr lang="en-AU" dirty="0"/>
          </a:p>
        </p:txBody>
      </p:sp>
    </p:spTree>
    <p:extLst>
      <p:ext uri="{BB962C8B-B14F-4D97-AF65-F5344CB8AC3E}">
        <p14:creationId xmlns:p14="http://schemas.microsoft.com/office/powerpoint/2010/main" val="25254760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It's important to remember that generally, the NCC applies equally to new buildings and new building work in existing buildings by virtue of State and Territory building regulations that apply the NCC.</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However, the Premises Standards have different requirements for some existing buildings or features. Under building law, any differentiation of requirements for existing buildings is a function of State and Territory building regulations rather than the NCC. For this reason, a full understanding of what is required can only be achieved by looking at the NCC and relevant State and Territory building regulations.</a:t>
            </a:r>
          </a:p>
          <a:p>
            <a:r>
              <a:rPr lang="en-AU" sz="1200" b="1" kern="1200" dirty="0" smtClean="0">
                <a:solidFill>
                  <a:schemeClr val="tx1"/>
                </a:solidFill>
                <a:effectLst/>
                <a:latin typeface="Arial" panose="020B0604020202020204" pitchFamily="34" charset="0"/>
                <a:ea typeface="+mn-ea"/>
                <a:cs typeface="Arial" panose="020B0604020202020204" pitchFamily="34" charset="0"/>
              </a:rPr>
              <a:t> </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AU" sz="1200" kern="1200" dirty="0" smtClean="0">
                <a:solidFill>
                  <a:schemeClr val="tx1"/>
                </a:solidFill>
                <a:effectLst/>
                <a:latin typeface="Arial" panose="020B0604020202020204" pitchFamily="34" charset="0"/>
                <a:ea typeface="+mn-ea"/>
                <a:cs typeface="Arial" panose="020B0604020202020204" pitchFamily="34" charset="0"/>
              </a:rPr>
              <a:t>Three areas for particular consideration are: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exemptions for existing Class 1b and Class 2 buildings;</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application of what is referred to in the Premises Standards as the ‘affected part’ of a building; and</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the requirements for upgrades to existing lifts and accessible unisex toilets.</a:t>
            </a:r>
          </a:p>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solidFill>
                  <a:prstClr val="black"/>
                </a:solidFill>
              </a:rPr>
              <a:pPr/>
              <a:t>43</a:t>
            </a:fld>
            <a:endParaRPr lang="en-AU" dirty="0">
              <a:solidFill>
                <a:prstClr val="black"/>
              </a:solidFill>
            </a:endParaRPr>
          </a:p>
        </p:txBody>
      </p:sp>
    </p:spTree>
    <p:extLst>
      <p:ext uri="{BB962C8B-B14F-4D97-AF65-F5344CB8AC3E}">
        <p14:creationId xmlns:p14="http://schemas.microsoft.com/office/powerpoint/2010/main" val="5342890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The Premises Standards contain a requirement that if an existing building is developed or upgraded into a B&amp;B or farm stay type Class 1b building, the disability access requirements are not triggered unless there are 4 or more bedrooms made available to the public.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For an existing Class 2 building, the Premises Standards do not require a Class 2 building built before 1 May 2011 (or for which a building application was made before 1 May 2011) to meet the requirements for disability access if it is subsequently upgraded.</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It is intended that State and Territory building regulations reflect the Premises Standards requirements for existing Class 1b and 2 buildings.</a:t>
            </a:r>
          </a:p>
          <a:p>
            <a:pPr defTabSz="946495">
              <a:defRPr/>
            </a:pPr>
            <a:endParaRPr lang="en-US"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44</a:t>
            </a:fld>
            <a:endParaRPr lang="en-AU" dirty="0"/>
          </a:p>
        </p:txBody>
      </p:sp>
    </p:spTree>
    <p:extLst>
      <p:ext uri="{BB962C8B-B14F-4D97-AF65-F5344CB8AC3E}">
        <p14:creationId xmlns:p14="http://schemas.microsoft.com/office/powerpoint/2010/main" val="39160998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The Premises Standards stipulates a requirement when upgrades to existing buildings are undertaken. This is a requirement that, in some situations, there will be a need to upgrade what is called the ‘affected part’ of a building.</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This is the path of travel from the principle pedestrian entrance (main entrance) to the area of new work. In a multi-storey building, this could mean an upgrade of the path of travel from the main entrance to the lift and up the lift to the floor where the new work is taking place. Upgrading might involve removing a front entry step or upgrading required handrails.</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The reason for this requirement is to encourage more extensive upgrades of buildings over time and to ensure that in appropriate cases, access is available to new areas of buildings that include accessibility – i.e. there is little point in having level 6 or 10 of a building fully accessible if you cannot get to that area.</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There is a limit to the requirement for the upgrade of the ‘affected part.’</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If the person making the application for building approval for the new work in an existing building is the owner or a tenant who occupies the whole building, this triggers the requirement for an upgrade of the affected part. However, if the person making the application is one of a number of lessees in the building, the requirement for affected part upgrade is not triggered. </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solidFill>
                  <a:prstClr val="black"/>
                </a:solidFill>
              </a:rPr>
              <a:pPr/>
              <a:t>45</a:t>
            </a:fld>
            <a:endParaRPr lang="en-AU" dirty="0">
              <a:solidFill>
                <a:prstClr val="black"/>
              </a:solidFill>
            </a:endParaRPr>
          </a:p>
        </p:txBody>
      </p:sp>
    </p:spTree>
    <p:extLst>
      <p:ext uri="{BB962C8B-B14F-4D97-AF65-F5344CB8AC3E}">
        <p14:creationId xmlns:p14="http://schemas.microsoft.com/office/powerpoint/2010/main" val="24326780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The Premises Standards include a general exception for access provisions where the full application of requirements would result in what is called an ‘unjustifiable hardship’.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‘Unjustifiable hardship’ is not defined, but a list of factors provide guidance as to what is relevant in considering whether compliance with the Premises Standards might impose unjustifiable hardship. The factors include, but are not limited to, costs, loss of value, impact on revenue, capacity to pay and impact on financial viability and technical building factors. It demands an inquiry of what is fair and reasonable in the circumstances.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However, compliance with the Premises Standards is still required to the maximum extent not involving unjustifiable hardship. For example, enlarging a lift may impose unjustifiable hardship but upgrading the lift control panel to provide braille and tactile buttons may not.</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There is no similar general exception in the NCC, but State and Territory governments have been encouraged to set up a mechanism for dealing with questions of unjustifiable hardship through State and Territory administrative processes. In some States and Territories, Access Panels or similar bodies have been established to deal with these questions.</a:t>
            </a:r>
          </a:p>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solidFill>
                  <a:prstClr val="black"/>
                </a:solidFill>
              </a:rPr>
              <a:pPr/>
              <a:t>46</a:t>
            </a:fld>
            <a:endParaRPr lang="en-AU" dirty="0">
              <a:solidFill>
                <a:prstClr val="black"/>
              </a:solidFill>
            </a:endParaRPr>
          </a:p>
        </p:txBody>
      </p:sp>
    </p:spTree>
    <p:extLst>
      <p:ext uri="{BB962C8B-B14F-4D97-AF65-F5344CB8AC3E}">
        <p14:creationId xmlns:p14="http://schemas.microsoft.com/office/powerpoint/2010/main" val="34986076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To accompany NCC Volume One, the ABCB produces the Guide to Volume One, which:</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pPr lvl="0"/>
            <a:r>
              <a:rPr lang="en-AU" sz="1200" kern="1200" dirty="0" smtClean="0">
                <a:solidFill>
                  <a:schemeClr val="tx1"/>
                </a:solidFill>
                <a:effectLst/>
                <a:latin typeface="Arial" panose="020B0604020202020204" pitchFamily="34" charset="0"/>
                <a:ea typeface="+mn-ea"/>
                <a:cs typeface="Arial" panose="020B0604020202020204" pitchFamily="34" charset="0"/>
              </a:rPr>
              <a:t>provides background and explanatory information including the Objectives and Functional Statements; and</a:t>
            </a:r>
          </a:p>
          <a:p>
            <a:pPr lvl="0"/>
            <a:r>
              <a:rPr lang="en-AU" sz="1200" kern="1200" dirty="0" smtClean="0">
                <a:solidFill>
                  <a:schemeClr val="tx1"/>
                </a:solidFill>
                <a:effectLst/>
                <a:latin typeface="Arial" panose="020B0604020202020204" pitchFamily="34" charset="0"/>
                <a:ea typeface="+mn-ea"/>
                <a:cs typeface="Arial" panose="020B0604020202020204" pitchFamily="34" charset="0"/>
              </a:rPr>
              <a:t>provides valuable assistance in understanding the relationships between Parts of the BCA and is a valuable aid when interpreting provisions.</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It can be accessed within NCC Volume One online at ncc.abcb.gov.au.</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To assist in the understanding and application of the Premises Standards the Australian Human Rights Commission has produced a very useful accompanying document titled, “Guideline on the Application of the Premises Standards”.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This Guideline was prepared to assist those responsible for buildings and those interested in access to buildings and provides an outline of the standards, highlighting the main principles, and indicates who has rights and responsibilities under this. It also provides a commentary providing further clarification on different elements of the standards.</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It can be accessed from the Human Rights Commission website at humanrights.gov.au. </a:t>
            </a:r>
          </a:p>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47</a:t>
            </a:fld>
            <a:endParaRPr lang="en-AU" dirty="0"/>
          </a:p>
        </p:txBody>
      </p:sp>
    </p:spTree>
    <p:extLst>
      <p:ext uri="{BB962C8B-B14F-4D97-AF65-F5344CB8AC3E}">
        <p14:creationId xmlns:p14="http://schemas.microsoft.com/office/powerpoint/2010/main" val="37868136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Upon completion, you’ll have gained a basic understanding of the NCC Disability Access requirements with a focus on:</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application of the NCC </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background and objective of the NCC access provisions</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an overview of the NCC access provisions including relevant:</a:t>
            </a:r>
            <a:br>
              <a:rPr lang="en-AU" sz="1200" kern="1200" dirty="0" smtClean="0">
                <a:solidFill>
                  <a:schemeClr val="tx1"/>
                </a:solidFill>
                <a:effectLst/>
                <a:latin typeface="Arial" panose="020B0604020202020204" pitchFamily="34" charset="0"/>
                <a:ea typeface="+mn-ea"/>
                <a:cs typeface="Arial" panose="020B0604020202020204" pitchFamily="34" charset="0"/>
              </a:rPr>
            </a:b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marL="1085850" lvl="2"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defined terms;</a:t>
            </a:r>
          </a:p>
          <a:p>
            <a:pPr marL="1085850" lvl="2"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referenced documents</a:t>
            </a:r>
          </a:p>
          <a:p>
            <a:pPr marL="1085850" lvl="2"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Performance Requirements; </a:t>
            </a:r>
          </a:p>
          <a:p>
            <a:pPr marL="1085850" lvl="2"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Verification Methods and </a:t>
            </a:r>
          </a:p>
          <a:p>
            <a:pPr marL="1085850" lvl="2"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Deemed-to-Satisfy Provisions.</a:t>
            </a:r>
          </a:p>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48</a:t>
            </a:fld>
            <a:endParaRPr lang="en-AU" dirty="0"/>
          </a:p>
        </p:txBody>
      </p:sp>
    </p:spTree>
    <p:extLst>
      <p:ext uri="{BB962C8B-B14F-4D97-AF65-F5344CB8AC3E}">
        <p14:creationId xmlns:p14="http://schemas.microsoft.com/office/powerpoint/2010/main" val="4229344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1BBB11-5BC7-4717-B679-994F200CF5A2}" type="slidenum">
              <a:rPr lang="en-AU" smtClean="0"/>
              <a:pPr/>
              <a:t>55</a:t>
            </a:fld>
            <a:endParaRPr lang="en-AU" dirty="0"/>
          </a:p>
        </p:txBody>
      </p:sp>
    </p:spTree>
    <p:extLst>
      <p:ext uri="{BB962C8B-B14F-4D97-AF65-F5344CB8AC3E}">
        <p14:creationId xmlns:p14="http://schemas.microsoft.com/office/powerpoint/2010/main" val="417286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Let’s begin with a brief overview of the NCC.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The National Construction Code (or NCC) is an initiative of the Council of Australian Governments to incorporate all on-site construction requirements into a single code. Its role is to provide nationally consistent minimum necessary regulations and a technical basis for the design and construction of buildings and certain structures throughout Australia.</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There are three volumes currently in the NCC and all three are performance-based.</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The Building Code of Australia or ‘BCA’, makes up Volumes One and Two of the NCC.</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Volume One pertains primarily to Class 2 to 9 buildings.</a:t>
            </a:r>
          </a:p>
          <a:p>
            <a:pPr marL="628650" lvl="1" indent="-171450">
              <a:buFont typeface="Arial" panose="020B0604020202020204" pitchFamily="34" charset="0"/>
              <a:buChar char="•"/>
            </a:pPr>
            <a:r>
              <a:rPr lang="en-AU" sz="1200" kern="1200" dirty="0" smtClean="0">
                <a:solidFill>
                  <a:schemeClr val="tx1"/>
                </a:solidFill>
                <a:effectLst/>
                <a:latin typeface="Arial" panose="020B0604020202020204" pitchFamily="34" charset="0"/>
                <a:ea typeface="+mn-ea"/>
                <a:cs typeface="Arial" panose="020B0604020202020204" pitchFamily="34" charset="0"/>
              </a:rPr>
              <a:t>Volume Two pertains primarily to Class 1 and 10 buildings.</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Volume Three of the NCC is the Plumbing Code of Australia or ‘PCA’. This pertains primarily to plumbing and drainage associated with all classes of buildings.</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Generally, the NCC applies to the construction of new buildings and new building work in existing buildings. The NCC also applies to the change of use of a building.</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The NCC takes effect as a regulatory document through its adoption by state and territory legislation. </a:t>
            </a:r>
          </a:p>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5</a:t>
            </a:fld>
            <a:endParaRPr lang="en-AU" dirty="0"/>
          </a:p>
        </p:txBody>
      </p:sp>
    </p:spTree>
    <p:extLst>
      <p:ext uri="{BB962C8B-B14F-4D97-AF65-F5344CB8AC3E}">
        <p14:creationId xmlns:p14="http://schemas.microsoft.com/office/powerpoint/2010/main" val="1821019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Now let’s look at Volume One in greater detail.</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Volume One of the NCC contains the design and construction requirements for Class 2 to 9 buildings. Although matters regarding Class 1 and 10 buildings are primarily in NCC Volume Two, certain requirements for Class 1b, 10a buildings (e.g. public toilets in parks) and 10b swimming pools are contained in Volume One.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Class 2 to 9 buildings are generally commercial, industrial, multi-residential, and institutional buildings.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Volume One contains 9 distinct Sections (A to J) covering various building elements.</a:t>
            </a:r>
          </a:p>
          <a:p>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AU" sz="1200" kern="1200" dirty="0" smtClean="0">
                <a:solidFill>
                  <a:schemeClr val="tx1"/>
                </a:solidFill>
                <a:effectLst/>
                <a:latin typeface="Arial" panose="020B0604020202020204" pitchFamily="34" charset="0"/>
                <a:ea typeface="+mn-ea"/>
                <a:cs typeface="Arial" panose="020B0604020202020204" pitchFamily="34" charset="0"/>
              </a:rPr>
              <a:t>These requirements cover matters such as structure, fire resistance, access and egress, services and equipment, and energy efficiency as well as certain aspects of health and amenity. </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The NCC disability access requirements are primarily contained in Volume One, however, Volume Three also contains some specific requirements for accessible plumbing fittings and fixtures.   </a:t>
            </a: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6</a:t>
            </a:fld>
            <a:endParaRPr lang="en-AU" dirty="0"/>
          </a:p>
        </p:txBody>
      </p:sp>
    </p:spTree>
    <p:extLst>
      <p:ext uri="{BB962C8B-B14F-4D97-AF65-F5344CB8AC3E}">
        <p14:creationId xmlns:p14="http://schemas.microsoft.com/office/powerpoint/2010/main" val="227063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The NCC is a performance-based code. This means that to comply with the NCC, practitioners need to meet the Performance Requirements. Compliance with the Performance Requirements is achieved in a few different ways; by using a Performance Solution, a Deemed-to-Satisfy Solution, or a combination of both.</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The top level - the Performance Requirements - is the compliance level. The bottom level are the compliance solutions, which are Performance Solutions or Deemed-to-Satisfy Solutions. </a:t>
            </a:r>
            <a:endParaRPr lang="en-AU"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6BEE6E06-E35D-4AB3-9364-C74B9F361388}" type="slidenum">
              <a:rPr lang="en-AU" smtClean="0"/>
              <a:pPr/>
              <a:t>7</a:t>
            </a:fld>
            <a:endParaRPr lang="en-AU" dirty="0"/>
          </a:p>
        </p:txBody>
      </p:sp>
    </p:spTree>
    <p:extLst>
      <p:ext uri="{BB962C8B-B14F-4D97-AF65-F5344CB8AC3E}">
        <p14:creationId xmlns:p14="http://schemas.microsoft.com/office/powerpoint/2010/main" val="130935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The performance-based NCC allows for flexibility in how compliance with the Performance Requirements is achieved. Therefore, if a designer chooses not to design a building or part of a building in accordance with the Deemed-to-Satisfy Provisions, this is allowed through the formulation of a Performance Solution.</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A Performance Solution is a solution that complies with the Performance Requirements by means other than the Deemed-to-Satisfy Provisions. Performance Solutions give designers the flexibility to do things differently from the Deemed-to-Satisfy Provisions, potentially providing a more cost effective design and improving constructability.</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In formulating Performance Solutions, designers need to ensure that the solution would provide a level of access and amenity that meet the relevant Performance Requirements. </a:t>
            </a:r>
          </a:p>
          <a:p>
            <a:endParaRPr lang="en-AU" baseline="0" dirty="0"/>
          </a:p>
        </p:txBody>
      </p:sp>
      <p:sp>
        <p:nvSpPr>
          <p:cNvPr id="4" name="Slide Number Placeholder 3"/>
          <p:cNvSpPr>
            <a:spLocks noGrp="1"/>
          </p:cNvSpPr>
          <p:nvPr>
            <p:ph type="sldNum" sz="quarter" idx="10"/>
          </p:nvPr>
        </p:nvSpPr>
        <p:spPr/>
        <p:txBody>
          <a:bodyPr/>
          <a:lstStyle/>
          <a:p>
            <a:fld id="{DC1BBB11-5BC7-4717-B679-994F200CF5A2}" type="slidenum">
              <a:rPr lang="en-AU" smtClean="0"/>
              <a:pPr/>
              <a:t>8</a:t>
            </a:fld>
            <a:endParaRPr lang="en-AU" dirty="0"/>
          </a:p>
        </p:txBody>
      </p:sp>
    </p:spTree>
    <p:extLst>
      <p:ext uri="{BB962C8B-B14F-4D97-AF65-F5344CB8AC3E}">
        <p14:creationId xmlns:p14="http://schemas.microsoft.com/office/powerpoint/2010/main" val="3218117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The relevant sections for the disability access requirements in NCC Volume One are:</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en-AU" sz="1200" b="1" kern="1200" dirty="0" smtClean="0">
                <a:solidFill>
                  <a:schemeClr val="tx1"/>
                </a:solidFill>
                <a:effectLst/>
                <a:latin typeface="Arial" panose="020B0604020202020204" pitchFamily="34" charset="0"/>
                <a:ea typeface="+mn-ea"/>
                <a:cs typeface="Arial" panose="020B0604020202020204" pitchFamily="34" charset="0"/>
              </a:rPr>
              <a:t>Section A:</a:t>
            </a:r>
            <a:r>
              <a:rPr lang="en-AU" sz="1200" kern="1200" dirty="0" smtClean="0">
                <a:solidFill>
                  <a:schemeClr val="tx1"/>
                </a:solidFill>
                <a:effectLst/>
                <a:latin typeface="Arial" panose="020B0604020202020204" pitchFamily="34" charset="0"/>
                <a:ea typeface="+mn-ea"/>
                <a:cs typeface="Arial" panose="020B0604020202020204" pitchFamily="34" charset="0"/>
              </a:rPr>
              <a:t> This contains the mandatory Governing Requirements. The Governing Requirements provide the rules and instructions for using and complying with the NCC;</a:t>
            </a:r>
          </a:p>
          <a:p>
            <a:pPr marL="457200" lvl="1" indent="0">
              <a:buFont typeface="Arial" panose="020B0604020202020204" pitchFamily="34" charset="0"/>
              <a:buNone/>
            </a:pPr>
            <a:r>
              <a:rPr lang="en-AU" sz="1200" kern="1200" dirty="0" smtClean="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en-AU" sz="1200" b="1" kern="1200" dirty="0" smtClean="0">
                <a:solidFill>
                  <a:schemeClr val="tx1"/>
                </a:solidFill>
                <a:effectLst/>
                <a:latin typeface="Arial" panose="020B0604020202020204" pitchFamily="34" charset="0"/>
                <a:ea typeface="+mn-ea"/>
                <a:cs typeface="Arial" panose="020B0604020202020204" pitchFamily="34" charset="0"/>
              </a:rPr>
              <a:t>Section D:</a:t>
            </a:r>
            <a:r>
              <a:rPr lang="en-AU" sz="1200" kern="1200" dirty="0" smtClean="0">
                <a:solidFill>
                  <a:schemeClr val="tx1"/>
                </a:solidFill>
                <a:effectLst/>
                <a:latin typeface="Arial" panose="020B0604020202020204" pitchFamily="34" charset="0"/>
                <a:ea typeface="+mn-ea"/>
                <a:cs typeface="Arial" panose="020B0604020202020204" pitchFamily="34" charset="0"/>
              </a:rPr>
              <a:t> This contains the access and egress requirements for buildings. The NCC disability access requirements are primarily contained in this Section;</a:t>
            </a:r>
            <a:r>
              <a:rPr lang="en-AU" sz="1200" kern="1200" baseline="0" dirty="0" smtClean="0">
                <a:solidFill>
                  <a:schemeClr val="tx1"/>
                </a:solidFill>
                <a:effectLst/>
                <a:latin typeface="Arial" panose="020B0604020202020204" pitchFamily="34" charset="0"/>
                <a:ea typeface="+mn-ea"/>
                <a:cs typeface="Arial" panose="020B0604020202020204" pitchFamily="34" charset="0"/>
              </a:rPr>
              <a:t> and</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marL="457200" lvl="1" indent="0">
              <a:buFont typeface="Arial" panose="020B0604020202020204" pitchFamily="34" charset="0"/>
              <a:buNone/>
            </a:pPr>
            <a:r>
              <a:rPr lang="en-AU" sz="1200" kern="1200" dirty="0" smtClean="0">
                <a:solidFill>
                  <a:schemeClr val="tx1"/>
                </a:solidFill>
                <a:effectLst/>
                <a:latin typeface="Arial" panose="020B0604020202020204" pitchFamily="34" charset="0"/>
                <a:ea typeface="+mn-ea"/>
                <a:cs typeface="Arial" panose="020B0604020202020204" pitchFamily="34" charset="0"/>
              </a:rPr>
              <a:t> </a:t>
            </a:r>
          </a:p>
          <a:p>
            <a:pPr marL="628650" lvl="1" indent="-171450">
              <a:buFont typeface="Arial" panose="020B0604020202020204" pitchFamily="34" charset="0"/>
              <a:buChar char="•"/>
            </a:pPr>
            <a:r>
              <a:rPr lang="en-AU" sz="1200" b="1" kern="1200" dirty="0" smtClean="0">
                <a:solidFill>
                  <a:schemeClr val="tx1"/>
                </a:solidFill>
                <a:effectLst/>
                <a:latin typeface="Arial" panose="020B0604020202020204" pitchFamily="34" charset="0"/>
                <a:ea typeface="+mn-ea"/>
                <a:cs typeface="Arial" panose="020B0604020202020204" pitchFamily="34" charset="0"/>
              </a:rPr>
              <a:t>Parts E3, F2 and H2: </a:t>
            </a:r>
            <a:r>
              <a:rPr lang="en-AU" sz="1200" kern="1200" dirty="0" smtClean="0">
                <a:solidFill>
                  <a:schemeClr val="tx1"/>
                </a:solidFill>
                <a:effectLst/>
                <a:latin typeface="Arial" panose="020B0604020202020204" pitchFamily="34" charset="0"/>
                <a:ea typeface="+mn-ea"/>
                <a:cs typeface="Arial" panose="020B0604020202020204" pitchFamily="34" charset="0"/>
              </a:rPr>
              <a:t>These parts contain some specific requirements for matters such as lifts and accessible sanitary facilities.</a:t>
            </a:r>
          </a:p>
          <a:p>
            <a:r>
              <a:rPr lang="en-AU" sz="1200" kern="1200" dirty="0" smtClean="0">
                <a:solidFill>
                  <a:schemeClr val="tx1"/>
                </a:solidFill>
                <a:effectLst/>
                <a:latin typeface="Arial" panose="020B0604020202020204" pitchFamily="34" charset="0"/>
                <a:ea typeface="+mn-ea"/>
                <a:cs typeface="Arial" panose="020B0604020202020204" pitchFamily="34" charset="0"/>
              </a:rPr>
              <a:t> </a:t>
            </a:r>
          </a:p>
          <a:p>
            <a:r>
              <a:rPr lang="en-AU" sz="1200" kern="1200" dirty="0" smtClean="0">
                <a:solidFill>
                  <a:schemeClr val="tx1"/>
                </a:solidFill>
                <a:effectLst/>
                <a:latin typeface="Arial" panose="020B0604020202020204" pitchFamily="34" charset="0"/>
                <a:ea typeface="+mn-ea"/>
                <a:cs typeface="Arial" panose="020B0604020202020204" pitchFamily="34" charset="0"/>
              </a:rPr>
              <a:t>For simplicity, where it refers to the ‘NCC access requirements' in this material, it is intended to mean the NCC disability access requirements.</a:t>
            </a:r>
          </a:p>
          <a:p>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7A8E902-E9C9-4ECE-86F1-AE8F127DB40F}" type="slidenum">
              <a:rPr lang="en-AU" smtClean="0"/>
              <a:pPr/>
              <a:t>9</a:t>
            </a:fld>
            <a:endParaRPr lang="en-AU" dirty="0"/>
          </a:p>
        </p:txBody>
      </p:sp>
    </p:spTree>
    <p:extLst>
      <p:ext uri="{BB962C8B-B14F-4D97-AF65-F5344CB8AC3E}">
        <p14:creationId xmlns:p14="http://schemas.microsoft.com/office/powerpoint/2010/main" val="2317970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68CB81-B724-4511-8E0B-04166B3788BA}"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CBA6A4-4AC1-4AE5-BF17-AC49EE4BA738}" type="slidenum">
              <a:rPr lang="en-US" smtClean="0"/>
              <a:pPr/>
              <a:t>‹#›</a:t>
            </a:fld>
            <a:endParaRPr lang="en-US" dirty="0"/>
          </a:p>
        </p:txBody>
      </p:sp>
    </p:spTree>
    <p:extLst>
      <p:ext uri="{BB962C8B-B14F-4D97-AF65-F5344CB8AC3E}">
        <p14:creationId xmlns:p14="http://schemas.microsoft.com/office/powerpoint/2010/main" val="170727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08086"/>
          </a:xfrm>
        </p:spPr>
        <p:txBody>
          <a:bodyPr/>
          <a:lstStyle>
            <a:lvl1pPr>
              <a:defRPr baseline="0"/>
            </a:lvl1pPr>
          </a:lstStyle>
          <a:p>
            <a:r>
              <a:rPr lang="en-US" smtClean="0"/>
              <a:t>Click to edit Master title style</a:t>
            </a:r>
            <a:endParaRPr lang="en-US" dirty="0"/>
          </a:p>
        </p:txBody>
      </p:sp>
      <p:sp>
        <p:nvSpPr>
          <p:cNvPr id="3" name="Content Placeholder 2"/>
          <p:cNvSpPr>
            <a:spLocks noGrp="1"/>
          </p:cNvSpPr>
          <p:nvPr>
            <p:ph idx="1"/>
          </p:nvPr>
        </p:nvSpPr>
        <p:spPr>
          <a:xfrm>
            <a:off x="838200" y="1493134"/>
            <a:ext cx="10515600" cy="4683829"/>
          </a:xfrm>
        </p:spPr>
        <p:txBody>
          <a:bodyPr/>
          <a:lstStyle>
            <a:lvl1pPr>
              <a:lnSpc>
                <a:spcPct val="114000"/>
              </a:lnSpc>
              <a:defRPr sz="3200" baseline="0"/>
            </a:lvl1pPr>
            <a:lvl2pPr>
              <a:lnSpc>
                <a:spcPct val="114000"/>
              </a:lnSpc>
              <a:defRPr sz="2800" baseline="0"/>
            </a:lvl2pPr>
            <a:lvl3pPr>
              <a:lnSpc>
                <a:spcPct val="114000"/>
              </a:lnSpc>
              <a:defRPr sz="2400" baseline="0"/>
            </a:lvl3pPr>
            <a:lvl4pPr>
              <a:lnSpc>
                <a:spcPct val="114000"/>
              </a:lnSpc>
              <a:defRPr sz="2000" baseline="0"/>
            </a:lvl4pPr>
            <a:lvl5pPr>
              <a:lnSpc>
                <a:spcPct val="114000"/>
              </a:lnSpc>
              <a:defRPr sz="16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68CB81-B724-4511-8E0B-04166B3788BA}" type="datetimeFigureOut">
              <a:rPr lang="en-US" smtClean="0"/>
              <a:pPr/>
              <a:t>6/4/2020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CBA6A4-4AC1-4AE5-BF17-AC49EE4BA738}" type="slidenum">
              <a:rPr lang="en-US" smtClean="0"/>
              <a:pPr/>
              <a:t>‹#›</a:t>
            </a:fld>
            <a:endParaRPr lang="en-US" dirty="0"/>
          </a:p>
        </p:txBody>
      </p:sp>
    </p:spTree>
    <p:extLst>
      <p:ext uri="{BB962C8B-B14F-4D97-AF65-F5344CB8AC3E}">
        <p14:creationId xmlns:p14="http://schemas.microsoft.com/office/powerpoint/2010/main" val="38150331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0808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493134"/>
            <a:ext cx="5181600" cy="4683829"/>
          </a:xfr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493134"/>
            <a:ext cx="5181600" cy="4683829"/>
          </a:xfrm>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68CB81-B724-4511-8E0B-04166B3788BA}" type="datetimeFigureOut">
              <a:rPr lang="en-US" smtClean="0"/>
              <a:pPr/>
              <a:t>6/4/2020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CBA6A4-4AC1-4AE5-BF17-AC49EE4BA738}" type="slidenum">
              <a:rPr lang="en-US" smtClean="0"/>
              <a:pPr/>
              <a:t>‹#›</a:t>
            </a:fld>
            <a:endParaRPr lang="en-US" dirty="0"/>
          </a:p>
        </p:txBody>
      </p:sp>
    </p:spTree>
    <p:extLst>
      <p:ext uri="{BB962C8B-B14F-4D97-AF65-F5344CB8AC3E}">
        <p14:creationId xmlns:p14="http://schemas.microsoft.com/office/powerpoint/2010/main" val="36025217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08086"/>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68CB81-B724-4511-8E0B-04166B3788BA}" type="datetimeFigureOut">
              <a:rPr lang="en-US" smtClean="0"/>
              <a:pPr/>
              <a:t>6/4/2020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CBA6A4-4AC1-4AE5-BF17-AC49EE4BA738}" type="slidenum">
              <a:rPr lang="en-US" smtClean="0"/>
              <a:pPr/>
              <a:t>‹#›</a:t>
            </a:fld>
            <a:endParaRPr lang="en-US" dirty="0"/>
          </a:p>
        </p:txBody>
      </p:sp>
    </p:spTree>
    <p:extLst>
      <p:ext uri="{BB962C8B-B14F-4D97-AF65-F5344CB8AC3E}">
        <p14:creationId xmlns:p14="http://schemas.microsoft.com/office/powerpoint/2010/main" val="10999940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68CB81-B724-4511-8E0B-04166B3788BA}" type="datetimeFigureOut">
              <a:rPr lang="en-US" smtClean="0"/>
              <a:pPr/>
              <a:t>6/4/2020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CBA6A4-4AC1-4AE5-BF17-AC49EE4BA738}" type="slidenum">
              <a:rPr lang="en-US" smtClean="0"/>
              <a:pPr/>
              <a:t>‹#›</a:t>
            </a:fld>
            <a:endParaRPr lang="en-US" dirty="0"/>
          </a:p>
        </p:txBody>
      </p:sp>
    </p:spTree>
    <p:extLst>
      <p:ext uri="{BB962C8B-B14F-4D97-AF65-F5344CB8AC3E}">
        <p14:creationId xmlns:p14="http://schemas.microsoft.com/office/powerpoint/2010/main" val="4599296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69689-7212-47D1-85DA-93C96C9920E8}" type="datetimeFigureOut">
              <a:rPr lang="en-AU" smtClean="0"/>
              <a:t>4/06/2020</a:t>
            </a:fld>
            <a:endParaRPr lang="en-AU"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3304D-4871-4CFC-A9AC-34131FE5C2B5}" type="slidenum">
              <a:rPr lang="en-AU" smtClean="0"/>
              <a:t>‹#›</a:t>
            </a:fld>
            <a:endParaRPr lang="en-AU" dirty="0"/>
          </a:p>
        </p:txBody>
      </p:sp>
    </p:spTree>
    <p:extLst>
      <p:ext uri="{BB962C8B-B14F-4D97-AF65-F5344CB8AC3E}">
        <p14:creationId xmlns:p14="http://schemas.microsoft.com/office/powerpoint/2010/main" val="133093066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6" r:id="rId3"/>
    <p:sldLayoutId id="2147483768" r:id="rId4"/>
    <p:sldLayoutId id="2147483769" r:id="rId5"/>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cid:image001.jpg@01CF53E2.F599DED0" TargetMode="Externa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bcb.gov.a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hyperlink" Target="https://www.humanrights.gov.au/" TargetMode="External"/><Relationship Id="rId4" Type="http://schemas.openxmlformats.org/officeDocument/2006/relationships/hyperlink" Target="http://www.ncc.abcb.gov.au/"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creativecommons.org/licenses/by/4.0" TargetMode="External"/><Relationship Id="rId7" Type="http://schemas.openxmlformats.org/officeDocument/2006/relationships/image" Target="cid:image001.jpg@01CF53E2.F599DED0"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abcb.gov.au/" TargetMode="External"/><Relationship Id="rId4" Type="http://schemas.openxmlformats.org/officeDocument/2006/relationships/hyperlink" Target="mailto:ncc@abcb.gov.a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hidden="1" title="text box"/>
          <p:cNvSpPr txBox="1"/>
          <p:nvPr/>
        </p:nvSpPr>
        <p:spPr>
          <a:xfrm>
            <a:off x="8159261" y="11408898"/>
            <a:ext cx="4009293" cy="369332"/>
          </a:xfrm>
          <a:prstGeom prst="rect">
            <a:avLst/>
          </a:prstGeom>
          <a:noFill/>
        </p:spPr>
        <p:txBody>
          <a:bodyPr wrap="square" rtlCol="0">
            <a:spAutoFit/>
          </a:bodyPr>
          <a:lstStyle/>
          <a:p>
            <a:endParaRPr lang="en-AU" dirty="0"/>
          </a:p>
        </p:txBody>
      </p:sp>
      <p:sp>
        <p:nvSpPr>
          <p:cNvPr id="11" name="Title 1"/>
          <p:cNvSpPr txBox="1">
            <a:spLocks/>
          </p:cNvSpPr>
          <p:nvPr/>
        </p:nvSpPr>
        <p:spPr>
          <a:xfrm>
            <a:off x="1672956" y="377696"/>
            <a:ext cx="9031517" cy="101192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z="4400" dirty="0" smtClean="0">
                <a:latin typeface="Arial" panose="020B0604020202020204" pitchFamily="34" charset="0"/>
                <a:cs typeface="Arial" panose="020B0604020202020204" pitchFamily="34" charset="0"/>
              </a:rPr>
              <a:t>Volume One: Disability Access</a:t>
            </a:r>
            <a:endParaRPr lang="en-AU" sz="4400" dirty="0">
              <a:solidFill>
                <a:schemeClr val="bg1"/>
              </a:solidFill>
              <a:latin typeface="Arial" panose="020B0604020202020204" pitchFamily="34" charset="0"/>
              <a:cs typeface="Arial" panose="020B0604020202020204" pitchFamily="34" charset="0"/>
            </a:endParaRPr>
          </a:p>
        </p:txBody>
      </p:sp>
      <p:pic>
        <p:nvPicPr>
          <p:cNvPr id="10" name="Picture 9" title="NCC volume on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89" y="1559021"/>
            <a:ext cx="5696547" cy="2208552"/>
          </a:xfrm>
          <a:prstGeom prst="rect">
            <a:avLst/>
          </a:prstGeom>
        </p:spPr>
      </p:pic>
      <p:pic>
        <p:nvPicPr>
          <p:cNvPr id="13" name="Picture 12" title="NCC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589" y="4179173"/>
            <a:ext cx="3066164" cy="1057057"/>
          </a:xfrm>
          <a:prstGeom prst="rect">
            <a:avLst/>
          </a:prstGeom>
        </p:spPr>
      </p:pic>
      <p:graphicFrame>
        <p:nvGraphicFramePr>
          <p:cNvPr id="14" name="Table 13" title="Corporate logo"/>
          <p:cNvGraphicFramePr>
            <a:graphicFrameLocks noGrp="1"/>
          </p:cNvGraphicFramePr>
          <p:nvPr>
            <p:extLst>
              <p:ext uri="{D42A27DB-BD31-4B8C-83A1-F6EECF244321}">
                <p14:modId xmlns:p14="http://schemas.microsoft.com/office/powerpoint/2010/main" val="2396424344"/>
              </p:ext>
            </p:extLst>
          </p:nvPr>
        </p:nvGraphicFramePr>
        <p:xfrm>
          <a:off x="6982091" y="1742644"/>
          <a:ext cx="4377571" cy="2841771"/>
        </p:xfrm>
        <a:graphic>
          <a:graphicData uri="http://schemas.openxmlformats.org/drawingml/2006/table">
            <a:tbl>
              <a:tblPr firstRow="1" bandRow="1">
                <a:tableStyleId>{5940675A-B579-460E-94D1-54222C63F5DA}</a:tableStyleId>
              </a:tblPr>
              <a:tblGrid>
                <a:gridCol w="4377571"/>
              </a:tblGrid>
              <a:tr h="2841771">
                <a:tc>
                  <a:txBody>
                    <a:bodyPr/>
                    <a:lstStyle/>
                    <a:p>
                      <a:pPr algn="ctr"/>
                      <a:r>
                        <a:rPr lang="en-AU" sz="1800" dirty="0" smtClean="0"/>
                        <a:t>Insert Corporate logo</a:t>
                      </a:r>
                      <a:r>
                        <a:rPr lang="en-AU" sz="1800" baseline="0" dirty="0" smtClean="0"/>
                        <a:t> here</a:t>
                      </a:r>
                      <a:endParaRPr lang="en-AU" sz="1800" dirty="0"/>
                    </a:p>
                  </a:txBody>
                  <a:tcPr marL="84879" marR="84879" marT="42440" marB="42440" anchor="ctr"/>
                </a:tc>
              </a:tr>
            </a:tbl>
          </a:graphicData>
        </a:graphic>
      </p:graphicFrame>
      <p:sp>
        <p:nvSpPr>
          <p:cNvPr id="16" name="Rectangle 3"/>
          <p:cNvSpPr>
            <a:spLocks noChangeArrowheads="1"/>
          </p:cNvSpPr>
          <p:nvPr/>
        </p:nvSpPr>
        <p:spPr bwMode="auto">
          <a:xfrm rot="10800000" flipV="1">
            <a:off x="2401042" y="6124750"/>
            <a:ext cx="90459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AU" sz="1200" dirty="0"/>
              <a:t>© Commonwealth of Australia and the States and Territories of Australia </a:t>
            </a:r>
            <a:r>
              <a:rPr lang="en-AU" sz="1200" dirty="0" smtClean="0"/>
              <a:t>2020, </a:t>
            </a:r>
            <a:r>
              <a:rPr lang="en-AU" sz="1200" dirty="0"/>
              <a:t>published by the Australian Building Codes Board</a:t>
            </a:r>
            <a:r>
              <a:rPr lang="en-AU" sz="1000" dirty="0" smtClean="0"/>
              <a:t>.</a:t>
            </a:r>
            <a:endParaRPr lang="en-AU" altLang="en-US" sz="1100" dirty="0">
              <a:latin typeface="Arial" panose="020B0604020202020204" pitchFamily="34" charset="0"/>
            </a:endParaRPr>
          </a:p>
        </p:txBody>
      </p:sp>
      <p:pic>
        <p:nvPicPr>
          <p:cNvPr id="12" name="Picture 11" descr="Logo:  Creative Commons." title="Creative Commons logo"/>
          <p:cNvPicPr/>
          <p:nvPr/>
        </p:nvPicPr>
        <p:blipFill>
          <a:blip r:embed="rId5" r:link="rId6">
            <a:extLst>
              <a:ext uri="{28A0092B-C50C-407E-A947-70E740481C1C}">
                <a14:useLocalDpi xmlns:a14="http://schemas.microsoft.com/office/drawing/2010/main" val="0"/>
              </a:ext>
            </a:extLst>
          </a:blip>
          <a:stretch>
            <a:fillRect/>
          </a:stretch>
        </p:blipFill>
        <p:spPr bwMode="auto">
          <a:xfrm>
            <a:off x="1122275" y="6083569"/>
            <a:ext cx="1224000" cy="468000"/>
          </a:xfrm>
          <a:prstGeom prst="rect">
            <a:avLst/>
          </a:prstGeom>
          <a:noFill/>
          <a:ln>
            <a:noFill/>
          </a:ln>
        </p:spPr>
      </p:pic>
      <p:sp>
        <p:nvSpPr>
          <p:cNvPr id="8" name="Title 7" hidden="1"/>
          <p:cNvSpPr>
            <a:spLocks noGrp="1"/>
          </p:cNvSpPr>
          <p:nvPr>
            <p:ph type="ctrTitle"/>
          </p:nvPr>
        </p:nvSpPr>
        <p:spPr/>
        <p:txBody>
          <a:bodyPr/>
          <a:lstStyle/>
          <a:p>
            <a:r>
              <a:rPr lang="en-AU" dirty="0" smtClean="0"/>
              <a:t>Alt text</a:t>
            </a:r>
            <a:endParaRPr lang="en-AU" dirty="0"/>
          </a:p>
        </p:txBody>
      </p:sp>
      <p:sp>
        <p:nvSpPr>
          <p:cNvPr id="9" name="Subtitle 8" hidden="1"/>
          <p:cNvSpPr>
            <a:spLocks noGrp="1"/>
          </p:cNvSpPr>
          <p:nvPr>
            <p:ph type="subTitle" idx="1"/>
          </p:nvPr>
        </p:nvSpPr>
        <p:spPr/>
        <p:txBody>
          <a:bodyPr/>
          <a:lstStyle/>
          <a:p>
            <a:r>
              <a:rPr lang="en-AU" dirty="0" smtClean="0"/>
              <a:t>ALT text</a:t>
            </a:r>
            <a:endParaRPr lang="en-A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30"/>
            <a:ext cx="10515600" cy="908086"/>
          </a:xfrm>
        </p:spPr>
        <p:txBody>
          <a:bodyPr>
            <a:noAutofit/>
          </a:bodyPr>
          <a:lstStyle/>
          <a:p>
            <a:pPr algn="ctr"/>
            <a:r>
              <a:rPr lang="en-AU" sz="3600" dirty="0"/>
              <a:t>Background of </a:t>
            </a:r>
            <a:r>
              <a:rPr lang="en-AU" sz="3600" dirty="0" smtClean="0"/>
              <a:t>the Access Provisions</a:t>
            </a:r>
            <a:endParaRPr lang="en-AU" sz="3600" dirty="0"/>
          </a:p>
        </p:txBody>
      </p:sp>
      <p:sp>
        <p:nvSpPr>
          <p:cNvPr id="9" name="Content Placeholder 2"/>
          <p:cNvSpPr>
            <a:spLocks noGrp="1"/>
          </p:cNvSpPr>
          <p:nvPr>
            <p:ph sz="half" idx="1"/>
          </p:nvPr>
        </p:nvSpPr>
        <p:spPr>
          <a:xfrm>
            <a:off x="1115959" y="1615408"/>
            <a:ext cx="7099300" cy="4683829"/>
          </a:xfrm>
        </p:spPr>
        <p:txBody>
          <a:bodyPr>
            <a:normAutofit/>
          </a:bodyPr>
          <a:lstStyle/>
          <a:p>
            <a:pPr marL="0" indent="0">
              <a:spcAft>
                <a:spcPts val="1200"/>
              </a:spcAft>
              <a:buNone/>
            </a:pPr>
            <a:r>
              <a:rPr lang="en-AU" sz="2400" dirty="0"/>
              <a:t>In this section we will look at:</a:t>
            </a:r>
          </a:p>
          <a:p>
            <a:pPr>
              <a:spcAft>
                <a:spcPts val="1200"/>
              </a:spcAft>
            </a:pPr>
            <a:r>
              <a:rPr lang="en-AU" sz="2400" dirty="0"/>
              <a:t>Background and </a:t>
            </a:r>
            <a:r>
              <a:rPr lang="en-AU" sz="2400" dirty="0" smtClean="0"/>
              <a:t>objectives </a:t>
            </a:r>
            <a:r>
              <a:rPr lang="en-AU" sz="2400" dirty="0"/>
              <a:t>of the </a:t>
            </a:r>
            <a:r>
              <a:rPr lang="en-AU" sz="2400" dirty="0" smtClean="0"/>
              <a:t/>
            </a:r>
            <a:br>
              <a:rPr lang="en-AU" sz="2400" dirty="0" smtClean="0"/>
            </a:br>
            <a:r>
              <a:rPr lang="en-AU" sz="2400" dirty="0" smtClean="0"/>
              <a:t>NCC disability access requirements; and</a:t>
            </a:r>
            <a:endParaRPr lang="en-AU" sz="2400" dirty="0"/>
          </a:p>
          <a:p>
            <a:r>
              <a:rPr lang="en-AU" sz="2400" dirty="0" smtClean="0"/>
              <a:t>The relationship with:</a:t>
            </a:r>
          </a:p>
          <a:p>
            <a:pPr marL="622300" indent="-227013"/>
            <a:r>
              <a:rPr lang="en-AU" sz="2400" dirty="0" smtClean="0"/>
              <a:t>the </a:t>
            </a:r>
            <a:r>
              <a:rPr lang="en-AU" sz="2400" i="1" dirty="0" smtClean="0"/>
              <a:t>Disability Discrimination Act </a:t>
            </a:r>
            <a:r>
              <a:rPr lang="en-AU" sz="2400" dirty="0" smtClean="0"/>
              <a:t>1992; and</a:t>
            </a:r>
          </a:p>
          <a:p>
            <a:pPr marL="622300" indent="-227013"/>
            <a:r>
              <a:rPr lang="en-AU" sz="2400" dirty="0" smtClean="0"/>
              <a:t>the </a:t>
            </a:r>
            <a:r>
              <a:rPr lang="en-AU" sz="2400" i="1" dirty="0"/>
              <a:t>Disability (Access to Premises - buildings) Standards </a:t>
            </a:r>
            <a:r>
              <a:rPr lang="en-AU" sz="2400" dirty="0" smtClean="0"/>
              <a:t>2010.</a:t>
            </a:r>
            <a:endParaRPr lang="en-AU" sz="2400" dirty="0"/>
          </a:p>
        </p:txBody>
      </p:sp>
      <p:pic>
        <p:nvPicPr>
          <p:cNvPr id="10" name="Content Placeholder 5" title="Question mark on top of books"/>
          <p:cNvPicPr>
            <a:picLocks noGrp="1" noChangeAspect="1"/>
          </p:cNvPicPr>
          <p:nvPr>
            <p:ph sz="half" idx="2"/>
          </p:nvPr>
        </p:nvPicPr>
        <p:blipFill>
          <a:blip r:embed="rId3"/>
          <a:stretch>
            <a:fillRect/>
          </a:stretch>
        </p:blipFill>
        <p:spPr>
          <a:xfrm>
            <a:off x="8407763" y="1615408"/>
            <a:ext cx="2847917" cy="3818741"/>
          </a:xfrm>
          <a:prstGeom prst="rect">
            <a:avLst/>
          </a:prstGeom>
        </p:spPr>
      </p:pic>
    </p:spTree>
    <p:extLst>
      <p:ext uri="{BB962C8B-B14F-4D97-AF65-F5344CB8AC3E}">
        <p14:creationId xmlns:p14="http://schemas.microsoft.com/office/powerpoint/2010/main" val="1565837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177857"/>
            <a:ext cx="5930900" cy="908086"/>
          </a:xfrm>
        </p:spPr>
        <p:txBody>
          <a:bodyPr/>
          <a:lstStyle/>
          <a:p>
            <a:pPr algn="ctr"/>
            <a:r>
              <a:rPr lang="en-AU" dirty="0" smtClean="0"/>
              <a:t>Disability</a:t>
            </a:r>
            <a:endParaRPr lang="en-AU" dirty="0"/>
          </a:p>
        </p:txBody>
      </p:sp>
      <p:sp>
        <p:nvSpPr>
          <p:cNvPr id="9" name="Content Placeholder 2"/>
          <p:cNvSpPr>
            <a:spLocks noGrp="1"/>
          </p:cNvSpPr>
          <p:nvPr>
            <p:ph idx="1"/>
          </p:nvPr>
        </p:nvSpPr>
        <p:spPr>
          <a:xfrm>
            <a:off x="838200" y="1493134"/>
            <a:ext cx="8124896" cy="4683829"/>
          </a:xfrm>
        </p:spPr>
        <p:txBody>
          <a:bodyPr>
            <a:normAutofit/>
          </a:bodyPr>
          <a:lstStyle/>
          <a:p>
            <a:pPr marL="0" indent="0">
              <a:spcAft>
                <a:spcPts val="1200"/>
              </a:spcAft>
              <a:buNone/>
            </a:pPr>
            <a:r>
              <a:rPr lang="en-US" sz="2400" dirty="0" smtClean="0"/>
              <a:t>A broad </a:t>
            </a:r>
            <a:r>
              <a:rPr lang="en-US" sz="2400" dirty="0"/>
              <a:t>definition of disability includes </a:t>
            </a:r>
            <a:r>
              <a:rPr lang="en-US" sz="2400" dirty="0" smtClean="0"/>
              <a:t/>
            </a:r>
            <a:br>
              <a:rPr lang="en-US" sz="2400" dirty="0" smtClean="0"/>
            </a:br>
            <a:r>
              <a:rPr lang="en-US" sz="2400" dirty="0" smtClean="0"/>
              <a:t>people who:</a:t>
            </a:r>
            <a:endParaRPr lang="en-US" sz="2400" dirty="0"/>
          </a:p>
          <a:p>
            <a:pPr lvl="1"/>
            <a:r>
              <a:rPr lang="en-US" sz="2400" dirty="0" smtClean="0"/>
              <a:t>are blind or have low vision;</a:t>
            </a:r>
          </a:p>
          <a:p>
            <a:pPr lvl="1"/>
            <a:r>
              <a:rPr lang="en-US" sz="2400" dirty="0" smtClean="0"/>
              <a:t>have </a:t>
            </a:r>
            <a:r>
              <a:rPr lang="en-US" sz="2400" dirty="0"/>
              <a:t>learning or intellectual </a:t>
            </a:r>
            <a:r>
              <a:rPr lang="en-US" sz="2400" dirty="0" smtClean="0"/>
              <a:t>disabilities;</a:t>
            </a:r>
            <a:endParaRPr lang="en-US" sz="2400" dirty="0"/>
          </a:p>
          <a:p>
            <a:pPr lvl="1"/>
            <a:r>
              <a:rPr lang="en-US" sz="2400" dirty="0" smtClean="0"/>
              <a:t>are </a:t>
            </a:r>
            <a:r>
              <a:rPr lang="en-US" sz="2400" dirty="0"/>
              <a:t>deaf or </a:t>
            </a:r>
            <a:r>
              <a:rPr lang="en-US" sz="2400" dirty="0" smtClean="0"/>
              <a:t>hearing-impaired;</a:t>
            </a:r>
            <a:endParaRPr lang="en-US" sz="2400" dirty="0"/>
          </a:p>
          <a:p>
            <a:pPr lvl="1"/>
            <a:r>
              <a:rPr lang="en-US" sz="2400" dirty="0" smtClean="0"/>
              <a:t>have </a:t>
            </a:r>
            <a:r>
              <a:rPr lang="en-US" sz="2400" dirty="0"/>
              <a:t>a physical </a:t>
            </a:r>
            <a:r>
              <a:rPr lang="en-US" sz="2400" dirty="0" smtClean="0"/>
              <a:t>disability;</a:t>
            </a:r>
            <a:endParaRPr lang="en-US" sz="2400" dirty="0"/>
          </a:p>
          <a:p>
            <a:pPr lvl="1"/>
            <a:r>
              <a:rPr lang="en-US" sz="2400" dirty="0" smtClean="0"/>
              <a:t>experience </a:t>
            </a:r>
            <a:r>
              <a:rPr lang="en-US" sz="2400" dirty="0"/>
              <a:t>mental health or psychological </a:t>
            </a:r>
            <a:r>
              <a:rPr lang="en-US" sz="2400" dirty="0" smtClean="0"/>
              <a:t/>
            </a:r>
            <a:br>
              <a:rPr lang="en-US" sz="2400" dirty="0" smtClean="0"/>
            </a:br>
            <a:r>
              <a:rPr lang="en-US" sz="2400" dirty="0" smtClean="0"/>
              <a:t>difficulties; and</a:t>
            </a:r>
            <a:endParaRPr lang="en-US" sz="2400" dirty="0"/>
          </a:p>
          <a:p>
            <a:pPr lvl="1"/>
            <a:r>
              <a:rPr lang="en-US" sz="2400" dirty="0" smtClean="0"/>
              <a:t>have </a:t>
            </a:r>
            <a:r>
              <a:rPr lang="en-US" sz="2400" dirty="0"/>
              <a:t>an acquired brain </a:t>
            </a:r>
            <a:r>
              <a:rPr lang="en-US" sz="2400" dirty="0" smtClean="0"/>
              <a:t>injury.</a:t>
            </a:r>
            <a:endParaRPr lang="en-US" sz="2400" dirty="0"/>
          </a:p>
        </p:txBody>
      </p:sp>
      <p:pic>
        <p:nvPicPr>
          <p:cNvPr id="10" name="Picture 9" title="Bathroom handrail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3189937"/>
            <a:ext cx="2445211" cy="3260283"/>
          </a:xfrm>
          <a:prstGeom prst="rect">
            <a:avLst/>
          </a:prstGeom>
        </p:spPr>
      </p:pic>
      <p:pic>
        <p:nvPicPr>
          <p:cNvPr id="11" name="Picture 10" title="Wheelchai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5701" y="476287"/>
            <a:ext cx="3778710" cy="2516915"/>
          </a:xfrm>
          <a:prstGeom prst="rect">
            <a:avLst/>
          </a:prstGeom>
        </p:spPr>
      </p:pic>
    </p:spTree>
    <p:extLst>
      <p:ext uri="{BB962C8B-B14F-4D97-AF65-F5344CB8AC3E}">
        <p14:creationId xmlns:p14="http://schemas.microsoft.com/office/powerpoint/2010/main" val="3283492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838200" y="365130"/>
            <a:ext cx="10515600" cy="908086"/>
          </a:xfrm>
        </p:spPr>
        <p:txBody>
          <a:bodyPr/>
          <a:lstStyle/>
          <a:p>
            <a:pPr algn="ctr"/>
            <a:r>
              <a:rPr lang="en-AU" dirty="0"/>
              <a:t>Background</a:t>
            </a:r>
          </a:p>
        </p:txBody>
      </p:sp>
      <p:sp>
        <p:nvSpPr>
          <p:cNvPr id="10" name="Content Placeholder 2"/>
          <p:cNvSpPr>
            <a:spLocks noGrp="1"/>
          </p:cNvSpPr>
          <p:nvPr>
            <p:ph idx="1"/>
          </p:nvPr>
        </p:nvSpPr>
        <p:spPr>
          <a:xfrm>
            <a:off x="838200" y="2024337"/>
            <a:ext cx="5410200" cy="4683829"/>
          </a:xfrm>
        </p:spPr>
        <p:txBody>
          <a:bodyPr>
            <a:normAutofit/>
          </a:bodyPr>
          <a:lstStyle/>
          <a:p>
            <a:pPr>
              <a:spcAft>
                <a:spcPts val="1200"/>
              </a:spcAft>
            </a:pPr>
            <a:r>
              <a:rPr lang="en-US" sz="2400" dirty="0"/>
              <a:t>Disability </a:t>
            </a:r>
            <a:r>
              <a:rPr lang="en-US" sz="2400" dirty="0" smtClean="0"/>
              <a:t>access </a:t>
            </a:r>
            <a:r>
              <a:rPr lang="en-US" sz="2400" dirty="0"/>
              <a:t>requirements have been in the BCA since </a:t>
            </a:r>
            <a:r>
              <a:rPr lang="en-US" sz="2400" dirty="0" smtClean="0"/>
              <a:t>1990.</a:t>
            </a:r>
            <a:endParaRPr lang="en-US" sz="2400" dirty="0"/>
          </a:p>
          <a:p>
            <a:r>
              <a:rPr lang="en-US" sz="2400" dirty="0"/>
              <a:t>Focus has primarily been on access to commercial and public buildings i.e. Class </a:t>
            </a:r>
            <a:r>
              <a:rPr lang="en-US" sz="2400" dirty="0" smtClean="0"/>
              <a:t>3 and </a:t>
            </a:r>
            <a:r>
              <a:rPr lang="en-US" sz="2400" dirty="0"/>
              <a:t>5-9 </a:t>
            </a:r>
            <a:r>
              <a:rPr lang="en-US" sz="2400" dirty="0" smtClean="0"/>
              <a:t>buildings.</a:t>
            </a:r>
            <a:endParaRPr lang="en-US" sz="2400" dirty="0"/>
          </a:p>
        </p:txBody>
      </p:sp>
      <p:pic>
        <p:nvPicPr>
          <p:cNvPr id="11" name="Picture 10" title="Disability access icon"/>
          <p:cNvPicPr>
            <a:picLocks noChangeAspect="1"/>
          </p:cNvPicPr>
          <p:nvPr/>
        </p:nvPicPr>
        <p:blipFill>
          <a:blip r:embed="rId3" cstate="print">
            <a:extLst>
              <a:ext uri="{28A0092B-C50C-407E-A947-70E740481C1C}">
                <a14:useLocalDpi xmlns:a14="http://schemas.microsoft.com/office/drawing/2010/main" val="0"/>
              </a:ext>
            </a:extLst>
          </a:blip>
          <a:srcRect t="8433" b="9637"/>
          <a:stretch>
            <a:fillRect/>
          </a:stretch>
        </p:blipFill>
        <p:spPr>
          <a:xfrm>
            <a:off x="7412940" y="1795737"/>
            <a:ext cx="3712260" cy="3539230"/>
          </a:xfrm>
          <a:prstGeom prst="rect">
            <a:avLst/>
          </a:prstGeom>
        </p:spPr>
      </p:pic>
    </p:spTree>
    <p:extLst>
      <p:ext uri="{BB962C8B-B14F-4D97-AF65-F5344CB8AC3E}">
        <p14:creationId xmlns:p14="http://schemas.microsoft.com/office/powerpoint/2010/main" val="265663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30"/>
            <a:ext cx="10515600" cy="908086"/>
          </a:xfrm>
        </p:spPr>
        <p:txBody>
          <a:bodyPr>
            <a:normAutofit fontScale="90000"/>
          </a:bodyPr>
          <a:lstStyle/>
          <a:p>
            <a:pPr algn="ctr"/>
            <a:r>
              <a:rPr lang="en-AU" dirty="0" smtClean="0"/>
              <a:t>Objectives </a:t>
            </a:r>
            <a:r>
              <a:rPr lang="en-AU" dirty="0"/>
              <a:t>and A</a:t>
            </a:r>
            <a:r>
              <a:rPr lang="en-AU" dirty="0" smtClean="0"/>
              <a:t>pplication </a:t>
            </a:r>
            <a:br>
              <a:rPr lang="en-AU" dirty="0" smtClean="0"/>
            </a:br>
            <a:r>
              <a:rPr lang="en-AU" dirty="0" smtClean="0"/>
              <a:t>of </a:t>
            </a:r>
            <a:r>
              <a:rPr lang="en-AU" dirty="0"/>
              <a:t>the </a:t>
            </a:r>
            <a:r>
              <a:rPr lang="en-AU" dirty="0" smtClean="0"/>
              <a:t>NCC Access </a:t>
            </a:r>
            <a:r>
              <a:rPr lang="en-AU" dirty="0"/>
              <a:t>Provisions</a:t>
            </a:r>
          </a:p>
        </p:txBody>
      </p:sp>
      <p:sp>
        <p:nvSpPr>
          <p:cNvPr id="8" name="Content Placeholder 2"/>
          <p:cNvSpPr>
            <a:spLocks noGrp="1"/>
          </p:cNvSpPr>
          <p:nvPr>
            <p:ph idx="1"/>
          </p:nvPr>
        </p:nvSpPr>
        <p:spPr>
          <a:xfrm>
            <a:off x="469898" y="1767576"/>
            <a:ext cx="10883901" cy="5090424"/>
          </a:xfrm>
        </p:spPr>
        <p:txBody>
          <a:bodyPr>
            <a:normAutofit/>
          </a:bodyPr>
          <a:lstStyle/>
          <a:p>
            <a:pPr marL="0" indent="0">
              <a:spcAft>
                <a:spcPts val="1200"/>
              </a:spcAft>
              <a:buNone/>
            </a:pPr>
            <a:r>
              <a:rPr lang="en-AU" sz="2000" b="1" dirty="0"/>
              <a:t>Overall </a:t>
            </a:r>
            <a:r>
              <a:rPr lang="en-AU" sz="2000" b="1" dirty="0" smtClean="0"/>
              <a:t>access objectives</a:t>
            </a:r>
          </a:p>
          <a:p>
            <a:pPr marL="39687" lvl="1" indent="0">
              <a:spcAft>
                <a:spcPts val="600"/>
              </a:spcAft>
              <a:buNone/>
              <a:tabLst>
                <a:tab pos="723900" algn="l"/>
              </a:tabLst>
            </a:pPr>
            <a:r>
              <a:rPr lang="en-AU" sz="2000" dirty="0" smtClean="0"/>
              <a:t>To provide, as far as is reasonable, </a:t>
            </a:r>
            <a:br>
              <a:rPr lang="en-AU" sz="2000" dirty="0" smtClean="0"/>
            </a:br>
            <a:r>
              <a:rPr lang="en-AU" sz="2000" dirty="0" smtClean="0"/>
              <a:t>people with safe, equitable and </a:t>
            </a:r>
            <a:br>
              <a:rPr lang="en-AU" sz="2000" dirty="0" smtClean="0"/>
            </a:br>
            <a:r>
              <a:rPr lang="en-AU" sz="2000" dirty="0" smtClean="0"/>
              <a:t>dignified access to:</a:t>
            </a:r>
          </a:p>
          <a:p>
            <a:pPr marL="533400" lvl="2" indent="-227013">
              <a:tabLst>
                <a:tab pos="723900" algn="l"/>
              </a:tabLst>
            </a:pPr>
            <a:r>
              <a:rPr lang="en-AU" sz="2000" dirty="0" smtClean="0"/>
              <a:t>a </a:t>
            </a:r>
            <a:r>
              <a:rPr lang="en-AU" sz="2000" dirty="0"/>
              <a:t>building, and </a:t>
            </a:r>
          </a:p>
          <a:p>
            <a:pPr marL="533400" lvl="2" indent="-227013">
              <a:spcAft>
                <a:spcPts val="1200"/>
              </a:spcAft>
              <a:tabLst>
                <a:tab pos="723900" algn="l"/>
              </a:tabLst>
            </a:pPr>
            <a:r>
              <a:rPr lang="en-AU" sz="2000" dirty="0"/>
              <a:t>the services and facilities within a </a:t>
            </a:r>
            <a:r>
              <a:rPr lang="en-AU" sz="2000" dirty="0" smtClean="0"/>
              <a:t>building.</a:t>
            </a:r>
            <a:endParaRPr lang="en-AU" sz="2000" dirty="0"/>
          </a:p>
          <a:p>
            <a:pPr marL="0" indent="0">
              <a:spcAft>
                <a:spcPts val="600"/>
              </a:spcAft>
              <a:buNone/>
            </a:pPr>
            <a:r>
              <a:rPr lang="en-US" sz="2000" dirty="0"/>
              <a:t>The NCC only addresses the physical fabric and layout of a </a:t>
            </a:r>
            <a:r>
              <a:rPr lang="en-US" sz="2000" dirty="0" smtClean="0"/>
              <a:t>building. It </a:t>
            </a:r>
            <a:r>
              <a:rPr lang="en-US" sz="2000" dirty="0"/>
              <a:t>does not address:</a:t>
            </a:r>
          </a:p>
          <a:p>
            <a:pPr marL="533400" lvl="1" indent="-227013">
              <a:tabLst>
                <a:tab pos="723900" algn="l"/>
              </a:tabLst>
            </a:pPr>
            <a:r>
              <a:rPr lang="en-US" sz="2000" dirty="0" smtClean="0"/>
              <a:t>fixtures </a:t>
            </a:r>
            <a:r>
              <a:rPr lang="en-US" sz="2000" dirty="0"/>
              <a:t>and </a:t>
            </a:r>
            <a:r>
              <a:rPr lang="en-US" sz="2000" dirty="0" smtClean="0"/>
              <a:t>fittings;</a:t>
            </a:r>
            <a:endParaRPr lang="en-US" sz="2000" dirty="0"/>
          </a:p>
          <a:p>
            <a:pPr marL="533400" lvl="1" indent="-227013"/>
            <a:r>
              <a:rPr lang="en-US" sz="2000" dirty="0" smtClean="0"/>
              <a:t>wayfinding information; or</a:t>
            </a:r>
            <a:endParaRPr lang="en-US" sz="2000" dirty="0"/>
          </a:p>
          <a:p>
            <a:pPr marL="533400" lvl="1" indent="-227013"/>
            <a:r>
              <a:rPr lang="en-US" sz="2000" dirty="0" smtClean="0"/>
              <a:t>management policies.</a:t>
            </a:r>
            <a:endParaRPr lang="en-AU" sz="2000" dirty="0"/>
          </a:p>
        </p:txBody>
      </p:sp>
      <p:pic>
        <p:nvPicPr>
          <p:cNvPr id="9" name="Picture 2" descr="http://www.portawalk.com/images/handicap_building_access.jpg" title="ramp"/>
          <p:cNvPicPr>
            <a:picLocks noChangeAspect="1" noChangeArrowheads="1"/>
          </p:cNvPicPr>
          <p:nvPr/>
        </p:nvPicPr>
        <p:blipFill rotWithShape="1">
          <a:blip r:embed="rId3" cstate="print"/>
          <a:srcRect t="29228" r="7323" b="29228"/>
          <a:stretch/>
        </p:blipFill>
        <p:spPr bwMode="auto">
          <a:xfrm>
            <a:off x="5382796" y="1767576"/>
            <a:ext cx="5971004" cy="1953819"/>
          </a:xfrm>
          <a:prstGeom prst="rect">
            <a:avLst/>
          </a:prstGeom>
          <a:noFill/>
        </p:spPr>
      </p:pic>
    </p:spTree>
    <p:extLst>
      <p:ext uri="{BB962C8B-B14F-4D97-AF65-F5344CB8AC3E}">
        <p14:creationId xmlns:p14="http://schemas.microsoft.com/office/powerpoint/2010/main" val="550068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485900" y="402911"/>
            <a:ext cx="8740471" cy="908086"/>
          </a:xfrm>
        </p:spPr>
        <p:txBody>
          <a:bodyPr>
            <a:normAutofit fontScale="90000"/>
          </a:bodyPr>
          <a:lstStyle/>
          <a:p>
            <a:pPr algn="ctr"/>
            <a:r>
              <a:rPr lang="en-AU" dirty="0"/>
              <a:t>Relationship with </a:t>
            </a:r>
            <a:r>
              <a:rPr lang="en-AU" dirty="0" smtClean="0"/>
              <a:t/>
            </a:r>
            <a:br>
              <a:rPr lang="en-AU" dirty="0" smtClean="0"/>
            </a:br>
            <a:r>
              <a:rPr lang="en-AU" dirty="0" smtClean="0"/>
              <a:t>the </a:t>
            </a:r>
            <a:r>
              <a:rPr lang="en-AU" dirty="0"/>
              <a:t>DDA and Premises Standards</a:t>
            </a:r>
          </a:p>
        </p:txBody>
      </p:sp>
      <p:sp>
        <p:nvSpPr>
          <p:cNvPr id="8" name="Content Placeholder 2"/>
          <p:cNvSpPr>
            <a:spLocks noGrp="1"/>
          </p:cNvSpPr>
          <p:nvPr>
            <p:ph idx="1"/>
          </p:nvPr>
        </p:nvSpPr>
        <p:spPr>
          <a:xfrm>
            <a:off x="666614" y="1804183"/>
            <a:ext cx="5476748" cy="4844697"/>
          </a:xfrm>
        </p:spPr>
        <p:txBody>
          <a:bodyPr>
            <a:noAutofit/>
          </a:bodyPr>
          <a:lstStyle/>
          <a:p>
            <a:r>
              <a:rPr lang="en-AU" sz="2200" dirty="0"/>
              <a:t>The NCC access provisions reflect the requirements of the Premises Standards made under the Commonwealth </a:t>
            </a:r>
            <a:r>
              <a:rPr lang="en-AU" sz="2200" dirty="0" smtClean="0"/>
              <a:t/>
            </a:r>
            <a:br>
              <a:rPr lang="en-AU" sz="2200" dirty="0" smtClean="0"/>
            </a:br>
            <a:r>
              <a:rPr lang="en-AU" sz="2200" dirty="0" smtClean="0"/>
              <a:t>Disability </a:t>
            </a:r>
            <a:r>
              <a:rPr lang="en-AU" sz="2200" dirty="0"/>
              <a:t>Discrimination Act 1992 (DDA</a:t>
            </a:r>
            <a:r>
              <a:rPr lang="en-AU" sz="2200" dirty="0" smtClean="0"/>
              <a:t>). </a:t>
            </a:r>
            <a:endParaRPr lang="en-AU" sz="2200" dirty="0"/>
          </a:p>
          <a:p>
            <a:r>
              <a:rPr lang="en-AU" sz="2200" dirty="0"/>
              <a:t>The Premises Standards were developed to provide certainty in relation to what levels of access to public buildings would satisfy the general non-discrimination </a:t>
            </a:r>
            <a:r>
              <a:rPr lang="en-AU" sz="2200" dirty="0" smtClean="0"/>
              <a:t>requirements </a:t>
            </a:r>
            <a:r>
              <a:rPr lang="en-AU" sz="2200" dirty="0"/>
              <a:t>of the </a:t>
            </a:r>
            <a:r>
              <a:rPr lang="en-AU" sz="2200" dirty="0" smtClean="0"/>
              <a:t>DDA.</a:t>
            </a:r>
            <a:endParaRPr lang="en-AU" sz="2200" dirty="0"/>
          </a:p>
          <a:p>
            <a:r>
              <a:rPr lang="en-AU" sz="2200" dirty="0"/>
              <a:t>Results in a uniform set of </a:t>
            </a:r>
            <a:r>
              <a:rPr lang="en-AU" sz="2200" dirty="0" smtClean="0"/>
              <a:t>requirements.</a:t>
            </a:r>
            <a:endParaRPr lang="en-AU" sz="2200" dirty="0"/>
          </a:p>
        </p:txBody>
      </p:sp>
      <p:pic>
        <p:nvPicPr>
          <p:cNvPr id="9" name="Picture 8" title="Disability Discrimination Act"/>
          <p:cNvPicPr>
            <a:picLocks noChangeAspect="1"/>
          </p:cNvPicPr>
          <p:nvPr/>
        </p:nvPicPr>
        <p:blipFill rotWithShape="1">
          <a:blip r:embed="rId3"/>
          <a:srcRect l="556" t="14314" r="75757" b="4427"/>
          <a:stretch/>
        </p:blipFill>
        <p:spPr>
          <a:xfrm>
            <a:off x="9082217" y="3002794"/>
            <a:ext cx="2438046" cy="3200302"/>
          </a:xfrm>
          <a:prstGeom prst="rect">
            <a:avLst/>
          </a:prstGeom>
        </p:spPr>
      </p:pic>
      <p:grpSp>
        <p:nvGrpSpPr>
          <p:cNvPr id="6" name="Group 5" title="Disability access standard"/>
          <p:cNvGrpSpPr/>
          <p:nvPr/>
        </p:nvGrpSpPr>
        <p:grpSpPr>
          <a:xfrm>
            <a:off x="6425511" y="3002792"/>
            <a:ext cx="2483708" cy="3200303"/>
            <a:chOff x="6654801" y="1861434"/>
            <a:chExt cx="2159000" cy="2710565"/>
          </a:xfrm>
        </p:grpSpPr>
        <p:pic>
          <p:nvPicPr>
            <p:cNvPr id="11" name="Picture 10" title="Disability access standard"/>
            <p:cNvPicPr>
              <a:picLocks noChangeAspect="1"/>
            </p:cNvPicPr>
            <p:nvPr/>
          </p:nvPicPr>
          <p:blipFill rotWithShape="1">
            <a:blip r:embed="rId4"/>
            <a:srcRect l="7055" r="4903"/>
            <a:stretch/>
          </p:blipFill>
          <p:spPr>
            <a:xfrm>
              <a:off x="6687831" y="1861434"/>
              <a:ext cx="2110055" cy="2710565"/>
            </a:xfrm>
            <a:prstGeom prst="rect">
              <a:avLst/>
            </a:prstGeom>
          </p:spPr>
        </p:pic>
        <p:sp>
          <p:nvSpPr>
            <p:cNvPr id="12" name="Rectangle 11"/>
            <p:cNvSpPr/>
            <p:nvPr/>
          </p:nvSpPr>
          <p:spPr>
            <a:xfrm>
              <a:off x="6654801" y="1861434"/>
              <a:ext cx="2159000" cy="27105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13" name="Picture 12" title="National Construction Code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2035" y="1895367"/>
            <a:ext cx="2472079" cy="852247"/>
          </a:xfrm>
          <a:prstGeom prst="rect">
            <a:avLst/>
          </a:prstGeom>
        </p:spPr>
      </p:pic>
    </p:spTree>
    <p:extLst>
      <p:ext uri="{BB962C8B-B14F-4D97-AF65-F5344CB8AC3E}">
        <p14:creationId xmlns:p14="http://schemas.microsoft.com/office/powerpoint/2010/main" val="952074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30"/>
            <a:ext cx="10515600" cy="908086"/>
          </a:xfrm>
        </p:spPr>
        <p:txBody>
          <a:bodyPr>
            <a:normAutofit fontScale="90000"/>
          </a:bodyPr>
          <a:lstStyle/>
          <a:p>
            <a:pPr algn="ctr"/>
            <a:r>
              <a:rPr lang="en-AU" dirty="0"/>
              <a:t>Relationship with </a:t>
            </a:r>
            <a:r>
              <a:rPr lang="en-AU" dirty="0" smtClean="0"/>
              <a:t/>
            </a:r>
            <a:br>
              <a:rPr lang="en-AU" dirty="0" smtClean="0"/>
            </a:br>
            <a:r>
              <a:rPr lang="en-AU" dirty="0" smtClean="0"/>
              <a:t>the </a:t>
            </a:r>
            <a:r>
              <a:rPr lang="en-AU" dirty="0"/>
              <a:t>DDA and Premises Standards</a:t>
            </a:r>
          </a:p>
        </p:txBody>
      </p:sp>
      <p:sp>
        <p:nvSpPr>
          <p:cNvPr id="8" name="Content Placeholder 2"/>
          <p:cNvSpPr>
            <a:spLocks noGrp="1"/>
          </p:cNvSpPr>
          <p:nvPr>
            <p:ph idx="1"/>
          </p:nvPr>
        </p:nvSpPr>
        <p:spPr>
          <a:xfrm>
            <a:off x="1238919" y="1861434"/>
            <a:ext cx="5816600" cy="2956946"/>
          </a:xfrm>
        </p:spPr>
        <p:txBody>
          <a:bodyPr>
            <a:noAutofit/>
          </a:bodyPr>
          <a:lstStyle/>
          <a:p>
            <a:pPr marL="0" indent="0">
              <a:spcAft>
                <a:spcPts val="1200"/>
              </a:spcAft>
              <a:buNone/>
            </a:pPr>
            <a:r>
              <a:rPr lang="en-AU" sz="2400" dirty="0" smtClean="0"/>
              <a:t>The Premises </a:t>
            </a:r>
            <a:r>
              <a:rPr lang="en-AU" sz="2400" dirty="0"/>
              <a:t>Standards comprise:</a:t>
            </a:r>
          </a:p>
          <a:p>
            <a:pPr lvl="1">
              <a:spcAft>
                <a:spcPts val="1200"/>
              </a:spcAft>
            </a:pPr>
            <a:r>
              <a:rPr lang="en-AU" sz="2400" dirty="0"/>
              <a:t>Parts 1 – 6 including trigger dates and objectives, scope, exceptions and concessions and review </a:t>
            </a:r>
            <a:r>
              <a:rPr lang="en-AU" sz="2400" dirty="0" smtClean="0"/>
              <a:t>provisions; and</a:t>
            </a:r>
            <a:endParaRPr lang="en-AU" sz="2400" dirty="0"/>
          </a:p>
          <a:p>
            <a:pPr lvl="1"/>
            <a:r>
              <a:rPr lang="en-AU" sz="2400" dirty="0"/>
              <a:t>Access Code for Buildings which provides the Performance Requirements and Deemed-to-Satisfy </a:t>
            </a:r>
            <a:r>
              <a:rPr lang="en-AU" sz="2400" dirty="0" smtClean="0"/>
              <a:t>Provisions.</a:t>
            </a:r>
            <a:endParaRPr lang="en-AU" sz="2400" dirty="0"/>
          </a:p>
        </p:txBody>
      </p:sp>
      <p:grpSp>
        <p:nvGrpSpPr>
          <p:cNvPr id="13" name="Group 12" title="Disability access standard"/>
          <p:cNvGrpSpPr/>
          <p:nvPr/>
        </p:nvGrpSpPr>
        <p:grpSpPr>
          <a:xfrm>
            <a:off x="7308078" y="1861434"/>
            <a:ext cx="3673905" cy="4621140"/>
            <a:chOff x="6518752" y="1861434"/>
            <a:chExt cx="2396647" cy="2710565"/>
          </a:xfrm>
        </p:grpSpPr>
        <p:pic>
          <p:nvPicPr>
            <p:cNvPr id="14" name="Picture 13" title="Disability access standard"/>
            <p:cNvPicPr>
              <a:picLocks noChangeAspect="1"/>
            </p:cNvPicPr>
            <p:nvPr/>
          </p:nvPicPr>
          <p:blipFill>
            <a:blip r:embed="rId3"/>
            <a:stretch>
              <a:fillRect/>
            </a:stretch>
          </p:blipFill>
          <p:spPr>
            <a:xfrm>
              <a:off x="6518752" y="1861434"/>
              <a:ext cx="2396647" cy="2710565"/>
            </a:xfrm>
            <a:prstGeom prst="rect">
              <a:avLst/>
            </a:prstGeom>
          </p:spPr>
        </p:pic>
        <p:sp>
          <p:nvSpPr>
            <p:cNvPr id="15" name="Rectangle 14"/>
            <p:cNvSpPr/>
            <p:nvPr/>
          </p:nvSpPr>
          <p:spPr>
            <a:xfrm>
              <a:off x="6654801" y="1861434"/>
              <a:ext cx="2159000" cy="27105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1590994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30"/>
            <a:ext cx="10515600" cy="908086"/>
          </a:xfrm>
        </p:spPr>
        <p:txBody>
          <a:bodyPr/>
          <a:lstStyle/>
          <a:p>
            <a:pPr algn="ctr"/>
            <a:r>
              <a:rPr lang="en-AU" dirty="0"/>
              <a:t>NCC </a:t>
            </a:r>
            <a:r>
              <a:rPr lang="en-AU" dirty="0" smtClean="0"/>
              <a:t>Disability Access requirements</a:t>
            </a:r>
            <a:endParaRPr lang="en-AU" dirty="0"/>
          </a:p>
        </p:txBody>
      </p:sp>
      <p:sp>
        <p:nvSpPr>
          <p:cNvPr id="9" name="Content Placeholder 2"/>
          <p:cNvSpPr>
            <a:spLocks noGrp="1"/>
          </p:cNvSpPr>
          <p:nvPr>
            <p:ph sz="half" idx="1"/>
          </p:nvPr>
        </p:nvSpPr>
        <p:spPr>
          <a:xfrm>
            <a:off x="1396999" y="1848734"/>
            <a:ext cx="6083301" cy="4683829"/>
          </a:xfrm>
        </p:spPr>
        <p:txBody>
          <a:bodyPr>
            <a:normAutofit/>
          </a:bodyPr>
          <a:lstStyle/>
          <a:p>
            <a:pPr marL="0" indent="0">
              <a:buNone/>
            </a:pPr>
            <a:r>
              <a:rPr lang="en-AU" sz="2400" dirty="0"/>
              <a:t>In this section we will look at relevant</a:t>
            </a:r>
            <a:r>
              <a:rPr lang="en-AU" sz="2400" dirty="0" smtClean="0"/>
              <a:t>:</a:t>
            </a:r>
            <a:br>
              <a:rPr lang="en-AU" sz="2400" dirty="0" smtClean="0"/>
            </a:br>
            <a:endParaRPr lang="en-AU" sz="2400" dirty="0"/>
          </a:p>
          <a:p>
            <a:pPr lvl="1"/>
            <a:r>
              <a:rPr lang="en-AU" dirty="0" smtClean="0"/>
              <a:t>defined terms;</a:t>
            </a:r>
            <a:endParaRPr lang="en-AU" dirty="0"/>
          </a:p>
          <a:p>
            <a:pPr lvl="1"/>
            <a:r>
              <a:rPr lang="en-AU" dirty="0" smtClean="0"/>
              <a:t>referenced documents;</a:t>
            </a:r>
            <a:endParaRPr lang="en-AU" dirty="0"/>
          </a:p>
          <a:p>
            <a:pPr lvl="1"/>
            <a:r>
              <a:rPr lang="en-AU" dirty="0" smtClean="0"/>
              <a:t>Performance </a:t>
            </a:r>
            <a:r>
              <a:rPr lang="en-AU" dirty="0"/>
              <a:t>R</a:t>
            </a:r>
            <a:r>
              <a:rPr lang="en-AU" dirty="0" smtClean="0"/>
              <a:t>equirements; </a:t>
            </a:r>
          </a:p>
          <a:p>
            <a:pPr lvl="1"/>
            <a:r>
              <a:rPr lang="en-AU" dirty="0" smtClean="0"/>
              <a:t>Verification Methods; and</a:t>
            </a:r>
            <a:endParaRPr lang="en-AU" dirty="0"/>
          </a:p>
          <a:p>
            <a:pPr lvl="1"/>
            <a:r>
              <a:rPr lang="en-AU" dirty="0"/>
              <a:t>Deemed-to-Satisfy </a:t>
            </a:r>
            <a:r>
              <a:rPr lang="en-AU" dirty="0" smtClean="0"/>
              <a:t>Provisions.</a:t>
            </a:r>
            <a:endParaRPr lang="en-AU" dirty="0"/>
          </a:p>
        </p:txBody>
      </p:sp>
      <p:pic>
        <p:nvPicPr>
          <p:cNvPr id="10" name="Content Placeholder 5" title="question mark on top of books"/>
          <p:cNvPicPr>
            <a:picLocks noGrp="1" noChangeAspect="1"/>
          </p:cNvPicPr>
          <p:nvPr>
            <p:ph sz="half" idx="2"/>
          </p:nvPr>
        </p:nvPicPr>
        <p:blipFill>
          <a:blip r:embed="rId3"/>
          <a:stretch>
            <a:fillRect/>
          </a:stretch>
        </p:blipFill>
        <p:spPr>
          <a:xfrm>
            <a:off x="7795680" y="1676014"/>
            <a:ext cx="2770719" cy="4279986"/>
          </a:xfrm>
          <a:prstGeom prst="rect">
            <a:avLst/>
          </a:prstGeom>
        </p:spPr>
      </p:pic>
    </p:spTree>
    <p:extLst>
      <p:ext uri="{BB962C8B-B14F-4D97-AF65-F5344CB8AC3E}">
        <p14:creationId xmlns:p14="http://schemas.microsoft.com/office/powerpoint/2010/main" val="3946105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30"/>
            <a:ext cx="10515600" cy="908086"/>
          </a:xfrm>
        </p:spPr>
        <p:txBody>
          <a:bodyPr/>
          <a:lstStyle/>
          <a:p>
            <a:pPr algn="ctr"/>
            <a:r>
              <a:rPr lang="en-AU" dirty="0"/>
              <a:t>Defined Terms</a:t>
            </a:r>
          </a:p>
        </p:txBody>
      </p:sp>
      <p:pic>
        <p:nvPicPr>
          <p:cNvPr id="8" name="Picture 7" title="NCC defined terms"/>
          <p:cNvPicPr>
            <a:picLocks noChangeAspect="1"/>
          </p:cNvPicPr>
          <p:nvPr/>
        </p:nvPicPr>
        <p:blipFill rotWithShape="1">
          <a:blip r:embed="rId3"/>
          <a:srcRect b="11450"/>
          <a:stretch/>
        </p:blipFill>
        <p:spPr>
          <a:xfrm>
            <a:off x="663678" y="1574599"/>
            <a:ext cx="10843474" cy="4270147"/>
          </a:xfrm>
          <a:prstGeom prst="rect">
            <a:avLst/>
          </a:prstGeom>
        </p:spPr>
      </p:pic>
    </p:spTree>
    <p:extLst>
      <p:ext uri="{BB962C8B-B14F-4D97-AF65-F5344CB8AC3E}">
        <p14:creationId xmlns:p14="http://schemas.microsoft.com/office/powerpoint/2010/main" val="389127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073" y="252836"/>
            <a:ext cx="10563727" cy="908086"/>
          </a:xfrm>
        </p:spPr>
        <p:txBody>
          <a:bodyPr/>
          <a:lstStyle/>
          <a:p>
            <a:pPr algn="ctr"/>
            <a:r>
              <a:rPr lang="en-AU" dirty="0" smtClean="0"/>
              <a:t>Referenced Documents</a:t>
            </a:r>
            <a:endParaRPr lang="en-AU" dirty="0"/>
          </a:p>
        </p:txBody>
      </p:sp>
      <p:sp>
        <p:nvSpPr>
          <p:cNvPr id="3" name="Content Placeholder 2"/>
          <p:cNvSpPr>
            <a:spLocks noGrp="1"/>
          </p:cNvSpPr>
          <p:nvPr>
            <p:ph idx="1"/>
          </p:nvPr>
        </p:nvSpPr>
        <p:spPr>
          <a:xfrm>
            <a:off x="790073" y="1380839"/>
            <a:ext cx="6853517" cy="4683829"/>
          </a:xfrm>
        </p:spPr>
        <p:txBody>
          <a:bodyPr>
            <a:noAutofit/>
          </a:bodyPr>
          <a:lstStyle/>
          <a:p>
            <a:pPr>
              <a:spcBef>
                <a:spcPts val="0"/>
              </a:spcBef>
              <a:spcAft>
                <a:spcPts val="1200"/>
              </a:spcAft>
            </a:pPr>
            <a:r>
              <a:rPr lang="en-US" sz="2000" dirty="0"/>
              <a:t>The NCC itself does not contain details of every design and construction requirement for a building or plumbing or drainage system. </a:t>
            </a:r>
            <a:endParaRPr lang="en-AU" sz="2000" dirty="0"/>
          </a:p>
          <a:p>
            <a:pPr>
              <a:spcBef>
                <a:spcPts val="0"/>
              </a:spcBef>
              <a:spcAft>
                <a:spcPts val="1200"/>
              </a:spcAft>
            </a:pPr>
            <a:r>
              <a:rPr lang="en-US" sz="2000" dirty="0"/>
              <a:t> </a:t>
            </a:r>
            <a:r>
              <a:rPr lang="en-US" sz="2000" dirty="0" smtClean="0"/>
              <a:t>It calls </a:t>
            </a:r>
            <a:r>
              <a:rPr lang="en-US" sz="2000" dirty="0"/>
              <a:t>upon or ‘references’ other documents </a:t>
            </a:r>
            <a:r>
              <a:rPr lang="en-US" sz="2000" dirty="0" smtClean="0"/>
              <a:t>called </a:t>
            </a:r>
            <a:r>
              <a:rPr lang="en-US" sz="2000" dirty="0"/>
              <a:t>NCC referenced documents. </a:t>
            </a:r>
            <a:endParaRPr lang="en-US" sz="2000" dirty="0" smtClean="0"/>
          </a:p>
          <a:p>
            <a:pPr>
              <a:spcBef>
                <a:spcPts val="0"/>
              </a:spcBef>
              <a:spcAft>
                <a:spcPts val="1200"/>
              </a:spcAft>
            </a:pPr>
            <a:r>
              <a:rPr lang="en-US" sz="2000" dirty="0" smtClean="0"/>
              <a:t>They are adopted </a:t>
            </a:r>
            <a:r>
              <a:rPr lang="en-US" sz="2000" dirty="0"/>
              <a:t>as </a:t>
            </a:r>
            <a:r>
              <a:rPr lang="en-US" sz="2000" dirty="0" smtClean="0"/>
              <a:t>Deemed-to-Satisfy </a:t>
            </a:r>
            <a:r>
              <a:rPr lang="en-US" sz="2000" dirty="0"/>
              <a:t>means of complying with Performance </a:t>
            </a:r>
            <a:r>
              <a:rPr lang="en-US" sz="2000" dirty="0" smtClean="0"/>
              <a:t>Requirements. </a:t>
            </a:r>
            <a:endParaRPr lang="en-AU" sz="2000" dirty="0"/>
          </a:p>
          <a:p>
            <a:pPr>
              <a:spcBef>
                <a:spcPts val="0"/>
              </a:spcBef>
              <a:spcAft>
                <a:spcPts val="1200"/>
              </a:spcAft>
            </a:pPr>
            <a:r>
              <a:rPr lang="en-US" sz="2000" dirty="0" smtClean="0"/>
              <a:t>They </a:t>
            </a:r>
            <a:r>
              <a:rPr lang="en-US" sz="2000" dirty="0"/>
              <a:t>are listed </a:t>
            </a:r>
            <a:r>
              <a:rPr lang="en-US" sz="2000" dirty="0" smtClean="0"/>
              <a:t>in Schedule </a:t>
            </a:r>
            <a:r>
              <a:rPr lang="en-US" sz="2000" dirty="0"/>
              <a:t>4</a:t>
            </a:r>
            <a:r>
              <a:rPr lang="en-US" sz="2000" dirty="0" smtClean="0"/>
              <a:t> of the NCC. </a:t>
            </a:r>
            <a:r>
              <a:rPr lang="en-US" sz="2000" dirty="0"/>
              <a:t>Examples include Australian Standards, ABCB protocols, ABCB standards and other publications. </a:t>
            </a:r>
          </a:p>
          <a:p>
            <a:pPr lvl="0">
              <a:spcBef>
                <a:spcPts val="0"/>
              </a:spcBef>
              <a:spcAft>
                <a:spcPts val="1200"/>
              </a:spcAft>
            </a:pPr>
            <a:r>
              <a:rPr lang="en-AU" sz="2000" dirty="0" smtClean="0"/>
              <a:t>The NCC also takes </a:t>
            </a:r>
            <a:r>
              <a:rPr lang="en-AU" sz="2000" dirty="0"/>
              <a:t>precedence over any referenced document. </a:t>
            </a:r>
          </a:p>
        </p:txBody>
      </p:sp>
      <p:grpSp>
        <p:nvGrpSpPr>
          <p:cNvPr id="5" name="Group 4" title="Design for access and mobility standard"/>
          <p:cNvGrpSpPr/>
          <p:nvPr/>
        </p:nvGrpSpPr>
        <p:grpSpPr>
          <a:xfrm>
            <a:off x="7707774" y="1445007"/>
            <a:ext cx="3762331" cy="5057680"/>
            <a:chOff x="8102600" y="1625025"/>
            <a:chExt cx="3533731" cy="4750374"/>
          </a:xfrm>
        </p:grpSpPr>
        <p:pic>
          <p:nvPicPr>
            <p:cNvPr id="6" name="Picture 5" title="Design for access and mobility standard"/>
            <p:cNvPicPr>
              <a:picLocks noChangeAspect="1"/>
            </p:cNvPicPr>
            <p:nvPr/>
          </p:nvPicPr>
          <p:blipFill>
            <a:blip r:embed="rId3"/>
            <a:stretch>
              <a:fillRect/>
            </a:stretch>
          </p:blipFill>
          <p:spPr>
            <a:xfrm>
              <a:off x="8128000" y="1625025"/>
              <a:ext cx="3508331" cy="4750374"/>
            </a:xfrm>
            <a:prstGeom prst="rect">
              <a:avLst/>
            </a:prstGeom>
          </p:spPr>
        </p:pic>
        <p:sp>
          <p:nvSpPr>
            <p:cNvPr id="7" name="Rectangle 6"/>
            <p:cNvSpPr/>
            <p:nvPr/>
          </p:nvSpPr>
          <p:spPr>
            <a:xfrm>
              <a:off x="8102600" y="1625025"/>
              <a:ext cx="3429000" cy="4648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3193353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142709"/>
            <a:ext cx="10515600" cy="908086"/>
          </a:xfrm>
        </p:spPr>
        <p:txBody>
          <a:bodyPr/>
          <a:lstStyle/>
          <a:p>
            <a:pPr algn="ctr"/>
            <a:r>
              <a:rPr lang="en-AU" dirty="0"/>
              <a:t>Referenced Documents </a:t>
            </a:r>
          </a:p>
        </p:txBody>
      </p:sp>
      <p:sp>
        <p:nvSpPr>
          <p:cNvPr id="8" name="Content Placeholder 2"/>
          <p:cNvSpPr>
            <a:spLocks noGrp="1"/>
          </p:cNvSpPr>
          <p:nvPr>
            <p:ph idx="1"/>
          </p:nvPr>
        </p:nvSpPr>
        <p:spPr>
          <a:xfrm>
            <a:off x="578707" y="1278859"/>
            <a:ext cx="7778283" cy="4882265"/>
          </a:xfrm>
        </p:spPr>
        <p:txBody>
          <a:bodyPr>
            <a:noAutofit/>
          </a:bodyPr>
          <a:lstStyle/>
          <a:p>
            <a:pPr>
              <a:lnSpc>
                <a:spcPct val="100000"/>
              </a:lnSpc>
              <a:spcBef>
                <a:spcPts val="0"/>
              </a:spcBef>
              <a:spcAft>
                <a:spcPts val="1200"/>
              </a:spcAft>
            </a:pPr>
            <a:r>
              <a:rPr lang="en-AU" sz="2000" b="1" dirty="0" smtClean="0"/>
              <a:t>AS 1428.1: </a:t>
            </a:r>
            <a:r>
              <a:rPr lang="en-AU" sz="2000" dirty="0"/>
              <a:t>Design for access and mobility, Part 1 – General requirements for access – New building </a:t>
            </a:r>
            <a:r>
              <a:rPr lang="en-AU" sz="2000" dirty="0" smtClean="0"/>
              <a:t>work</a:t>
            </a:r>
          </a:p>
          <a:p>
            <a:pPr lvl="1">
              <a:lnSpc>
                <a:spcPct val="100000"/>
              </a:lnSpc>
              <a:spcBef>
                <a:spcPts val="0"/>
              </a:spcBef>
              <a:spcAft>
                <a:spcPts val="1200"/>
              </a:spcAft>
            </a:pPr>
            <a:r>
              <a:rPr lang="en-AU" sz="2000" dirty="0" smtClean="0"/>
              <a:t>Contains </a:t>
            </a:r>
            <a:r>
              <a:rPr lang="en-AU" sz="2000" dirty="0"/>
              <a:t>technical information on the construction of accessways, for example</a:t>
            </a:r>
            <a:r>
              <a:rPr lang="en-AU" sz="2000" dirty="0" smtClean="0"/>
              <a:t>:</a:t>
            </a:r>
          </a:p>
          <a:p>
            <a:pPr lvl="2">
              <a:lnSpc>
                <a:spcPct val="100000"/>
              </a:lnSpc>
              <a:spcBef>
                <a:spcPts val="0"/>
              </a:spcBef>
            </a:pPr>
            <a:r>
              <a:rPr lang="en-AU" sz="2000" dirty="0" smtClean="0"/>
              <a:t>dimensions </a:t>
            </a:r>
            <a:r>
              <a:rPr lang="en-AU" sz="2000" dirty="0"/>
              <a:t>and clearances at </a:t>
            </a:r>
            <a:r>
              <a:rPr lang="en-AU" sz="2000" dirty="0" smtClean="0"/>
              <a:t>doorways;</a:t>
            </a:r>
            <a:endParaRPr lang="en-AU" sz="2000" dirty="0"/>
          </a:p>
          <a:p>
            <a:pPr lvl="2">
              <a:lnSpc>
                <a:spcPct val="100000"/>
              </a:lnSpc>
              <a:spcBef>
                <a:spcPts val="0"/>
              </a:spcBef>
            </a:pPr>
            <a:r>
              <a:rPr lang="en-AU" sz="2000" dirty="0"/>
              <a:t>design of </a:t>
            </a:r>
            <a:r>
              <a:rPr lang="en-AU" sz="2000" dirty="0" smtClean="0"/>
              <a:t>handrails; and</a:t>
            </a:r>
            <a:endParaRPr lang="en-AU" sz="2000" dirty="0"/>
          </a:p>
          <a:p>
            <a:pPr lvl="2">
              <a:lnSpc>
                <a:spcPct val="100000"/>
              </a:lnSpc>
              <a:spcBef>
                <a:spcPts val="0"/>
              </a:spcBef>
            </a:pPr>
            <a:r>
              <a:rPr lang="en-AU" sz="2000" dirty="0"/>
              <a:t>layout of accessible </a:t>
            </a:r>
            <a:r>
              <a:rPr lang="en-AU" sz="2000" dirty="0" smtClean="0"/>
              <a:t>toilets.</a:t>
            </a:r>
            <a:br>
              <a:rPr lang="en-AU" sz="2000" dirty="0" smtClean="0"/>
            </a:br>
            <a:endParaRPr lang="en-AU" sz="2000" dirty="0"/>
          </a:p>
          <a:p>
            <a:pPr>
              <a:lnSpc>
                <a:spcPct val="100000"/>
              </a:lnSpc>
              <a:spcBef>
                <a:spcPts val="0"/>
              </a:spcBef>
              <a:spcAft>
                <a:spcPts val="1200"/>
              </a:spcAft>
            </a:pPr>
            <a:r>
              <a:rPr lang="en-AU" sz="2000" dirty="0"/>
              <a:t>Other relevant Australian Standards include:</a:t>
            </a:r>
          </a:p>
          <a:p>
            <a:pPr marL="723900" lvl="1" indent="-279400">
              <a:lnSpc>
                <a:spcPct val="100000"/>
              </a:lnSpc>
              <a:spcBef>
                <a:spcPts val="0"/>
              </a:spcBef>
              <a:spcAft>
                <a:spcPts val="1200"/>
              </a:spcAft>
            </a:pPr>
            <a:r>
              <a:rPr lang="en-AU" sz="2000" b="1" dirty="0" smtClean="0"/>
              <a:t>AS/NZS 2890.6: </a:t>
            </a:r>
            <a:r>
              <a:rPr lang="en-AU" sz="2000" dirty="0"/>
              <a:t>Parking facilities - Off-street parking for people with disabilities</a:t>
            </a:r>
            <a:r>
              <a:rPr lang="en-AU" sz="2000" dirty="0" smtClean="0"/>
              <a:t>; and </a:t>
            </a:r>
            <a:endParaRPr lang="en-AU" sz="2000" dirty="0"/>
          </a:p>
          <a:p>
            <a:pPr marL="684213" lvl="1" indent="-239713">
              <a:lnSpc>
                <a:spcPct val="100000"/>
              </a:lnSpc>
              <a:spcBef>
                <a:spcPts val="0"/>
              </a:spcBef>
            </a:pPr>
            <a:r>
              <a:rPr lang="en-AU" sz="2000" b="1" dirty="0" smtClean="0"/>
              <a:t>AS 1428.4.1: </a:t>
            </a:r>
            <a:r>
              <a:rPr lang="en-AU" sz="2000" dirty="0"/>
              <a:t>Design for access and mobility - Means to assist the orientation of people with vision impairment - Tactile ground surface </a:t>
            </a:r>
            <a:r>
              <a:rPr lang="en-AU" sz="2000" dirty="0" smtClean="0"/>
              <a:t>indicators.</a:t>
            </a:r>
            <a:endParaRPr lang="en-AU" sz="2000" dirty="0"/>
          </a:p>
        </p:txBody>
      </p:sp>
      <p:pic>
        <p:nvPicPr>
          <p:cNvPr id="2" name="Picture 1" title="parking facilities standard"/>
          <p:cNvPicPr>
            <a:picLocks noChangeAspect="1"/>
          </p:cNvPicPr>
          <p:nvPr/>
        </p:nvPicPr>
        <p:blipFill>
          <a:blip r:embed="rId3"/>
          <a:stretch>
            <a:fillRect/>
          </a:stretch>
        </p:blipFill>
        <p:spPr>
          <a:xfrm>
            <a:off x="7935930" y="1328307"/>
            <a:ext cx="3518134" cy="5001328"/>
          </a:xfrm>
          <a:prstGeom prst="rect">
            <a:avLst/>
          </a:prstGeom>
          <a:ln>
            <a:solidFill>
              <a:schemeClr val="tx1"/>
            </a:solidFill>
          </a:ln>
        </p:spPr>
      </p:pic>
    </p:spTree>
    <p:extLst>
      <p:ext uri="{BB962C8B-B14F-4D97-AF65-F5344CB8AC3E}">
        <p14:creationId xmlns:p14="http://schemas.microsoft.com/office/powerpoint/2010/main" val="221477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87627" y="413373"/>
            <a:ext cx="10515600" cy="908086"/>
          </a:xfrm>
        </p:spPr>
        <p:txBody>
          <a:bodyPr/>
          <a:lstStyle/>
          <a:p>
            <a:pPr algn="ctr"/>
            <a:r>
              <a:rPr lang="en-AU" dirty="0"/>
              <a:t>Table of contents</a:t>
            </a:r>
          </a:p>
        </p:txBody>
      </p:sp>
      <p:sp>
        <p:nvSpPr>
          <p:cNvPr id="7" name="Content Placeholder 2"/>
          <p:cNvSpPr>
            <a:spLocks noGrp="1"/>
          </p:cNvSpPr>
          <p:nvPr>
            <p:ph idx="1"/>
          </p:nvPr>
        </p:nvSpPr>
        <p:spPr>
          <a:xfrm>
            <a:off x="887627" y="1611653"/>
            <a:ext cx="8186694" cy="5036282"/>
          </a:xfrm>
        </p:spPr>
        <p:txBody>
          <a:bodyPr>
            <a:noAutofit/>
          </a:bodyPr>
          <a:lstStyle/>
          <a:p>
            <a:pPr marL="0" indent="0">
              <a:buNone/>
            </a:pPr>
            <a:r>
              <a:rPr lang="en-US" sz="2200" b="1" dirty="0" smtClean="0"/>
              <a:t>Introduction</a:t>
            </a:r>
            <a:r>
              <a:rPr lang="en-US" sz="2200" dirty="0"/>
              <a:t>			</a:t>
            </a:r>
          </a:p>
          <a:p>
            <a:pPr lvl="1"/>
            <a:r>
              <a:rPr lang="en-US" sz="2200" dirty="0"/>
              <a:t> How </a:t>
            </a:r>
            <a:r>
              <a:rPr lang="en-US" sz="2200" dirty="0" smtClean="0"/>
              <a:t>it </a:t>
            </a:r>
            <a:r>
              <a:rPr lang="en-US" sz="2200" dirty="0"/>
              <a:t>works</a:t>
            </a:r>
          </a:p>
          <a:p>
            <a:pPr lvl="1">
              <a:spcBef>
                <a:spcPts val="0"/>
              </a:spcBef>
              <a:spcAft>
                <a:spcPts val="1800"/>
              </a:spcAft>
            </a:pPr>
            <a:r>
              <a:rPr lang="en-US" sz="2200" dirty="0"/>
              <a:t> What </a:t>
            </a:r>
            <a:r>
              <a:rPr lang="en-US" sz="2200" dirty="0" smtClean="0"/>
              <a:t>you’ll learn.</a:t>
            </a:r>
            <a:endParaRPr lang="en-US" sz="2200" dirty="0"/>
          </a:p>
          <a:p>
            <a:pPr marL="0" indent="0">
              <a:spcBef>
                <a:spcPts val="0"/>
              </a:spcBef>
              <a:buNone/>
            </a:pPr>
            <a:r>
              <a:rPr lang="en-US" sz="2200" b="1" dirty="0" smtClean="0"/>
              <a:t>Contents </a:t>
            </a:r>
            <a:endParaRPr lang="en-US" sz="2200" b="1" dirty="0"/>
          </a:p>
          <a:p>
            <a:pPr lvl="1"/>
            <a:r>
              <a:rPr lang="en-US" sz="2200" dirty="0" smtClean="0"/>
              <a:t>Applying </a:t>
            </a:r>
            <a:r>
              <a:rPr lang="en-US" sz="2200" dirty="0"/>
              <a:t>the </a:t>
            </a:r>
            <a:r>
              <a:rPr lang="en-US" sz="2200" dirty="0" smtClean="0"/>
              <a:t>NCC </a:t>
            </a:r>
            <a:endParaRPr lang="en-US" sz="2200" dirty="0"/>
          </a:p>
          <a:p>
            <a:pPr lvl="1">
              <a:spcBef>
                <a:spcPts val="0"/>
              </a:spcBef>
              <a:spcAft>
                <a:spcPts val="1200"/>
              </a:spcAft>
            </a:pPr>
            <a:r>
              <a:rPr lang="en-US" sz="2200" dirty="0" smtClean="0"/>
              <a:t>Overview of relevant NCC Volume One disability </a:t>
            </a:r>
            <a:br>
              <a:rPr lang="en-US" sz="2200" dirty="0" smtClean="0"/>
            </a:br>
            <a:r>
              <a:rPr lang="en-US" sz="2200" dirty="0" smtClean="0"/>
              <a:t>access requirements including:</a:t>
            </a:r>
          </a:p>
          <a:p>
            <a:pPr lvl="2">
              <a:spcBef>
                <a:spcPts val="0"/>
              </a:spcBef>
            </a:pPr>
            <a:r>
              <a:rPr lang="en-US" sz="2200" dirty="0" smtClean="0"/>
              <a:t>Section D</a:t>
            </a:r>
          </a:p>
          <a:p>
            <a:pPr lvl="2">
              <a:spcBef>
                <a:spcPts val="0"/>
              </a:spcBef>
            </a:pPr>
            <a:r>
              <a:rPr lang="en-US" sz="2200" dirty="0" smtClean="0"/>
              <a:t>Verification Methods for Section D: Access and Egress</a:t>
            </a:r>
          </a:p>
          <a:p>
            <a:pPr lvl="2">
              <a:spcBef>
                <a:spcPts val="0"/>
              </a:spcBef>
              <a:spcAft>
                <a:spcPts val="1800"/>
              </a:spcAft>
            </a:pPr>
            <a:r>
              <a:rPr lang="en-US" sz="2200" dirty="0" smtClean="0"/>
              <a:t>Accessible adult </a:t>
            </a:r>
            <a:r>
              <a:rPr lang="en-US" sz="2200" dirty="0"/>
              <a:t>c</a:t>
            </a:r>
            <a:r>
              <a:rPr lang="en-US" sz="2200" dirty="0" smtClean="0"/>
              <a:t>hange facilities.</a:t>
            </a:r>
          </a:p>
          <a:p>
            <a:pPr marL="0" indent="0">
              <a:spcBef>
                <a:spcPts val="0"/>
              </a:spcBef>
              <a:buNone/>
            </a:pPr>
            <a:r>
              <a:rPr lang="en-US" sz="2200" b="1" dirty="0" smtClean="0"/>
              <a:t>Summary</a:t>
            </a:r>
            <a:endParaRPr lang="en-US" sz="2200" b="1" dirty="0"/>
          </a:p>
        </p:txBody>
      </p:sp>
      <p:pic>
        <p:nvPicPr>
          <p:cNvPr id="4" name="Picture 3" title="Volume One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0516" y="1611653"/>
            <a:ext cx="2884906" cy="2884906"/>
          </a:xfrm>
          <a:prstGeom prst="rect">
            <a:avLst/>
          </a:prstGeom>
        </p:spPr>
      </p:pic>
    </p:spTree>
    <p:extLst>
      <p:ext uri="{BB962C8B-B14F-4D97-AF65-F5344CB8AC3E}">
        <p14:creationId xmlns:p14="http://schemas.microsoft.com/office/powerpoint/2010/main" val="254558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30"/>
            <a:ext cx="10515600" cy="908086"/>
          </a:xfrm>
        </p:spPr>
        <p:txBody>
          <a:bodyPr/>
          <a:lstStyle/>
          <a:p>
            <a:pPr algn="ctr"/>
            <a:r>
              <a:rPr lang="en-AU" dirty="0"/>
              <a:t>Performance Requirements</a:t>
            </a:r>
          </a:p>
        </p:txBody>
      </p:sp>
      <p:sp>
        <p:nvSpPr>
          <p:cNvPr id="7" name="Content Placeholder 2"/>
          <p:cNvSpPr>
            <a:spLocks noGrp="1"/>
          </p:cNvSpPr>
          <p:nvPr>
            <p:ph idx="1"/>
          </p:nvPr>
        </p:nvSpPr>
        <p:spPr>
          <a:xfrm>
            <a:off x="838200" y="1493134"/>
            <a:ext cx="10515600" cy="5192146"/>
          </a:xfrm>
        </p:spPr>
        <p:txBody>
          <a:bodyPr>
            <a:normAutofit lnSpcReduction="10000"/>
          </a:bodyPr>
          <a:lstStyle/>
          <a:p>
            <a:pPr marL="0" indent="0">
              <a:buNone/>
            </a:pPr>
            <a:r>
              <a:rPr lang="en-AU" sz="2400" dirty="0"/>
              <a:t>Key Performance Requirements relating to d</a:t>
            </a:r>
            <a:r>
              <a:rPr lang="en-AU" sz="2400" dirty="0" smtClean="0"/>
              <a:t>isability </a:t>
            </a:r>
            <a:r>
              <a:rPr lang="en-AU" sz="2400" dirty="0"/>
              <a:t>a</a:t>
            </a:r>
            <a:r>
              <a:rPr lang="en-AU" sz="2400" dirty="0" smtClean="0"/>
              <a:t>ccess:</a:t>
            </a:r>
            <a:br>
              <a:rPr lang="en-AU" sz="2400" dirty="0" smtClean="0"/>
            </a:br>
            <a:endParaRPr lang="en-AU" sz="2400" dirty="0"/>
          </a:p>
          <a:p>
            <a:pPr lvl="1"/>
            <a:r>
              <a:rPr lang="en-AU" sz="2400" dirty="0"/>
              <a:t>DP1	Access </a:t>
            </a:r>
            <a:r>
              <a:rPr lang="en-AU" sz="2400" dirty="0" smtClean="0"/>
              <a:t>for people with a disability</a:t>
            </a:r>
            <a:endParaRPr lang="en-AU" sz="2400" dirty="0"/>
          </a:p>
          <a:p>
            <a:pPr lvl="1"/>
            <a:r>
              <a:rPr lang="en-AU" sz="2400" dirty="0"/>
              <a:t>DP2	</a:t>
            </a:r>
            <a:r>
              <a:rPr lang="en-AU" sz="2400" dirty="0" smtClean="0"/>
              <a:t>Safe movement to and within a building</a:t>
            </a:r>
            <a:endParaRPr lang="en-AU" sz="2400" dirty="0"/>
          </a:p>
          <a:p>
            <a:pPr lvl="1"/>
            <a:r>
              <a:rPr lang="en-AU" sz="2400" dirty="0"/>
              <a:t>DP4	</a:t>
            </a:r>
            <a:r>
              <a:rPr lang="en-AU" sz="2400" dirty="0" smtClean="0"/>
              <a:t>Exits</a:t>
            </a:r>
            <a:endParaRPr lang="en-AU" sz="2400" dirty="0"/>
          </a:p>
          <a:p>
            <a:pPr lvl="1"/>
            <a:r>
              <a:rPr lang="en-AU" sz="2400" dirty="0"/>
              <a:t>DP6	</a:t>
            </a:r>
            <a:r>
              <a:rPr lang="en-AU" sz="2400" dirty="0" smtClean="0"/>
              <a:t>Paths of travel to exits</a:t>
            </a:r>
          </a:p>
          <a:p>
            <a:pPr lvl="1"/>
            <a:r>
              <a:rPr lang="en-US" sz="2400" dirty="0" smtClean="0"/>
              <a:t>DP7	Evacuation lifts</a:t>
            </a:r>
            <a:endParaRPr lang="en-AU" sz="2400" dirty="0"/>
          </a:p>
          <a:p>
            <a:pPr lvl="1"/>
            <a:r>
              <a:rPr lang="en-AU" sz="2400" dirty="0"/>
              <a:t>DP8	</a:t>
            </a:r>
            <a:r>
              <a:rPr lang="en-AU" sz="2400" dirty="0" smtClean="0"/>
              <a:t>Carparking for people with a disability</a:t>
            </a:r>
            <a:endParaRPr lang="en-AU" sz="2400" dirty="0"/>
          </a:p>
          <a:p>
            <a:pPr lvl="1"/>
            <a:r>
              <a:rPr lang="en-AU" sz="2400" dirty="0"/>
              <a:t>DP9	Communication </a:t>
            </a:r>
            <a:r>
              <a:rPr lang="en-AU" sz="2400" dirty="0" smtClean="0"/>
              <a:t>systems </a:t>
            </a:r>
            <a:r>
              <a:rPr lang="en-AU" sz="2400" dirty="0"/>
              <a:t>for </a:t>
            </a:r>
            <a:r>
              <a:rPr lang="en-AU" sz="2400" dirty="0" smtClean="0"/>
              <a:t>people with hearing impairment</a:t>
            </a:r>
          </a:p>
          <a:p>
            <a:pPr lvl="1"/>
            <a:r>
              <a:rPr lang="en-AU" sz="2400" dirty="0" smtClean="0"/>
              <a:t>EP3.4	Lift access for people with a disability</a:t>
            </a:r>
            <a:endParaRPr lang="en-AU" sz="2400" dirty="0"/>
          </a:p>
          <a:p>
            <a:pPr lvl="1"/>
            <a:r>
              <a:rPr lang="en-AU" sz="2400" dirty="0" smtClean="0"/>
              <a:t>FP2.1 </a:t>
            </a:r>
            <a:r>
              <a:rPr lang="en-AU" sz="2400" dirty="0"/>
              <a:t>	</a:t>
            </a:r>
            <a:r>
              <a:rPr lang="en-AU" sz="2400" dirty="0" smtClean="0"/>
              <a:t>Personal hygiene facilities</a:t>
            </a:r>
          </a:p>
        </p:txBody>
      </p:sp>
    </p:spTree>
    <p:extLst>
      <p:ext uri="{BB962C8B-B14F-4D97-AF65-F5344CB8AC3E}">
        <p14:creationId xmlns:p14="http://schemas.microsoft.com/office/powerpoint/2010/main" val="502287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30"/>
            <a:ext cx="10515600" cy="908086"/>
          </a:xfrm>
        </p:spPr>
        <p:txBody>
          <a:bodyPr/>
          <a:lstStyle/>
          <a:p>
            <a:pPr algn="ctr"/>
            <a:r>
              <a:rPr lang="en-AU" dirty="0"/>
              <a:t>Performance Requirements</a:t>
            </a:r>
          </a:p>
        </p:txBody>
      </p:sp>
      <p:sp>
        <p:nvSpPr>
          <p:cNvPr id="8" name="Content Placeholder 2"/>
          <p:cNvSpPr>
            <a:spLocks noGrp="1"/>
          </p:cNvSpPr>
          <p:nvPr>
            <p:ph idx="1"/>
          </p:nvPr>
        </p:nvSpPr>
        <p:spPr>
          <a:xfrm>
            <a:off x="1714500" y="4363335"/>
            <a:ext cx="9194800" cy="3424306"/>
          </a:xfrm>
        </p:spPr>
        <p:txBody>
          <a:bodyPr>
            <a:normAutofit/>
          </a:bodyPr>
          <a:lstStyle/>
          <a:p>
            <a:pPr>
              <a:spcAft>
                <a:spcPts val="1200"/>
              </a:spcAft>
            </a:pPr>
            <a:r>
              <a:rPr lang="en-US" sz="2400" dirty="0"/>
              <a:t>The Performance Requirements seek to ensure buildings provide a ‘continuous accessible path of travel</a:t>
            </a:r>
            <a:r>
              <a:rPr lang="en-US" sz="2400" dirty="0" smtClean="0"/>
              <a:t>’.</a:t>
            </a:r>
          </a:p>
          <a:p>
            <a:r>
              <a:rPr lang="en-AU" sz="2400" dirty="0" smtClean="0"/>
              <a:t>Access </a:t>
            </a:r>
            <a:r>
              <a:rPr lang="en-AU" sz="2400" dirty="0"/>
              <a:t>is required to most spaces and facilities within a building used by the occupants - who may be customers, visitors or </a:t>
            </a:r>
            <a:r>
              <a:rPr lang="en-AU" sz="2400" dirty="0" smtClean="0"/>
              <a:t>staff.</a:t>
            </a:r>
            <a:endParaRPr lang="en-AU" sz="2400" dirty="0"/>
          </a:p>
        </p:txBody>
      </p:sp>
      <p:pic>
        <p:nvPicPr>
          <p:cNvPr id="9" name="Picture 2" descr="http://www.portawalk.com/images/handicap_building_access.jpg" title="Ramp"/>
          <p:cNvPicPr>
            <a:picLocks noChangeAspect="1" noChangeArrowheads="1"/>
          </p:cNvPicPr>
          <p:nvPr/>
        </p:nvPicPr>
        <p:blipFill>
          <a:blip r:embed="rId3" cstate="print"/>
          <a:srcRect t="29228" b="29228"/>
          <a:stretch>
            <a:fillRect/>
          </a:stretch>
        </p:blipFill>
        <p:spPr bwMode="auto">
          <a:xfrm>
            <a:off x="1257300" y="1411729"/>
            <a:ext cx="9906000" cy="2470968"/>
          </a:xfrm>
          <a:prstGeom prst="rect">
            <a:avLst/>
          </a:prstGeom>
          <a:noFill/>
        </p:spPr>
      </p:pic>
    </p:spTree>
    <p:extLst>
      <p:ext uri="{BB962C8B-B14F-4D97-AF65-F5344CB8AC3E}">
        <p14:creationId xmlns:p14="http://schemas.microsoft.com/office/powerpoint/2010/main" val="2176407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Exit sign"/>
          <p:cNvPicPr>
            <a:picLocks noChangeAspect="1"/>
          </p:cNvPicPr>
          <p:nvPr/>
        </p:nvPicPr>
        <p:blipFill>
          <a:blip r:embed="rId3" cstate="print"/>
          <a:stretch>
            <a:fillRect/>
          </a:stretch>
        </p:blipFill>
        <p:spPr>
          <a:xfrm>
            <a:off x="5220797" y="4942703"/>
            <a:ext cx="2264956" cy="1592889"/>
          </a:xfrm>
          <a:prstGeom prst="rect">
            <a:avLst/>
          </a:prstGeom>
        </p:spPr>
      </p:pic>
      <p:sp>
        <p:nvSpPr>
          <p:cNvPr id="8" name="Title 1"/>
          <p:cNvSpPr>
            <a:spLocks noGrp="1"/>
          </p:cNvSpPr>
          <p:nvPr>
            <p:ph type="title"/>
          </p:nvPr>
        </p:nvSpPr>
        <p:spPr>
          <a:xfrm>
            <a:off x="838200" y="365130"/>
            <a:ext cx="10515600" cy="908086"/>
          </a:xfrm>
        </p:spPr>
        <p:txBody>
          <a:bodyPr>
            <a:normAutofit/>
          </a:bodyPr>
          <a:lstStyle/>
          <a:p>
            <a:pPr algn="ctr"/>
            <a:r>
              <a:rPr lang="en-AU" dirty="0" smtClean="0"/>
              <a:t>Example: Performance Requirements</a:t>
            </a:r>
            <a:endParaRPr lang="en-AU" dirty="0"/>
          </a:p>
        </p:txBody>
      </p:sp>
      <p:pic>
        <p:nvPicPr>
          <p:cNvPr id="9" name="Content Placeholder 4" title="Performance requirements"/>
          <p:cNvPicPr>
            <a:picLocks noGrp="1" noChangeAspect="1"/>
          </p:cNvPicPr>
          <p:nvPr>
            <p:ph idx="1"/>
          </p:nvPr>
        </p:nvPicPr>
        <p:blipFill>
          <a:blip r:embed="rId4"/>
          <a:stretch>
            <a:fillRect/>
          </a:stretch>
        </p:blipFill>
        <p:spPr>
          <a:xfrm>
            <a:off x="386163" y="1954213"/>
            <a:ext cx="11283928" cy="2383009"/>
          </a:xfrm>
          <a:prstGeom prst="rect">
            <a:avLst/>
          </a:prstGeom>
        </p:spPr>
      </p:pic>
      <p:sp>
        <p:nvSpPr>
          <p:cNvPr id="2" name="Rectangle 1" title="performance requirements"/>
          <p:cNvSpPr/>
          <p:nvPr/>
        </p:nvSpPr>
        <p:spPr>
          <a:xfrm>
            <a:off x="386163" y="1767016"/>
            <a:ext cx="11377469" cy="2755557"/>
          </a:xfrm>
          <a:prstGeom prst="rect">
            <a:avLst/>
          </a:prstGeom>
          <a:noFill/>
          <a:ln w="38100">
            <a:solidFill>
              <a:srgbClr val="98BB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214730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7424"/>
            <a:ext cx="10515600" cy="908086"/>
          </a:xfrm>
        </p:spPr>
        <p:txBody>
          <a:bodyPr/>
          <a:lstStyle/>
          <a:p>
            <a:pPr algn="ctr"/>
            <a:r>
              <a:rPr lang="en-AU" dirty="0"/>
              <a:t>Assessing Performance Solutions</a:t>
            </a:r>
          </a:p>
        </p:txBody>
      </p:sp>
      <p:sp>
        <p:nvSpPr>
          <p:cNvPr id="3" name="Content Placeholder 2"/>
          <p:cNvSpPr>
            <a:spLocks noGrp="1"/>
          </p:cNvSpPr>
          <p:nvPr>
            <p:ph idx="1"/>
          </p:nvPr>
        </p:nvSpPr>
        <p:spPr>
          <a:xfrm>
            <a:off x="838200" y="1717723"/>
            <a:ext cx="10515600" cy="4683829"/>
          </a:xfrm>
        </p:spPr>
        <p:txBody>
          <a:bodyPr>
            <a:normAutofit fontScale="92500" lnSpcReduction="10000"/>
          </a:bodyPr>
          <a:lstStyle/>
          <a:p>
            <a:pPr>
              <a:spcAft>
                <a:spcPts val="1800"/>
              </a:spcAft>
            </a:pPr>
            <a:r>
              <a:rPr lang="en-AU" sz="2400" dirty="0" smtClean="0"/>
              <a:t>A2.2 </a:t>
            </a:r>
            <a:r>
              <a:rPr lang="en-AU" sz="2400" dirty="0"/>
              <a:t>states that </a:t>
            </a:r>
            <a:r>
              <a:rPr lang="en-AU" sz="2400" dirty="0" smtClean="0"/>
              <a:t>Performance Solutions will </a:t>
            </a:r>
            <a:r>
              <a:rPr lang="en-AU" sz="2400" dirty="0"/>
              <a:t>only comply with the NCC when the </a:t>
            </a:r>
            <a:r>
              <a:rPr lang="en-AU" sz="2400" dirty="0" smtClean="0"/>
              <a:t>Assessment Method/s used </a:t>
            </a:r>
            <a:r>
              <a:rPr lang="en-AU" sz="2400" dirty="0"/>
              <a:t>demonstrate compliance with </a:t>
            </a:r>
            <a:r>
              <a:rPr lang="en-AU" sz="2400" dirty="0" smtClean="0"/>
              <a:t>Performance Requirements.</a:t>
            </a:r>
            <a:endParaRPr lang="en-AU" sz="2400" dirty="0"/>
          </a:p>
          <a:p>
            <a:pPr>
              <a:spcAft>
                <a:spcPts val="1800"/>
              </a:spcAft>
            </a:pPr>
            <a:r>
              <a:rPr lang="en-AU" sz="2400" dirty="0" smtClean="0"/>
              <a:t>A2.2(2) </a:t>
            </a:r>
            <a:r>
              <a:rPr lang="en-AU" sz="2400" dirty="0"/>
              <a:t>describes the four </a:t>
            </a:r>
            <a:r>
              <a:rPr lang="en-AU" sz="2400" dirty="0" smtClean="0"/>
              <a:t>Assessment Methods that </a:t>
            </a:r>
            <a:r>
              <a:rPr lang="en-AU" sz="2400" dirty="0"/>
              <a:t>can be used to demonstrate </a:t>
            </a:r>
            <a:r>
              <a:rPr lang="en-AU" sz="2400" dirty="0" smtClean="0"/>
              <a:t>compliance.</a:t>
            </a:r>
            <a:endParaRPr lang="en-AU" sz="2400" dirty="0"/>
          </a:p>
          <a:p>
            <a:r>
              <a:rPr lang="en-AU" sz="2400" dirty="0"/>
              <a:t>Designers should discuss which </a:t>
            </a:r>
            <a:r>
              <a:rPr lang="en-AU" sz="2400" dirty="0" smtClean="0"/>
              <a:t>Assessment Method should </a:t>
            </a:r>
            <a:r>
              <a:rPr lang="en-AU" sz="2400" dirty="0"/>
              <a:t>be used with the </a:t>
            </a:r>
            <a:r>
              <a:rPr lang="en-AU" sz="2400" dirty="0" smtClean="0"/>
              <a:t>Approval Authority prior </a:t>
            </a:r>
            <a:r>
              <a:rPr lang="en-AU" sz="2400" dirty="0"/>
              <a:t>to proceeding with </a:t>
            </a:r>
            <a:r>
              <a:rPr lang="en-AU" sz="2400" dirty="0" smtClean="0"/>
              <a:t>developing a </a:t>
            </a:r>
            <a:r>
              <a:rPr lang="en-AU" sz="2400" dirty="0"/>
              <a:t>detailed </a:t>
            </a:r>
            <a:r>
              <a:rPr lang="en-AU" sz="2400" dirty="0" smtClean="0"/>
              <a:t>Performance Solution.</a:t>
            </a:r>
          </a:p>
          <a:p>
            <a:r>
              <a:rPr lang="en-US" sz="2400" dirty="0"/>
              <a:t>A </a:t>
            </a:r>
            <a:r>
              <a:rPr lang="en-US" sz="2400" dirty="0" smtClean="0"/>
              <a:t>Deemed-to-Satisfy </a:t>
            </a:r>
            <a:r>
              <a:rPr lang="en-US" sz="2400" dirty="0"/>
              <a:t>Solution can also </a:t>
            </a:r>
            <a:r>
              <a:rPr lang="en-US" sz="2400" dirty="0" smtClean="0"/>
              <a:t>be used to comply </a:t>
            </a:r>
            <a:r>
              <a:rPr lang="en-US" sz="2400" dirty="0"/>
              <a:t>with the </a:t>
            </a:r>
            <a:r>
              <a:rPr lang="en-US" sz="2400" dirty="0" smtClean="0"/>
              <a:t>Performance Requirements. </a:t>
            </a:r>
            <a:r>
              <a:rPr lang="en-US" sz="2400" dirty="0"/>
              <a:t>Refer to A2.3 for further details. </a:t>
            </a:r>
            <a:endParaRPr lang="en-AU" sz="2400" dirty="0"/>
          </a:p>
          <a:p>
            <a:endParaRPr lang="en-AU" sz="2400" dirty="0"/>
          </a:p>
        </p:txBody>
      </p:sp>
    </p:spTree>
    <p:extLst>
      <p:ext uri="{BB962C8B-B14F-4D97-AF65-F5344CB8AC3E}">
        <p14:creationId xmlns:p14="http://schemas.microsoft.com/office/powerpoint/2010/main" val="4091768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24316" y="300490"/>
            <a:ext cx="9648483" cy="908086"/>
          </a:xfrm>
        </p:spPr>
        <p:txBody>
          <a:bodyPr>
            <a:noAutofit/>
          </a:bodyPr>
          <a:lstStyle/>
          <a:p>
            <a:pPr algn="ctr"/>
            <a:r>
              <a:rPr lang="en-AU" sz="3600" dirty="0"/>
              <a:t>Types </a:t>
            </a:r>
            <a:r>
              <a:rPr lang="en-AU" sz="3600" dirty="0" smtClean="0"/>
              <a:t>of Assessment Methods for Performance Solutions</a:t>
            </a:r>
            <a:endParaRPr lang="en-AU" sz="3600" dirty="0"/>
          </a:p>
        </p:txBody>
      </p:sp>
      <p:grpSp>
        <p:nvGrpSpPr>
          <p:cNvPr id="5" name="Group 4" title="Diagram of types of assessment methods for performance solutions"/>
          <p:cNvGrpSpPr/>
          <p:nvPr/>
        </p:nvGrpSpPr>
        <p:grpSpPr>
          <a:xfrm>
            <a:off x="6165273" y="2701632"/>
            <a:ext cx="5178822" cy="3597291"/>
            <a:chOff x="6894286" y="2075710"/>
            <a:chExt cx="5116286" cy="3548576"/>
          </a:xfrm>
        </p:grpSpPr>
        <p:sp>
          <p:nvSpPr>
            <p:cNvPr id="8" name="Rounded Rectangle 7"/>
            <p:cNvSpPr/>
            <p:nvPr/>
          </p:nvSpPr>
          <p:spPr>
            <a:xfrm>
              <a:off x="6894286" y="2119086"/>
              <a:ext cx="2002970" cy="1190171"/>
            </a:xfrm>
            <a:prstGeom prst="roundRect">
              <a:avLst/>
            </a:prstGeom>
            <a:solidFill>
              <a:srgbClr val="A78F6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p:cNvSpPr txBox="1"/>
            <p:nvPr/>
          </p:nvSpPr>
          <p:spPr>
            <a:xfrm>
              <a:off x="7003142" y="2360228"/>
              <a:ext cx="1785257" cy="707886"/>
            </a:xfrm>
            <a:prstGeom prst="rect">
              <a:avLst/>
            </a:prstGeom>
            <a:noFill/>
          </p:spPr>
          <p:txBody>
            <a:bodyPr wrap="square" rtlCol="0">
              <a:spAutoFit/>
            </a:bodyPr>
            <a:lstStyle/>
            <a:p>
              <a:pPr algn="ctr"/>
              <a:r>
                <a:rPr lang="en-US" sz="2000" dirty="0" smtClean="0"/>
                <a:t>Verification Method</a:t>
              </a:r>
              <a:endParaRPr lang="en-AU" sz="2000" dirty="0"/>
            </a:p>
          </p:txBody>
        </p:sp>
        <p:sp>
          <p:nvSpPr>
            <p:cNvPr id="10" name="Rounded Rectangle 9"/>
            <p:cNvSpPr/>
            <p:nvPr/>
          </p:nvSpPr>
          <p:spPr>
            <a:xfrm>
              <a:off x="6894286" y="4434115"/>
              <a:ext cx="2002971" cy="1190171"/>
            </a:xfrm>
            <a:prstGeom prst="roundRect">
              <a:avLst/>
            </a:prstGeom>
            <a:solidFill>
              <a:srgbClr val="A78F6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p:cNvSpPr txBox="1"/>
            <p:nvPr/>
          </p:nvSpPr>
          <p:spPr>
            <a:xfrm>
              <a:off x="6958238" y="4470095"/>
              <a:ext cx="1894113" cy="1015664"/>
            </a:xfrm>
            <a:prstGeom prst="rect">
              <a:avLst/>
            </a:prstGeom>
            <a:noFill/>
          </p:spPr>
          <p:txBody>
            <a:bodyPr wrap="square" rtlCol="0">
              <a:spAutoFit/>
            </a:bodyPr>
            <a:lstStyle/>
            <a:p>
              <a:pPr algn="ctr"/>
              <a:r>
                <a:rPr lang="en-US" sz="2000" dirty="0" smtClean="0"/>
                <a:t>Comparison with DTS Provisions</a:t>
              </a:r>
              <a:endParaRPr lang="en-AU" sz="2000" dirty="0"/>
            </a:p>
          </p:txBody>
        </p:sp>
        <p:sp>
          <p:nvSpPr>
            <p:cNvPr id="12" name="Rounded Rectangle 11"/>
            <p:cNvSpPr/>
            <p:nvPr/>
          </p:nvSpPr>
          <p:spPr>
            <a:xfrm>
              <a:off x="10007601" y="2075710"/>
              <a:ext cx="2002971" cy="1190171"/>
            </a:xfrm>
            <a:prstGeom prst="roundRect">
              <a:avLst/>
            </a:prstGeom>
            <a:solidFill>
              <a:srgbClr val="A78F6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TextBox 12"/>
            <p:cNvSpPr txBox="1"/>
            <p:nvPr/>
          </p:nvSpPr>
          <p:spPr>
            <a:xfrm>
              <a:off x="10116457" y="2316852"/>
              <a:ext cx="1785257" cy="741784"/>
            </a:xfrm>
            <a:prstGeom prst="rect">
              <a:avLst/>
            </a:prstGeom>
            <a:noFill/>
          </p:spPr>
          <p:txBody>
            <a:bodyPr wrap="square" rtlCol="0">
              <a:spAutoFit/>
            </a:bodyPr>
            <a:lstStyle/>
            <a:p>
              <a:pPr algn="ctr"/>
              <a:r>
                <a:rPr lang="en-US" sz="2000" dirty="0" smtClean="0"/>
                <a:t>Evidence of suitability</a:t>
              </a:r>
              <a:endParaRPr lang="en-AU" sz="2000" dirty="0"/>
            </a:p>
          </p:txBody>
        </p:sp>
        <p:sp>
          <p:nvSpPr>
            <p:cNvPr id="14" name="Rounded Rectangle 13"/>
            <p:cNvSpPr/>
            <p:nvPr/>
          </p:nvSpPr>
          <p:spPr>
            <a:xfrm>
              <a:off x="10007601" y="4434115"/>
              <a:ext cx="2002971" cy="1190171"/>
            </a:xfrm>
            <a:prstGeom prst="roundRect">
              <a:avLst/>
            </a:prstGeom>
            <a:solidFill>
              <a:srgbClr val="A78F6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TextBox 14"/>
            <p:cNvSpPr txBox="1"/>
            <p:nvPr/>
          </p:nvSpPr>
          <p:spPr>
            <a:xfrm>
              <a:off x="10116457" y="4675257"/>
              <a:ext cx="1785257" cy="707886"/>
            </a:xfrm>
            <a:prstGeom prst="rect">
              <a:avLst/>
            </a:prstGeom>
            <a:noFill/>
          </p:spPr>
          <p:txBody>
            <a:bodyPr wrap="square" rtlCol="0">
              <a:spAutoFit/>
            </a:bodyPr>
            <a:lstStyle/>
            <a:p>
              <a:pPr algn="ctr"/>
              <a:r>
                <a:rPr lang="en-US" sz="2000" dirty="0" smtClean="0"/>
                <a:t>Expert Judgement</a:t>
              </a:r>
              <a:endParaRPr lang="en-AU" sz="2000" dirty="0"/>
            </a:p>
          </p:txBody>
        </p:sp>
        <p:cxnSp>
          <p:nvCxnSpPr>
            <p:cNvPr id="16" name="Straight Arrow Connector 15"/>
            <p:cNvCxnSpPr/>
            <p:nvPr/>
          </p:nvCxnSpPr>
          <p:spPr>
            <a:xfrm>
              <a:off x="8840107" y="3237306"/>
              <a:ext cx="1219200" cy="1255487"/>
            </a:xfrm>
            <a:prstGeom prst="straightConnector1">
              <a:avLst/>
            </a:prstGeom>
            <a:ln w="57150">
              <a:solidFill>
                <a:srgbClr val="A78F6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8852351" y="3208647"/>
              <a:ext cx="1226006" cy="1303196"/>
            </a:xfrm>
            <a:prstGeom prst="straightConnector1">
              <a:avLst/>
            </a:prstGeom>
            <a:ln w="57150">
              <a:solidFill>
                <a:srgbClr val="A78F6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665356" y="3660191"/>
              <a:ext cx="1592042" cy="387018"/>
            </a:xfrm>
            <a:prstGeom prst="rect">
              <a:avLst/>
            </a:prstGeom>
            <a:solidFill>
              <a:schemeClr val="bg1"/>
            </a:solidFill>
          </p:spPr>
          <p:txBody>
            <a:bodyPr wrap="square" rtlCol="0">
              <a:spAutoFit/>
            </a:bodyPr>
            <a:lstStyle/>
            <a:p>
              <a:pPr algn="ctr"/>
              <a:r>
                <a:rPr lang="en-US" b="1" dirty="0" smtClean="0">
                  <a:solidFill>
                    <a:srgbClr val="A78F64"/>
                  </a:solidFill>
                </a:rPr>
                <a:t>AND / OR</a:t>
              </a:r>
              <a:endParaRPr lang="en-AU" b="1" dirty="0">
                <a:solidFill>
                  <a:srgbClr val="A78F64"/>
                </a:solidFill>
              </a:endParaRPr>
            </a:p>
          </p:txBody>
        </p:sp>
      </p:grpSp>
      <p:sp>
        <p:nvSpPr>
          <p:cNvPr id="3" name="Rectangle 2"/>
          <p:cNvSpPr/>
          <p:nvPr/>
        </p:nvSpPr>
        <p:spPr>
          <a:xfrm>
            <a:off x="847329" y="1585586"/>
            <a:ext cx="9374786" cy="4493538"/>
          </a:xfrm>
          <a:prstGeom prst="rect">
            <a:avLst/>
          </a:prstGeom>
        </p:spPr>
        <p:txBody>
          <a:bodyPr wrap="square">
            <a:spAutoFit/>
          </a:bodyPr>
          <a:lstStyle/>
          <a:p>
            <a:r>
              <a:rPr lang="en-US" sz="2200" dirty="0"/>
              <a:t>There are four Assessment Methods in the </a:t>
            </a:r>
            <a:r>
              <a:rPr lang="en-US" sz="2200" dirty="0" smtClean="0"/>
              <a:t>NCC that can be used to demonstrate the compliance of a Performance Solution with the relevant Performance Requirements. These are:</a:t>
            </a:r>
            <a:endParaRPr lang="en-US" sz="2200" dirty="0"/>
          </a:p>
          <a:p>
            <a:endParaRPr lang="en-US" sz="2200" dirty="0"/>
          </a:p>
          <a:p>
            <a:pPr marL="285750" indent="-285750">
              <a:buFont typeface="Arial" panose="020B0604020202020204" pitchFamily="34" charset="0"/>
              <a:buChar char="•"/>
            </a:pPr>
            <a:r>
              <a:rPr lang="en-US" sz="2200" dirty="0"/>
              <a:t>Evidence of suitability;</a:t>
            </a:r>
          </a:p>
          <a:p>
            <a:pPr marL="285750" indent="-285750">
              <a:buFont typeface="Arial" panose="020B0604020202020204" pitchFamily="34" charset="0"/>
              <a:buChar char="•"/>
            </a:pPr>
            <a:r>
              <a:rPr lang="en-US" sz="2200" dirty="0"/>
              <a:t>Verification Methods;</a:t>
            </a:r>
          </a:p>
          <a:p>
            <a:pPr marL="285750" indent="-285750">
              <a:buFont typeface="Arial" panose="020B0604020202020204" pitchFamily="34" charset="0"/>
              <a:buChar char="•"/>
            </a:pPr>
            <a:r>
              <a:rPr lang="en-US" sz="2200" dirty="0"/>
              <a:t>Expert Judgement; and</a:t>
            </a:r>
          </a:p>
          <a:p>
            <a:pPr marL="285750" indent="-285750">
              <a:buFont typeface="Arial" panose="020B0604020202020204" pitchFamily="34" charset="0"/>
              <a:buChar char="•"/>
            </a:pPr>
            <a:r>
              <a:rPr lang="en-US" sz="2200" dirty="0"/>
              <a:t>Comparison to Deemed-to-Satisfy </a:t>
            </a:r>
            <a:r>
              <a:rPr lang="en-US" sz="2200" dirty="0" smtClean="0"/>
              <a:t/>
            </a:r>
            <a:br>
              <a:rPr lang="en-US" sz="2200" dirty="0" smtClean="0"/>
            </a:br>
            <a:r>
              <a:rPr lang="en-US" sz="2200" dirty="0" smtClean="0"/>
              <a:t>Provisions.</a:t>
            </a:r>
            <a:endParaRPr lang="en-US" sz="2200" dirty="0"/>
          </a:p>
          <a:p>
            <a:endParaRPr lang="en-US" sz="2200" dirty="0"/>
          </a:p>
          <a:p>
            <a:r>
              <a:rPr lang="en-US" sz="2200" dirty="0"/>
              <a:t>The Assessment Methods are listed in </a:t>
            </a:r>
            <a:r>
              <a:rPr lang="en-US" sz="2200" dirty="0" smtClean="0"/>
              <a:t/>
            </a:r>
            <a:br>
              <a:rPr lang="en-US" sz="2200" dirty="0" smtClean="0"/>
            </a:br>
            <a:r>
              <a:rPr lang="en-US" sz="2200" dirty="0" smtClean="0"/>
              <a:t>Part A2 of the Governing </a:t>
            </a:r>
            <a:r>
              <a:rPr lang="en-US" sz="2200" dirty="0"/>
              <a:t>Requirements </a:t>
            </a:r>
            <a:r>
              <a:rPr lang="en-US" sz="2200" dirty="0" smtClean="0"/>
              <a:t/>
            </a:r>
            <a:br>
              <a:rPr lang="en-US" sz="2200" dirty="0" smtClean="0"/>
            </a:br>
            <a:r>
              <a:rPr lang="en-US" sz="2200" dirty="0" smtClean="0"/>
              <a:t>of </a:t>
            </a:r>
            <a:r>
              <a:rPr lang="en-US" sz="2200" dirty="0"/>
              <a:t>each </a:t>
            </a:r>
            <a:r>
              <a:rPr lang="en-US" sz="2200" dirty="0" smtClean="0"/>
              <a:t>Volume </a:t>
            </a:r>
            <a:r>
              <a:rPr lang="en-US" sz="2200" dirty="0"/>
              <a:t>of </a:t>
            </a:r>
            <a:r>
              <a:rPr lang="en-US" sz="2200" dirty="0" smtClean="0"/>
              <a:t>the </a:t>
            </a:r>
            <a:r>
              <a:rPr lang="en-US" sz="2200" dirty="0"/>
              <a:t>NCC. </a:t>
            </a:r>
            <a:endParaRPr lang="en-AU" sz="2200" dirty="0"/>
          </a:p>
        </p:txBody>
      </p:sp>
    </p:spTree>
    <p:extLst>
      <p:ext uri="{BB962C8B-B14F-4D97-AF65-F5344CB8AC3E}">
        <p14:creationId xmlns:p14="http://schemas.microsoft.com/office/powerpoint/2010/main" val="3133725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844" y="179779"/>
            <a:ext cx="10515600" cy="908086"/>
          </a:xfrm>
        </p:spPr>
        <p:txBody>
          <a:bodyPr/>
          <a:lstStyle/>
          <a:p>
            <a:pPr algn="ctr"/>
            <a:r>
              <a:rPr lang="en-US" dirty="0" smtClean="0"/>
              <a:t>Verification Methods</a:t>
            </a:r>
            <a:endParaRPr lang="en-AU" dirty="0"/>
          </a:p>
        </p:txBody>
      </p:sp>
      <p:sp>
        <p:nvSpPr>
          <p:cNvPr id="3" name="Content Placeholder 2"/>
          <p:cNvSpPr>
            <a:spLocks noGrp="1"/>
          </p:cNvSpPr>
          <p:nvPr>
            <p:ph idx="1"/>
          </p:nvPr>
        </p:nvSpPr>
        <p:spPr>
          <a:xfrm>
            <a:off x="689920" y="1406637"/>
            <a:ext cx="6995984" cy="5167158"/>
          </a:xfrm>
        </p:spPr>
        <p:txBody>
          <a:bodyPr>
            <a:normAutofit fontScale="77500" lnSpcReduction="20000"/>
          </a:bodyPr>
          <a:lstStyle/>
          <a:p>
            <a:pPr>
              <a:spcBef>
                <a:spcPts val="0"/>
              </a:spcBef>
              <a:spcAft>
                <a:spcPts val="1200"/>
              </a:spcAft>
            </a:pPr>
            <a:r>
              <a:rPr lang="en-AU" sz="2600" dirty="0" smtClean="0"/>
              <a:t>Verification Method (VM) is a NCC defined term. It </a:t>
            </a:r>
            <a:r>
              <a:rPr lang="en-AU" sz="2600" dirty="0"/>
              <a:t>is defined as: </a:t>
            </a:r>
          </a:p>
          <a:p>
            <a:pPr lvl="1">
              <a:spcAft>
                <a:spcPts val="1800"/>
              </a:spcAft>
            </a:pPr>
            <a:r>
              <a:rPr lang="en-AU" sz="2600" dirty="0"/>
              <a:t>a test, inspection, calculation, or other method that determines whether a Performance Solution complies with the relevant Performance Requirements.</a:t>
            </a:r>
          </a:p>
          <a:p>
            <a:pPr>
              <a:spcBef>
                <a:spcPts val="0"/>
              </a:spcBef>
              <a:spcAft>
                <a:spcPts val="1200"/>
              </a:spcAft>
            </a:pPr>
            <a:r>
              <a:rPr lang="en-AU" sz="2600" dirty="0"/>
              <a:t>A practitioner can use a VM within the NCC, or a VM which is not in the </a:t>
            </a:r>
            <a:r>
              <a:rPr lang="en-AU" sz="2600" dirty="0" smtClean="0"/>
              <a:t>NCC</a:t>
            </a:r>
            <a:r>
              <a:rPr lang="en-AU" sz="2600" dirty="0"/>
              <a:t>.</a:t>
            </a:r>
          </a:p>
          <a:p>
            <a:pPr>
              <a:spcAft>
                <a:spcPts val="1200"/>
              </a:spcAft>
            </a:pPr>
            <a:r>
              <a:rPr lang="en-US" sz="2600" dirty="0" smtClean="0"/>
              <a:t>There are a number of NCC Verification Methods for disability access. In Section D, there are two:</a:t>
            </a:r>
          </a:p>
          <a:p>
            <a:pPr lvl="1">
              <a:spcAft>
                <a:spcPts val="1200"/>
              </a:spcAft>
            </a:pPr>
            <a:r>
              <a:rPr lang="en-AU" sz="2600" dirty="0" smtClean="0"/>
              <a:t>DV2: </a:t>
            </a:r>
            <a:r>
              <a:rPr lang="en-AU" sz="2600" dirty="0"/>
              <a:t>Access to and within a </a:t>
            </a:r>
            <a:r>
              <a:rPr lang="en-AU" sz="2600" dirty="0" smtClean="0"/>
              <a:t>building; and</a:t>
            </a:r>
          </a:p>
          <a:p>
            <a:pPr lvl="1">
              <a:spcAft>
                <a:spcPts val="1200"/>
              </a:spcAft>
            </a:pPr>
            <a:r>
              <a:rPr lang="en-AU" sz="2600" dirty="0" smtClean="0"/>
              <a:t>DV3: </a:t>
            </a:r>
            <a:r>
              <a:rPr lang="en-AU" sz="2600" dirty="0"/>
              <a:t>Ramp gradient, crossfall, surface profile and slip resistance for ramps used by </a:t>
            </a:r>
            <a:r>
              <a:rPr lang="en-AU" sz="2600" dirty="0" smtClean="0"/>
              <a:t>wheelchairs.</a:t>
            </a:r>
            <a:endParaRPr lang="en-US" sz="2600" dirty="0"/>
          </a:p>
          <a:p>
            <a:endParaRPr lang="en-US" sz="2600" dirty="0"/>
          </a:p>
        </p:txBody>
      </p:sp>
      <p:pic>
        <p:nvPicPr>
          <p:cNvPr id="4" name="Picture 3" title="Verification method"/>
          <p:cNvPicPr>
            <a:picLocks noChangeAspect="1"/>
          </p:cNvPicPr>
          <p:nvPr/>
        </p:nvPicPr>
        <p:blipFill>
          <a:blip r:embed="rId3"/>
          <a:stretch>
            <a:fillRect/>
          </a:stretch>
        </p:blipFill>
        <p:spPr>
          <a:xfrm>
            <a:off x="8365524" y="1907361"/>
            <a:ext cx="2835876" cy="3242324"/>
          </a:xfrm>
          <a:prstGeom prst="rect">
            <a:avLst/>
          </a:prstGeom>
        </p:spPr>
      </p:pic>
    </p:spTree>
    <p:extLst>
      <p:ext uri="{BB962C8B-B14F-4D97-AF65-F5344CB8AC3E}">
        <p14:creationId xmlns:p14="http://schemas.microsoft.com/office/powerpoint/2010/main" val="3374021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30"/>
            <a:ext cx="10515600" cy="908086"/>
          </a:xfrm>
        </p:spPr>
        <p:txBody>
          <a:bodyPr/>
          <a:lstStyle/>
          <a:p>
            <a:pPr algn="ctr"/>
            <a:r>
              <a:rPr lang="en-AU" dirty="0"/>
              <a:t>Deemed-to-Satisfy Provisions </a:t>
            </a:r>
          </a:p>
        </p:txBody>
      </p:sp>
      <p:sp>
        <p:nvSpPr>
          <p:cNvPr id="5" name="Content Placeholder 2"/>
          <p:cNvSpPr txBox="1">
            <a:spLocks/>
          </p:cNvSpPr>
          <p:nvPr/>
        </p:nvSpPr>
        <p:spPr>
          <a:xfrm>
            <a:off x="838200" y="1493134"/>
            <a:ext cx="10515600" cy="5098166"/>
          </a:xfrm>
          <a:prstGeom prst="rect">
            <a:avLst/>
          </a:prstGeom>
        </p:spPr>
        <p:txBody>
          <a:bodyPr vert="horz" lIns="91440" tIns="45720" rIns="91440" bIns="45720" rtlCol="0">
            <a:noAutofit/>
          </a:bodyPr>
          <a:lstStyle>
            <a:lvl1pPr marL="228594" indent="-228594" algn="l" defTabSz="914377" rtl="0" eaLnBrk="1" latinLnBrk="0" hangingPunct="1">
              <a:lnSpc>
                <a:spcPct val="114000"/>
              </a:lnSpc>
              <a:spcBef>
                <a:spcPts val="1000"/>
              </a:spcBef>
              <a:buFont typeface="Arial" panose="020B0604020202020204" pitchFamily="34" charset="0"/>
              <a:buChar char="•"/>
              <a:defRPr sz="3200" kern="1200" baseline="0">
                <a:solidFill>
                  <a:schemeClr val="tx1"/>
                </a:solidFill>
                <a:latin typeface="+mn-lt"/>
                <a:ea typeface="+mn-ea"/>
                <a:cs typeface="+mn-cs"/>
              </a:defRPr>
            </a:lvl1pPr>
            <a:lvl2pPr marL="685783" indent="-228594" algn="l" defTabSz="914377" rtl="0" eaLnBrk="1" latinLnBrk="0" hangingPunct="1">
              <a:lnSpc>
                <a:spcPct val="114000"/>
              </a:lnSpc>
              <a:spcBef>
                <a:spcPts val="500"/>
              </a:spcBef>
              <a:buFont typeface="Arial" panose="020B0604020202020204" pitchFamily="34" charset="0"/>
              <a:buChar char="•"/>
              <a:defRPr sz="2800" kern="1200" baseline="0">
                <a:solidFill>
                  <a:schemeClr val="tx1"/>
                </a:solidFill>
                <a:latin typeface="+mn-lt"/>
                <a:ea typeface="+mn-ea"/>
                <a:cs typeface="+mn-cs"/>
              </a:defRPr>
            </a:lvl2pPr>
            <a:lvl3pPr marL="1142971" indent="-228594" algn="l" defTabSz="914377" rtl="0" eaLnBrk="1" latinLnBrk="0" hangingPunct="1">
              <a:lnSpc>
                <a:spcPct val="114000"/>
              </a:lnSpc>
              <a:spcBef>
                <a:spcPts val="500"/>
              </a:spcBef>
              <a:buFont typeface="Arial" panose="020B0604020202020204" pitchFamily="34" charset="0"/>
              <a:buChar char="•"/>
              <a:defRPr sz="2400" kern="1200" baseline="0">
                <a:solidFill>
                  <a:schemeClr val="tx1"/>
                </a:solidFill>
                <a:latin typeface="+mn-lt"/>
                <a:ea typeface="+mn-ea"/>
                <a:cs typeface="+mn-cs"/>
              </a:defRPr>
            </a:lvl3pPr>
            <a:lvl4pPr marL="1600160" indent="-228594" algn="l" defTabSz="914377" rtl="0" eaLnBrk="1" latinLnBrk="0" hangingPunct="1">
              <a:lnSpc>
                <a:spcPct val="114000"/>
              </a:lnSpc>
              <a:spcBef>
                <a:spcPts val="500"/>
              </a:spcBef>
              <a:buFont typeface="Arial" panose="020B0604020202020204" pitchFamily="34" charset="0"/>
              <a:buChar char="•"/>
              <a:defRPr sz="2000" kern="1200" baseline="0">
                <a:solidFill>
                  <a:schemeClr val="tx1"/>
                </a:solidFill>
                <a:latin typeface="+mn-lt"/>
                <a:ea typeface="+mn-ea"/>
                <a:cs typeface="+mn-cs"/>
              </a:defRPr>
            </a:lvl4pPr>
            <a:lvl5pPr marL="2057349" indent="-228594" algn="l" defTabSz="914377" rtl="0" eaLnBrk="1" latinLnBrk="0" hangingPunct="1">
              <a:lnSpc>
                <a:spcPct val="114000"/>
              </a:lnSpc>
              <a:spcBef>
                <a:spcPts val="500"/>
              </a:spcBef>
              <a:buFont typeface="Arial" panose="020B0604020202020204" pitchFamily="34" charset="0"/>
              <a:buChar char="•"/>
              <a:defRPr sz="1600" kern="1200" baseline="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200" dirty="0" smtClean="0"/>
              <a:t>A Deemed-to-Satisfy Solution, which complies with the Deemed-to-Satisfy Provisions is deemed to comply with the Performance Requirements.</a:t>
            </a:r>
            <a:endParaRPr lang="en-AU" sz="2200" dirty="0" smtClean="0"/>
          </a:p>
          <a:p>
            <a:pPr>
              <a:spcAft>
                <a:spcPts val="1200"/>
              </a:spcAft>
            </a:pPr>
            <a:r>
              <a:rPr lang="en-AU" sz="2200" dirty="0" smtClean="0"/>
              <a:t>Compliance with the Deemed-to-Satisfy Provisions ensures compliance with the Access Code of the Premises Standards.</a:t>
            </a:r>
          </a:p>
          <a:p>
            <a:pPr>
              <a:spcAft>
                <a:spcPts val="1200"/>
              </a:spcAft>
            </a:pPr>
            <a:r>
              <a:rPr lang="en-AU" sz="2200" dirty="0" smtClean="0"/>
              <a:t>The Deemed-to-Satisfy Provisions related to disability </a:t>
            </a:r>
            <a:r>
              <a:rPr lang="en-AU" sz="2200" dirty="0"/>
              <a:t>a</a:t>
            </a:r>
            <a:r>
              <a:rPr lang="en-AU" sz="2200" dirty="0" smtClean="0"/>
              <a:t>ccess are contained in four Parts: </a:t>
            </a:r>
          </a:p>
          <a:p>
            <a:pPr lvl="1"/>
            <a:r>
              <a:rPr lang="en-AU" sz="2200" dirty="0" smtClean="0"/>
              <a:t>Part D3: covers general building access requirements</a:t>
            </a:r>
          </a:p>
          <a:p>
            <a:pPr lvl="1"/>
            <a:r>
              <a:rPr lang="en-AU" sz="2200" dirty="0" smtClean="0"/>
              <a:t>Part E3: covers lifts</a:t>
            </a:r>
          </a:p>
          <a:p>
            <a:pPr lvl="1"/>
            <a:r>
              <a:rPr lang="en-AU" sz="2200" dirty="0" smtClean="0"/>
              <a:t>Part F2: covers accessible sanitary facilities including adult change facilities</a:t>
            </a:r>
          </a:p>
          <a:p>
            <a:pPr lvl="1"/>
            <a:r>
              <a:rPr lang="en-AU" sz="2200" dirty="0" smtClean="0"/>
              <a:t>Part H2: covers requirements for public transport buildings. </a:t>
            </a:r>
            <a:endParaRPr lang="en-AU" sz="2200" dirty="0"/>
          </a:p>
        </p:txBody>
      </p:sp>
    </p:spTree>
    <p:extLst>
      <p:ext uri="{BB962C8B-B14F-4D97-AF65-F5344CB8AC3E}">
        <p14:creationId xmlns:p14="http://schemas.microsoft.com/office/powerpoint/2010/main" val="3887207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fontScale="90000"/>
          </a:bodyPr>
          <a:lstStyle/>
          <a:p>
            <a:pPr algn="ctr">
              <a:spcBef>
                <a:spcPts val="600"/>
              </a:spcBef>
              <a:spcAft>
                <a:spcPts val="1200"/>
              </a:spcAft>
            </a:pPr>
            <a:r>
              <a:rPr lang="en-AU" sz="4000" dirty="0"/>
              <a:t>Deemed-to-Satisfy </a:t>
            </a:r>
            <a:r>
              <a:rPr lang="en-AU" sz="4000" dirty="0" smtClean="0"/>
              <a:t>Provisions</a:t>
            </a:r>
            <a:r>
              <a:rPr lang="en-AU" dirty="0" smtClean="0"/>
              <a:t/>
            </a:r>
            <a:br>
              <a:rPr lang="en-AU" dirty="0" smtClean="0"/>
            </a:br>
            <a:r>
              <a:rPr lang="en-AU" sz="2400" dirty="0" smtClean="0"/>
              <a:t>Part </a:t>
            </a:r>
            <a:r>
              <a:rPr lang="en-AU" sz="2400" dirty="0"/>
              <a:t>D3: Access </a:t>
            </a:r>
            <a:r>
              <a:rPr lang="en-AU" sz="2400" dirty="0" smtClean="0"/>
              <a:t>for people </a:t>
            </a:r>
            <a:r>
              <a:rPr lang="en-AU" sz="2400" dirty="0"/>
              <a:t>w</a:t>
            </a:r>
            <a:r>
              <a:rPr lang="en-AU" sz="2400" dirty="0" smtClean="0"/>
              <a:t>ith </a:t>
            </a:r>
            <a:r>
              <a:rPr lang="en-AU" sz="2400" dirty="0"/>
              <a:t>a </a:t>
            </a:r>
            <a:r>
              <a:rPr lang="en-AU" sz="2400" dirty="0" smtClean="0"/>
              <a:t>disability </a:t>
            </a:r>
            <a:endParaRPr lang="en-AU" dirty="0"/>
          </a:p>
        </p:txBody>
      </p:sp>
      <p:sp>
        <p:nvSpPr>
          <p:cNvPr id="9" name="Content Placeholder 2"/>
          <p:cNvSpPr>
            <a:spLocks noGrp="1"/>
          </p:cNvSpPr>
          <p:nvPr>
            <p:ph idx="1"/>
          </p:nvPr>
        </p:nvSpPr>
        <p:spPr>
          <a:xfrm>
            <a:off x="838200" y="1493134"/>
            <a:ext cx="10515600" cy="5199766"/>
          </a:xfrm>
        </p:spPr>
        <p:txBody>
          <a:bodyPr numCol="2">
            <a:normAutofit fontScale="70000" lnSpcReduction="20000"/>
          </a:bodyPr>
          <a:lstStyle/>
          <a:p>
            <a:pPr>
              <a:spcAft>
                <a:spcPts val="600"/>
              </a:spcAft>
            </a:pPr>
            <a:r>
              <a:rPr lang="en-AU" dirty="0" smtClean="0"/>
              <a:t>D3.1 – General building access 	 	   requirements</a:t>
            </a:r>
            <a:endParaRPr lang="en-AU" dirty="0"/>
          </a:p>
          <a:p>
            <a:pPr>
              <a:spcAft>
                <a:spcPts val="600"/>
              </a:spcAft>
            </a:pPr>
            <a:r>
              <a:rPr lang="en-AU" dirty="0"/>
              <a:t>D3.2 </a:t>
            </a:r>
            <a:r>
              <a:rPr lang="en-AU" dirty="0" smtClean="0"/>
              <a:t>– Access </a:t>
            </a:r>
            <a:r>
              <a:rPr lang="en-AU" dirty="0"/>
              <a:t>to </a:t>
            </a:r>
            <a:r>
              <a:rPr lang="en-AU" dirty="0" smtClean="0"/>
              <a:t>buildings</a:t>
            </a:r>
            <a:endParaRPr lang="en-AU" dirty="0"/>
          </a:p>
          <a:p>
            <a:pPr>
              <a:spcAft>
                <a:spcPts val="600"/>
              </a:spcAft>
            </a:pPr>
            <a:r>
              <a:rPr lang="en-AU" dirty="0"/>
              <a:t>D3.3 </a:t>
            </a:r>
            <a:r>
              <a:rPr lang="en-AU" dirty="0" smtClean="0"/>
              <a:t>– Parts </a:t>
            </a:r>
            <a:r>
              <a:rPr lang="en-AU" dirty="0"/>
              <a:t>of </a:t>
            </a:r>
            <a:r>
              <a:rPr lang="en-AU" dirty="0" smtClean="0"/>
              <a:t>buildings </a:t>
            </a:r>
            <a:r>
              <a:rPr lang="en-AU" dirty="0"/>
              <a:t>to be </a:t>
            </a:r>
            <a:r>
              <a:rPr lang="en-AU" dirty="0" smtClean="0"/>
              <a:t>	 	   accessible</a:t>
            </a:r>
            <a:endParaRPr lang="en-AU" dirty="0"/>
          </a:p>
          <a:p>
            <a:pPr>
              <a:spcAft>
                <a:spcPts val="600"/>
              </a:spcAft>
            </a:pPr>
            <a:r>
              <a:rPr lang="en-AU" dirty="0"/>
              <a:t>D3.4 </a:t>
            </a:r>
            <a:r>
              <a:rPr lang="en-AU" dirty="0" smtClean="0"/>
              <a:t>– Exemptions</a:t>
            </a:r>
            <a:endParaRPr lang="en-AU" dirty="0"/>
          </a:p>
          <a:p>
            <a:pPr>
              <a:spcAft>
                <a:spcPts val="600"/>
              </a:spcAft>
            </a:pPr>
            <a:r>
              <a:rPr lang="en-AU" dirty="0"/>
              <a:t>D3.5 </a:t>
            </a:r>
            <a:r>
              <a:rPr lang="en-AU" dirty="0" smtClean="0"/>
              <a:t>– Accessible carparking</a:t>
            </a:r>
            <a:endParaRPr lang="en-AU" dirty="0"/>
          </a:p>
          <a:p>
            <a:pPr>
              <a:spcAft>
                <a:spcPts val="600"/>
              </a:spcAft>
            </a:pPr>
            <a:r>
              <a:rPr lang="en-AU" dirty="0"/>
              <a:t>D3.6 </a:t>
            </a:r>
            <a:r>
              <a:rPr lang="en-AU" dirty="0" smtClean="0"/>
              <a:t>– Signage</a:t>
            </a:r>
            <a:endParaRPr lang="en-AU" dirty="0"/>
          </a:p>
          <a:p>
            <a:pPr>
              <a:spcAft>
                <a:spcPts val="600"/>
              </a:spcAft>
            </a:pPr>
            <a:r>
              <a:rPr lang="en-AU" dirty="0"/>
              <a:t>D3.7 </a:t>
            </a:r>
            <a:r>
              <a:rPr lang="en-AU" dirty="0" smtClean="0"/>
              <a:t>– Hearing </a:t>
            </a:r>
            <a:r>
              <a:rPr lang="en-AU" dirty="0"/>
              <a:t>a</a:t>
            </a:r>
            <a:r>
              <a:rPr lang="en-AU" dirty="0" smtClean="0"/>
              <a:t>ugmentation</a:t>
            </a:r>
            <a:endParaRPr lang="en-AU" dirty="0"/>
          </a:p>
          <a:p>
            <a:endParaRPr lang="en-AU" dirty="0" smtClean="0"/>
          </a:p>
          <a:p>
            <a:endParaRPr lang="en-AU" dirty="0" smtClean="0"/>
          </a:p>
          <a:p>
            <a:pPr>
              <a:spcAft>
                <a:spcPts val="600"/>
              </a:spcAft>
            </a:pPr>
            <a:r>
              <a:rPr lang="en-AU" dirty="0" smtClean="0"/>
              <a:t>D3.8 </a:t>
            </a:r>
            <a:r>
              <a:rPr lang="en-AU" dirty="0"/>
              <a:t>– Tactile </a:t>
            </a:r>
            <a:r>
              <a:rPr lang="en-AU" dirty="0" smtClean="0"/>
              <a:t>indicators</a:t>
            </a:r>
            <a:endParaRPr lang="en-AU" dirty="0"/>
          </a:p>
          <a:p>
            <a:pPr>
              <a:spcAft>
                <a:spcPts val="600"/>
              </a:spcAft>
            </a:pPr>
            <a:r>
              <a:rPr lang="en-AU" dirty="0"/>
              <a:t>D3.9 – Wheelchair </a:t>
            </a:r>
            <a:r>
              <a:rPr lang="en-AU" dirty="0" smtClean="0"/>
              <a:t>seating spaces </a:t>
            </a:r>
            <a:r>
              <a:rPr lang="en-AU" dirty="0"/>
              <a:t>in Class 9b </a:t>
            </a:r>
            <a:r>
              <a:rPr lang="en-AU" dirty="0" smtClean="0"/>
              <a:t>assembly </a:t>
            </a:r>
            <a:r>
              <a:rPr lang="en-AU" dirty="0"/>
              <a:t>b</a:t>
            </a:r>
            <a:r>
              <a:rPr lang="en-AU" dirty="0" smtClean="0"/>
              <a:t>uildings</a:t>
            </a:r>
            <a:endParaRPr lang="en-AU" dirty="0"/>
          </a:p>
          <a:p>
            <a:pPr>
              <a:spcAft>
                <a:spcPts val="600"/>
              </a:spcAft>
            </a:pPr>
            <a:r>
              <a:rPr lang="en-AU" dirty="0"/>
              <a:t>D3.10 – Swimming </a:t>
            </a:r>
            <a:r>
              <a:rPr lang="en-AU" dirty="0" smtClean="0"/>
              <a:t>pools</a:t>
            </a:r>
            <a:endParaRPr lang="en-AU" dirty="0"/>
          </a:p>
          <a:p>
            <a:pPr>
              <a:spcAft>
                <a:spcPts val="600"/>
              </a:spcAft>
            </a:pPr>
            <a:r>
              <a:rPr lang="en-AU" dirty="0"/>
              <a:t>D3.11 – Ramps</a:t>
            </a:r>
          </a:p>
          <a:p>
            <a:pPr>
              <a:spcAft>
                <a:spcPts val="600"/>
              </a:spcAft>
            </a:pPr>
            <a:r>
              <a:rPr lang="en-AU" dirty="0"/>
              <a:t>D3.12 – Glazing on an </a:t>
            </a:r>
            <a:r>
              <a:rPr lang="en-AU" dirty="0" smtClean="0"/>
              <a:t>accessway</a:t>
            </a:r>
            <a:endParaRPr lang="en-AU" dirty="0"/>
          </a:p>
          <a:p>
            <a:pPr>
              <a:spcAft>
                <a:spcPts val="600"/>
              </a:spcAft>
            </a:pPr>
            <a:r>
              <a:rPr lang="en-AU" dirty="0"/>
              <a:t>Specification D3.6 – Braille and </a:t>
            </a:r>
            <a:r>
              <a:rPr lang="en-AU" dirty="0" smtClean="0"/>
              <a:t>tactile </a:t>
            </a:r>
            <a:r>
              <a:rPr lang="en-AU" dirty="0"/>
              <a:t>s</a:t>
            </a:r>
            <a:r>
              <a:rPr lang="en-AU" dirty="0" smtClean="0"/>
              <a:t>igns</a:t>
            </a:r>
            <a:endParaRPr lang="en-AU" dirty="0"/>
          </a:p>
          <a:p>
            <a:pPr>
              <a:spcAft>
                <a:spcPts val="600"/>
              </a:spcAft>
            </a:pPr>
            <a:r>
              <a:rPr lang="en-AU" dirty="0"/>
              <a:t>Specification D3.10 – Accessible </a:t>
            </a:r>
            <a:r>
              <a:rPr lang="en-AU" dirty="0" smtClean="0"/>
              <a:t>water entry/exit </a:t>
            </a:r>
            <a:r>
              <a:rPr lang="en-AU" dirty="0"/>
              <a:t>for </a:t>
            </a:r>
            <a:r>
              <a:rPr lang="en-AU" dirty="0" smtClean="0"/>
              <a:t>swimming pools</a:t>
            </a:r>
            <a:endParaRPr lang="en-AU" dirty="0"/>
          </a:p>
        </p:txBody>
      </p:sp>
    </p:spTree>
    <p:extLst>
      <p:ext uri="{BB962C8B-B14F-4D97-AF65-F5344CB8AC3E}">
        <p14:creationId xmlns:p14="http://schemas.microsoft.com/office/powerpoint/2010/main" val="23763978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0" y="180491"/>
            <a:ext cx="10515600" cy="908086"/>
          </a:xfrm>
        </p:spPr>
        <p:txBody>
          <a:bodyPr>
            <a:normAutofit fontScale="90000"/>
          </a:bodyPr>
          <a:lstStyle/>
          <a:p>
            <a:pPr algn="ctr">
              <a:spcBef>
                <a:spcPts val="600"/>
              </a:spcBef>
              <a:spcAft>
                <a:spcPts val="1200"/>
              </a:spcAft>
            </a:pPr>
            <a:r>
              <a:rPr lang="en-AU" sz="4000" dirty="0"/>
              <a:t>Deemed-to-Satisfy </a:t>
            </a:r>
            <a:r>
              <a:rPr lang="en-AU" sz="4000" dirty="0" smtClean="0"/>
              <a:t>Provisions</a:t>
            </a:r>
            <a:r>
              <a:rPr lang="en-AU" dirty="0" smtClean="0"/>
              <a:t/>
            </a:r>
            <a:br>
              <a:rPr lang="en-AU" dirty="0" smtClean="0"/>
            </a:br>
            <a:r>
              <a:rPr lang="en-AU" sz="2400" dirty="0" smtClean="0"/>
              <a:t>Part E3</a:t>
            </a:r>
            <a:r>
              <a:rPr lang="en-AU" sz="2400" dirty="0"/>
              <a:t>: </a:t>
            </a:r>
            <a:r>
              <a:rPr lang="en-AU" sz="2400" dirty="0" smtClean="0"/>
              <a:t>Lift installations and Part F2: Sanitary and other facilities</a:t>
            </a:r>
            <a:endParaRPr lang="en-AU" dirty="0"/>
          </a:p>
        </p:txBody>
      </p:sp>
      <p:sp>
        <p:nvSpPr>
          <p:cNvPr id="9" name="Content Placeholder 2"/>
          <p:cNvSpPr>
            <a:spLocks noGrp="1"/>
          </p:cNvSpPr>
          <p:nvPr>
            <p:ph idx="1"/>
          </p:nvPr>
        </p:nvSpPr>
        <p:spPr>
          <a:xfrm>
            <a:off x="1081203" y="1523999"/>
            <a:ext cx="10515600" cy="4971166"/>
          </a:xfrm>
        </p:spPr>
        <p:txBody>
          <a:bodyPr numCol="2">
            <a:normAutofit lnSpcReduction="10000"/>
          </a:bodyPr>
          <a:lstStyle/>
          <a:p>
            <a:pPr>
              <a:spcAft>
                <a:spcPts val="600"/>
              </a:spcAft>
            </a:pPr>
            <a:endParaRPr lang="en-AU" sz="2200" dirty="0" smtClean="0"/>
          </a:p>
          <a:p>
            <a:pPr>
              <a:spcAft>
                <a:spcPts val="600"/>
              </a:spcAft>
            </a:pPr>
            <a:endParaRPr lang="en-AU" sz="2200" dirty="0"/>
          </a:p>
          <a:p>
            <a:pPr>
              <a:spcAft>
                <a:spcPts val="600"/>
              </a:spcAft>
            </a:pPr>
            <a:endParaRPr lang="en-AU" sz="2200" dirty="0" smtClean="0"/>
          </a:p>
          <a:p>
            <a:pPr>
              <a:spcAft>
                <a:spcPts val="600"/>
              </a:spcAft>
            </a:pPr>
            <a:endParaRPr lang="en-AU" sz="2200" dirty="0"/>
          </a:p>
          <a:p>
            <a:pPr>
              <a:spcAft>
                <a:spcPts val="600"/>
              </a:spcAft>
            </a:pPr>
            <a:endParaRPr lang="en-AU" sz="2200" dirty="0" smtClean="0"/>
          </a:p>
          <a:p>
            <a:pPr>
              <a:spcAft>
                <a:spcPts val="600"/>
              </a:spcAft>
            </a:pPr>
            <a:endParaRPr lang="en-AU" sz="2200" dirty="0"/>
          </a:p>
          <a:p>
            <a:pPr>
              <a:spcAft>
                <a:spcPts val="600"/>
              </a:spcAft>
            </a:pPr>
            <a:r>
              <a:rPr lang="en-AU" sz="2200" dirty="0" smtClean="0"/>
              <a:t>E3.5  Landings</a:t>
            </a:r>
            <a:endParaRPr lang="en-AU" sz="2200" dirty="0"/>
          </a:p>
          <a:p>
            <a:pPr>
              <a:spcAft>
                <a:spcPts val="600"/>
              </a:spcAft>
            </a:pPr>
            <a:r>
              <a:rPr lang="en-AU" sz="2200" dirty="0" smtClean="0"/>
              <a:t>E3.6  Passenger lifts</a:t>
            </a:r>
            <a:endParaRPr lang="en-AU" sz="2200" dirty="0"/>
          </a:p>
          <a:p>
            <a:pPr>
              <a:spcAft>
                <a:spcPts val="1800"/>
              </a:spcAft>
            </a:pPr>
            <a:r>
              <a:rPr lang="en-AU" sz="2200" dirty="0" smtClean="0"/>
              <a:t>E3.8  Residential care buildings</a:t>
            </a:r>
          </a:p>
          <a:p>
            <a:pPr>
              <a:spcAft>
                <a:spcPts val="600"/>
              </a:spcAft>
            </a:pPr>
            <a:r>
              <a:rPr lang="en-AU" sz="2200" dirty="0" smtClean="0"/>
              <a:t>F2.1  Facilities in residential buildings</a:t>
            </a:r>
          </a:p>
          <a:p>
            <a:pPr>
              <a:spcAft>
                <a:spcPts val="600"/>
              </a:spcAft>
            </a:pPr>
            <a:r>
              <a:rPr lang="en-AU" sz="2200" dirty="0" smtClean="0"/>
              <a:t>F2.2  Calculation of number of occupants and facilities</a:t>
            </a:r>
          </a:p>
          <a:p>
            <a:pPr>
              <a:spcAft>
                <a:spcPts val="600"/>
              </a:spcAft>
            </a:pPr>
            <a:r>
              <a:rPr lang="en-AU" sz="2200" dirty="0" smtClean="0"/>
              <a:t>F2.3  Facilities in Class 3 to 9 buildings</a:t>
            </a:r>
          </a:p>
          <a:p>
            <a:pPr>
              <a:spcAft>
                <a:spcPts val="600"/>
              </a:spcAft>
            </a:pPr>
            <a:r>
              <a:rPr lang="en-AU" sz="2200" dirty="0" smtClean="0"/>
              <a:t>F2.4  Accessible sanitary facilities</a:t>
            </a:r>
          </a:p>
          <a:p>
            <a:pPr>
              <a:spcAft>
                <a:spcPts val="600"/>
              </a:spcAft>
            </a:pPr>
            <a:r>
              <a:rPr lang="en-AU" sz="2200" dirty="0" smtClean="0"/>
              <a:t>F2.9  Accessible adult change facilities </a:t>
            </a:r>
          </a:p>
          <a:p>
            <a:pPr>
              <a:spcAft>
                <a:spcPts val="600"/>
              </a:spcAft>
            </a:pPr>
            <a:r>
              <a:rPr lang="en-AU" sz="2200" dirty="0" smtClean="0"/>
              <a:t>Specification F2.9  Accessible adult change facilities</a:t>
            </a:r>
          </a:p>
          <a:p>
            <a:pPr>
              <a:spcAft>
                <a:spcPts val="1200"/>
              </a:spcAft>
            </a:pPr>
            <a:endParaRPr lang="en-AU" dirty="0"/>
          </a:p>
        </p:txBody>
      </p:sp>
      <p:sp>
        <p:nvSpPr>
          <p:cNvPr id="10" name="Content Placeholder 2" title="Deemed to satisfy provisions title"/>
          <p:cNvSpPr txBox="1">
            <a:spLocks/>
          </p:cNvSpPr>
          <p:nvPr/>
        </p:nvSpPr>
        <p:spPr>
          <a:xfrm>
            <a:off x="3341803" y="142338"/>
            <a:ext cx="7760784" cy="62549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indent="0">
              <a:lnSpc>
                <a:spcPct val="100000"/>
              </a:lnSpc>
              <a:buNone/>
            </a:pPr>
            <a:endParaRPr lang="en-AU" sz="2600" b="1" dirty="0">
              <a:solidFill>
                <a:srgbClr val="595959"/>
              </a:solidFill>
            </a:endParaRPr>
          </a:p>
        </p:txBody>
      </p:sp>
      <p:pic>
        <p:nvPicPr>
          <p:cNvPr id="3" name="Picture 2" title="Wheelchair access lift symbol"/>
          <p:cNvPicPr>
            <a:picLocks noChangeAspect="1"/>
          </p:cNvPicPr>
          <p:nvPr/>
        </p:nvPicPr>
        <p:blipFill rotWithShape="1">
          <a:blip r:embed="rId3" cstate="print">
            <a:extLst>
              <a:ext uri="{28A0092B-C50C-407E-A947-70E740481C1C}">
                <a14:useLocalDpi xmlns:a14="http://schemas.microsoft.com/office/drawing/2010/main" val="0"/>
              </a:ext>
            </a:extLst>
          </a:blip>
          <a:srcRect t="8760"/>
          <a:stretch/>
        </p:blipFill>
        <p:spPr>
          <a:xfrm>
            <a:off x="1081203" y="1638299"/>
            <a:ext cx="4178300" cy="2862538"/>
          </a:xfrm>
          <a:prstGeom prst="rect">
            <a:avLst/>
          </a:prstGeom>
        </p:spPr>
      </p:pic>
    </p:spTree>
    <p:extLst>
      <p:ext uri="{BB962C8B-B14F-4D97-AF65-F5344CB8AC3E}">
        <p14:creationId xmlns:p14="http://schemas.microsoft.com/office/powerpoint/2010/main" val="2517269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30"/>
            <a:ext cx="10515600" cy="908086"/>
          </a:xfrm>
        </p:spPr>
        <p:txBody>
          <a:bodyPr/>
          <a:lstStyle/>
          <a:p>
            <a:pPr algn="ctr"/>
            <a:r>
              <a:rPr lang="en-AU" dirty="0"/>
              <a:t>D3.1 – General </a:t>
            </a:r>
            <a:r>
              <a:rPr lang="en-AU" dirty="0" smtClean="0"/>
              <a:t>access requirements</a:t>
            </a:r>
            <a:endParaRPr lang="en-AU" dirty="0"/>
          </a:p>
        </p:txBody>
      </p:sp>
      <p:sp>
        <p:nvSpPr>
          <p:cNvPr id="9" name="Content Placeholder 2"/>
          <p:cNvSpPr>
            <a:spLocks noGrp="1"/>
          </p:cNvSpPr>
          <p:nvPr>
            <p:ph idx="1"/>
          </p:nvPr>
        </p:nvSpPr>
        <p:spPr>
          <a:xfrm>
            <a:off x="874712" y="1425551"/>
            <a:ext cx="10515600" cy="1811299"/>
          </a:xfrm>
        </p:spPr>
        <p:txBody>
          <a:bodyPr>
            <a:noAutofit/>
          </a:bodyPr>
          <a:lstStyle/>
          <a:p>
            <a:r>
              <a:rPr lang="en-AU" sz="2200" dirty="0" smtClean="0"/>
              <a:t>Table D3.1: sets </a:t>
            </a:r>
            <a:r>
              <a:rPr lang="en-AU" sz="2200" dirty="0"/>
              <a:t>out which buildings and parts of buildings have to be </a:t>
            </a:r>
            <a:r>
              <a:rPr lang="en-AU" sz="2200" dirty="0" smtClean="0"/>
              <a:t>accessible.</a:t>
            </a:r>
            <a:endParaRPr lang="en-AU" sz="2200" dirty="0"/>
          </a:p>
          <a:p>
            <a:r>
              <a:rPr lang="en-AU" sz="2200" dirty="0"/>
              <a:t>The extent of access required depends on the class of </a:t>
            </a:r>
            <a:r>
              <a:rPr lang="en-AU" sz="2200" dirty="0" smtClean="0"/>
              <a:t>building.</a:t>
            </a:r>
            <a:endParaRPr lang="en-AU" sz="2200" dirty="0"/>
          </a:p>
          <a:p>
            <a:r>
              <a:rPr lang="en-AU" sz="2200" dirty="0"/>
              <a:t>Different </a:t>
            </a:r>
            <a:r>
              <a:rPr lang="en-AU" sz="2200" dirty="0" smtClean="0"/>
              <a:t>building classifications </a:t>
            </a:r>
            <a:r>
              <a:rPr lang="en-AU" sz="2200" dirty="0"/>
              <a:t>have different access </a:t>
            </a:r>
            <a:r>
              <a:rPr lang="en-AU" sz="2200" dirty="0" smtClean="0"/>
              <a:t>requirements.</a:t>
            </a:r>
            <a:endParaRPr lang="en-AU" sz="2200" dirty="0"/>
          </a:p>
        </p:txBody>
      </p:sp>
      <p:sp>
        <p:nvSpPr>
          <p:cNvPr id="10" name="Content Placeholder 2" title="General builing access requirements"/>
          <p:cNvSpPr txBox="1">
            <a:spLocks/>
          </p:cNvSpPr>
          <p:nvPr/>
        </p:nvSpPr>
        <p:spPr>
          <a:xfrm>
            <a:off x="6729953" y="4168759"/>
            <a:ext cx="4623847" cy="489115"/>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indent="0">
              <a:lnSpc>
                <a:spcPct val="100000"/>
              </a:lnSpc>
              <a:buNone/>
            </a:pPr>
            <a:endParaRPr lang="en-AU" dirty="0">
              <a:solidFill>
                <a:srgbClr val="595959"/>
              </a:solidFill>
            </a:endParaRPr>
          </a:p>
        </p:txBody>
      </p:sp>
      <p:grpSp>
        <p:nvGrpSpPr>
          <p:cNvPr id="3" name="Group 2" title="General building access requirements"/>
          <p:cNvGrpSpPr/>
          <p:nvPr/>
        </p:nvGrpSpPr>
        <p:grpSpPr>
          <a:xfrm>
            <a:off x="924141" y="3236850"/>
            <a:ext cx="10515600" cy="3374015"/>
            <a:chOff x="924141" y="3236850"/>
            <a:chExt cx="10515600" cy="3374015"/>
          </a:xfrm>
        </p:grpSpPr>
        <p:pic>
          <p:nvPicPr>
            <p:cNvPr id="11" name="Picture 10" title="General building access requirements"/>
            <p:cNvPicPr>
              <a:picLocks noChangeAspect="1"/>
            </p:cNvPicPr>
            <p:nvPr/>
          </p:nvPicPr>
          <p:blipFill rotWithShape="1">
            <a:blip r:embed="rId3"/>
            <a:srcRect b="26738"/>
            <a:stretch/>
          </p:blipFill>
          <p:spPr>
            <a:xfrm>
              <a:off x="972686" y="3291211"/>
              <a:ext cx="10365712" cy="3138615"/>
            </a:xfrm>
            <a:prstGeom prst="rect">
              <a:avLst/>
            </a:prstGeom>
          </p:spPr>
        </p:pic>
        <p:sp>
          <p:nvSpPr>
            <p:cNvPr id="2" name="Rectangle 1"/>
            <p:cNvSpPr/>
            <p:nvPr/>
          </p:nvSpPr>
          <p:spPr>
            <a:xfrm>
              <a:off x="924141" y="3236850"/>
              <a:ext cx="10515600" cy="3374015"/>
            </a:xfrm>
            <a:prstGeom prst="rect">
              <a:avLst/>
            </a:prstGeom>
            <a:noFill/>
            <a:ln w="38100">
              <a:solidFill>
                <a:srgbClr val="98BB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719602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952500" y="270618"/>
            <a:ext cx="10655300" cy="908086"/>
          </a:xfrm>
        </p:spPr>
        <p:txBody>
          <a:bodyPr>
            <a:normAutofit/>
          </a:bodyPr>
          <a:lstStyle/>
          <a:p>
            <a:pPr algn="ctr"/>
            <a:r>
              <a:rPr lang="en-AU" dirty="0"/>
              <a:t>How to access the NCC</a:t>
            </a:r>
          </a:p>
        </p:txBody>
      </p:sp>
      <p:sp>
        <p:nvSpPr>
          <p:cNvPr id="10" name="Content Placeholder 2"/>
          <p:cNvSpPr>
            <a:spLocks noGrp="1"/>
          </p:cNvSpPr>
          <p:nvPr>
            <p:ph idx="1"/>
          </p:nvPr>
        </p:nvSpPr>
        <p:spPr>
          <a:xfrm>
            <a:off x="429718" y="1391075"/>
            <a:ext cx="2717800" cy="614363"/>
          </a:xfrm>
        </p:spPr>
        <p:txBody>
          <a:bodyPr>
            <a:noAutofit/>
          </a:bodyPr>
          <a:lstStyle/>
          <a:p>
            <a:pPr marL="0" indent="0" algn="r">
              <a:buNone/>
            </a:pPr>
            <a:r>
              <a:rPr lang="en-US" sz="2400" dirty="0"/>
              <a:t>To access the </a:t>
            </a:r>
            <a:r>
              <a:rPr lang="en-US" sz="2400" dirty="0" smtClean="0"/>
              <a:t>NCC, </a:t>
            </a:r>
            <a:r>
              <a:rPr lang="en-US" sz="2400" dirty="0"/>
              <a:t>visit: </a:t>
            </a:r>
            <a:r>
              <a:rPr lang="en-US" sz="2400" dirty="0" smtClean="0">
                <a:hlinkClick r:id="rId3"/>
              </a:rPr>
              <a:t>ncc.abcb.gov.au</a:t>
            </a:r>
            <a:r>
              <a:rPr lang="en-US" sz="2400" dirty="0" smtClean="0"/>
              <a:t> </a:t>
            </a:r>
            <a:r>
              <a:rPr lang="en-US" sz="2400" dirty="0"/>
              <a:t>	</a:t>
            </a:r>
          </a:p>
        </p:txBody>
      </p:sp>
      <p:pic>
        <p:nvPicPr>
          <p:cNvPr id="11" name="Picture 7" descr="cid:image001.png@01D4A9BB.DEF147C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085" y="1391074"/>
            <a:ext cx="7858123" cy="4095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Rounded Rectangular Callout 11"/>
          <p:cNvSpPr/>
          <p:nvPr/>
        </p:nvSpPr>
        <p:spPr>
          <a:xfrm>
            <a:off x="5463385" y="5698770"/>
            <a:ext cx="5335507" cy="949018"/>
          </a:xfrm>
          <a:prstGeom prst="wedgeRoundRectCallout">
            <a:avLst>
              <a:gd name="adj1" fmla="val 30141"/>
              <a:gd name="adj2" fmla="val -447757"/>
              <a:gd name="adj3" fmla="val 16667"/>
            </a:avLst>
          </a:prstGeom>
          <a:solidFill>
            <a:srgbClr val="234396">
              <a:alpha val="30000"/>
            </a:srgbClr>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1600" dirty="0">
                <a:solidFill>
                  <a:srgbClr val="000000"/>
                </a:solidFill>
                <a:ea typeface="Calibri"/>
                <a:cs typeface="Times New Roman"/>
              </a:rPr>
              <a:t>To access the NCC, register </a:t>
            </a:r>
            <a:r>
              <a:rPr lang="en-AU" sz="1600" dirty="0">
                <a:solidFill>
                  <a:srgbClr val="000000"/>
                </a:solidFill>
                <a:effectLst/>
                <a:ea typeface="Calibri"/>
                <a:cs typeface="Times New Roman"/>
              </a:rPr>
              <a:t>your details here, submit and receive your confirmation email and password</a:t>
            </a:r>
            <a:endParaRPr lang="en-AU" sz="1600" dirty="0">
              <a:effectLst/>
              <a:ea typeface="Calibri"/>
              <a:cs typeface="Times New Roman"/>
            </a:endParaRPr>
          </a:p>
        </p:txBody>
      </p:sp>
    </p:spTree>
    <p:extLst>
      <p:ext uri="{BB962C8B-B14F-4D97-AF65-F5344CB8AC3E}">
        <p14:creationId xmlns:p14="http://schemas.microsoft.com/office/powerpoint/2010/main" val="2744855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pPr algn="ctr"/>
            <a:r>
              <a:rPr lang="en-AU" sz="4000" dirty="0"/>
              <a:t>Deemed-to-Satisfy </a:t>
            </a:r>
            <a:r>
              <a:rPr lang="en-AU" sz="4000" dirty="0" smtClean="0"/>
              <a:t>Provisions</a:t>
            </a:r>
            <a:r>
              <a:rPr lang="en-AU" dirty="0"/>
              <a:t/>
            </a:r>
            <a:br>
              <a:rPr lang="en-AU" dirty="0"/>
            </a:br>
            <a:r>
              <a:rPr lang="en-AU" sz="3100" dirty="0"/>
              <a:t>Part E3.6: Passenger </a:t>
            </a:r>
            <a:r>
              <a:rPr lang="en-AU" sz="3100" dirty="0" smtClean="0"/>
              <a:t>lifts</a:t>
            </a:r>
            <a:endParaRPr lang="en-AU" dirty="0"/>
          </a:p>
        </p:txBody>
      </p:sp>
      <p:sp>
        <p:nvSpPr>
          <p:cNvPr id="8" name="Content Placeholder 2"/>
          <p:cNvSpPr>
            <a:spLocks noGrp="1"/>
          </p:cNvSpPr>
          <p:nvPr>
            <p:ph idx="1"/>
          </p:nvPr>
        </p:nvSpPr>
        <p:spPr>
          <a:xfrm>
            <a:off x="838200" y="1814409"/>
            <a:ext cx="7137400" cy="4683829"/>
          </a:xfrm>
        </p:spPr>
        <p:txBody>
          <a:bodyPr>
            <a:normAutofit/>
          </a:bodyPr>
          <a:lstStyle/>
          <a:p>
            <a:pPr>
              <a:spcAft>
                <a:spcPts val="1200"/>
              </a:spcAft>
            </a:pPr>
            <a:r>
              <a:rPr lang="en-AU" sz="2400" dirty="0" smtClean="0"/>
              <a:t>Passenger </a:t>
            </a:r>
            <a:r>
              <a:rPr lang="en-AU" sz="2400" dirty="0"/>
              <a:t>lifts must be suitable for use by people with </a:t>
            </a:r>
            <a:r>
              <a:rPr lang="en-AU" sz="2400" dirty="0" smtClean="0"/>
              <a:t>disability.</a:t>
            </a:r>
            <a:endParaRPr lang="en-AU" sz="2400" dirty="0"/>
          </a:p>
          <a:p>
            <a:pPr>
              <a:spcAft>
                <a:spcPts val="1200"/>
              </a:spcAft>
            </a:pPr>
            <a:r>
              <a:rPr lang="en-AU" sz="2400" dirty="0"/>
              <a:t>A variety of lift types can be used. However, </a:t>
            </a:r>
            <a:r>
              <a:rPr lang="en-AU" sz="2400" dirty="0" smtClean="0"/>
              <a:t/>
            </a:r>
            <a:br>
              <a:rPr lang="en-AU" sz="2400" dirty="0" smtClean="0"/>
            </a:br>
            <a:r>
              <a:rPr lang="en-AU" sz="2400" dirty="0" smtClean="0"/>
              <a:t>Table </a:t>
            </a:r>
            <a:r>
              <a:rPr lang="en-AU" sz="2400" dirty="0"/>
              <a:t>E3.6a contains limitations on the use of some types of </a:t>
            </a:r>
            <a:r>
              <a:rPr lang="en-AU" sz="2400" dirty="0" smtClean="0"/>
              <a:t>lifts.</a:t>
            </a:r>
            <a:endParaRPr lang="en-AU" sz="2400" dirty="0"/>
          </a:p>
          <a:p>
            <a:r>
              <a:rPr lang="en-AU" sz="2400" dirty="0"/>
              <a:t>Table E3.6b describes the features required on </a:t>
            </a:r>
            <a:r>
              <a:rPr lang="en-AU" sz="2400" dirty="0" smtClean="0"/>
              <a:t>lifts </a:t>
            </a:r>
            <a:r>
              <a:rPr lang="en-AU" sz="2400" dirty="0"/>
              <a:t>such as handrails, lighting, control buttons </a:t>
            </a:r>
            <a:r>
              <a:rPr lang="en-AU" sz="2400" dirty="0" smtClean="0"/>
              <a:t>and dimensions.</a:t>
            </a:r>
            <a:endParaRPr lang="en-AU" sz="2400" dirty="0"/>
          </a:p>
        </p:txBody>
      </p:sp>
      <p:pic>
        <p:nvPicPr>
          <p:cNvPr id="9" name="Picture 2" descr="http://www.easy-living.com.au/site/assets/media/images/Slideshow-Evolution-lift/_L3A2869_CROPPED.jpg" title="Lift doors"/>
          <p:cNvPicPr>
            <a:picLocks noChangeAspect="1" noChangeArrowheads="1"/>
          </p:cNvPicPr>
          <p:nvPr/>
        </p:nvPicPr>
        <p:blipFill>
          <a:blip r:embed="rId3" cstate="print"/>
          <a:srcRect l="33767" r="13625"/>
          <a:stretch>
            <a:fillRect/>
          </a:stretch>
        </p:blipFill>
        <p:spPr bwMode="auto">
          <a:xfrm>
            <a:off x="8244435" y="1925620"/>
            <a:ext cx="2961084" cy="3970222"/>
          </a:xfrm>
          <a:prstGeom prst="rect">
            <a:avLst/>
          </a:prstGeom>
          <a:noFill/>
        </p:spPr>
      </p:pic>
    </p:spTree>
    <p:extLst>
      <p:ext uri="{BB962C8B-B14F-4D97-AF65-F5344CB8AC3E}">
        <p14:creationId xmlns:p14="http://schemas.microsoft.com/office/powerpoint/2010/main" val="25236235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pPr algn="ctr"/>
            <a:r>
              <a:rPr lang="en-AU" sz="4000" dirty="0"/>
              <a:t>Deemed-to-Satisfy P</a:t>
            </a:r>
            <a:r>
              <a:rPr lang="en-AU" sz="4000" dirty="0" smtClean="0"/>
              <a:t>rovisions</a:t>
            </a:r>
            <a:r>
              <a:rPr lang="en-AU" sz="4000" dirty="0"/>
              <a:t/>
            </a:r>
            <a:br>
              <a:rPr lang="en-AU" sz="4000" dirty="0"/>
            </a:br>
            <a:r>
              <a:rPr lang="en-AU" sz="3100" dirty="0"/>
              <a:t>Part F2.4: Accessible </a:t>
            </a:r>
            <a:r>
              <a:rPr lang="en-AU" sz="3100" dirty="0" smtClean="0"/>
              <a:t>sanitary facilities</a:t>
            </a:r>
            <a:endParaRPr lang="en-AU" dirty="0"/>
          </a:p>
        </p:txBody>
      </p:sp>
      <p:sp>
        <p:nvSpPr>
          <p:cNvPr id="7" name="Content Placeholder 2"/>
          <p:cNvSpPr>
            <a:spLocks noGrp="1"/>
          </p:cNvSpPr>
          <p:nvPr>
            <p:ph idx="1"/>
          </p:nvPr>
        </p:nvSpPr>
        <p:spPr>
          <a:xfrm>
            <a:off x="685800" y="1950333"/>
            <a:ext cx="7429500" cy="5555639"/>
          </a:xfrm>
        </p:spPr>
        <p:txBody>
          <a:bodyPr>
            <a:noAutofit/>
          </a:bodyPr>
          <a:lstStyle/>
          <a:p>
            <a:pPr marL="0" indent="0">
              <a:spcAft>
                <a:spcPts val="1200"/>
              </a:spcAft>
              <a:buNone/>
            </a:pPr>
            <a:r>
              <a:rPr lang="en-AU" sz="2200" dirty="0" smtClean="0"/>
              <a:t>The </a:t>
            </a:r>
            <a:r>
              <a:rPr lang="en-AU" sz="2200" dirty="0"/>
              <a:t>general term ‘accessible sanitary facilities’ refers to: </a:t>
            </a:r>
          </a:p>
          <a:p>
            <a:pPr lvl="1"/>
            <a:r>
              <a:rPr lang="en-AU" sz="2200" dirty="0" smtClean="0"/>
              <a:t>accessible </a:t>
            </a:r>
            <a:r>
              <a:rPr lang="en-AU" sz="2200" dirty="0"/>
              <a:t>unisex sanitary </a:t>
            </a:r>
            <a:r>
              <a:rPr lang="en-AU" sz="2200" dirty="0" smtClean="0"/>
              <a:t>compartments;</a:t>
            </a:r>
            <a:r>
              <a:rPr lang="en-AU" sz="2200" dirty="0"/>
              <a:t>	</a:t>
            </a:r>
            <a:endParaRPr lang="en-AU" sz="2200" dirty="0" smtClean="0"/>
          </a:p>
          <a:p>
            <a:pPr lvl="1"/>
            <a:r>
              <a:rPr lang="en-AU" sz="2200" dirty="0" smtClean="0"/>
              <a:t>accessible </a:t>
            </a:r>
            <a:r>
              <a:rPr lang="en-AU" sz="2200" dirty="0"/>
              <a:t>unisex </a:t>
            </a:r>
            <a:r>
              <a:rPr lang="en-AU" sz="2200" dirty="0" smtClean="0"/>
              <a:t>showers; and</a:t>
            </a:r>
            <a:endParaRPr lang="en-AU" sz="2200" dirty="0"/>
          </a:p>
          <a:p>
            <a:pPr lvl="1">
              <a:spcAft>
                <a:spcPts val="1200"/>
              </a:spcAft>
            </a:pPr>
            <a:r>
              <a:rPr lang="en-AU" sz="2200" dirty="0" smtClean="0"/>
              <a:t>toilets </a:t>
            </a:r>
            <a:r>
              <a:rPr lang="en-AU" sz="2200" dirty="0"/>
              <a:t>suitable for </a:t>
            </a:r>
            <a:r>
              <a:rPr lang="en-AU" sz="2200" dirty="0" smtClean="0"/>
              <a:t>people </a:t>
            </a:r>
            <a:r>
              <a:rPr lang="en-AU" sz="2200" dirty="0"/>
              <a:t>with </a:t>
            </a:r>
            <a:r>
              <a:rPr lang="en-AU" sz="2200" dirty="0" smtClean="0"/>
              <a:t>ambulant disabilities.</a:t>
            </a:r>
            <a:endParaRPr lang="en-AU" sz="2200" dirty="0"/>
          </a:p>
          <a:p>
            <a:pPr>
              <a:spcAft>
                <a:spcPts val="1200"/>
              </a:spcAft>
            </a:pPr>
            <a:r>
              <a:rPr lang="en-AU" sz="2200" dirty="0"/>
              <a:t>Part F2.4 sets out:</a:t>
            </a:r>
          </a:p>
          <a:p>
            <a:pPr lvl="1"/>
            <a:r>
              <a:rPr lang="en-AU" sz="2200" dirty="0" smtClean="0"/>
              <a:t>where </a:t>
            </a:r>
            <a:r>
              <a:rPr lang="en-AU" sz="2200" dirty="0"/>
              <a:t>accessible unisex sanitary compartments and unisex showers are required to be </a:t>
            </a:r>
            <a:r>
              <a:rPr lang="en-AU" sz="2200" dirty="0" smtClean="0"/>
              <a:t>provided; and</a:t>
            </a:r>
            <a:endParaRPr lang="en-AU" sz="2200" dirty="0"/>
          </a:p>
          <a:p>
            <a:pPr lvl="1">
              <a:spcAft>
                <a:spcPts val="1200"/>
              </a:spcAft>
            </a:pPr>
            <a:r>
              <a:rPr lang="en-AU" sz="2200" dirty="0" smtClean="0"/>
              <a:t>requirements </a:t>
            </a:r>
            <a:r>
              <a:rPr lang="en-AU" sz="2200" dirty="0"/>
              <a:t>for </a:t>
            </a:r>
            <a:r>
              <a:rPr lang="en-AU" sz="2200" dirty="0" smtClean="0"/>
              <a:t>ambulant </a:t>
            </a:r>
            <a:r>
              <a:rPr lang="en-AU" sz="2200" dirty="0"/>
              <a:t>accessible toilet </a:t>
            </a:r>
            <a:r>
              <a:rPr lang="en-AU" sz="2200" dirty="0" smtClean="0"/>
              <a:t>cubicles.</a:t>
            </a:r>
            <a:endParaRPr lang="en-AU" sz="2200" dirty="0"/>
          </a:p>
        </p:txBody>
      </p:sp>
      <p:pic>
        <p:nvPicPr>
          <p:cNvPr id="2" name="Picture 1" title="Accessiible sanitary facilities icon"/>
          <p:cNvPicPr>
            <a:picLocks noChangeAspect="1"/>
          </p:cNvPicPr>
          <p:nvPr/>
        </p:nvPicPr>
        <p:blipFill rotWithShape="1">
          <a:blip r:embed="rId3" cstate="print">
            <a:extLst>
              <a:ext uri="{28A0092B-C50C-407E-A947-70E740481C1C}">
                <a14:useLocalDpi xmlns:a14="http://schemas.microsoft.com/office/drawing/2010/main" val="0"/>
              </a:ext>
            </a:extLst>
          </a:blip>
          <a:srcRect l="24305" r="25556"/>
          <a:stretch/>
        </p:blipFill>
        <p:spPr>
          <a:xfrm>
            <a:off x="8318500" y="1950333"/>
            <a:ext cx="3035300" cy="4035857"/>
          </a:xfrm>
          <a:prstGeom prst="rect">
            <a:avLst/>
          </a:prstGeom>
        </p:spPr>
      </p:pic>
    </p:spTree>
    <p:extLst>
      <p:ext uri="{BB962C8B-B14F-4D97-AF65-F5344CB8AC3E}">
        <p14:creationId xmlns:p14="http://schemas.microsoft.com/office/powerpoint/2010/main" val="42116402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pPr algn="ctr"/>
            <a:r>
              <a:rPr lang="en-AU" sz="4000" dirty="0"/>
              <a:t>Deemed-to-Satisfy </a:t>
            </a:r>
            <a:r>
              <a:rPr lang="en-AU" sz="4000" dirty="0" smtClean="0"/>
              <a:t>Provisions</a:t>
            </a:r>
            <a:r>
              <a:rPr lang="en-AU" dirty="0"/>
              <a:t/>
            </a:r>
            <a:br>
              <a:rPr lang="en-AU" dirty="0"/>
            </a:br>
            <a:r>
              <a:rPr lang="en-AU" sz="3100" dirty="0"/>
              <a:t>Part F2.4: Accessible </a:t>
            </a:r>
            <a:r>
              <a:rPr lang="en-AU" sz="3100" dirty="0" smtClean="0"/>
              <a:t>sanitary facilities</a:t>
            </a:r>
            <a:endParaRPr lang="en-AU" dirty="0"/>
          </a:p>
        </p:txBody>
      </p:sp>
      <p:sp>
        <p:nvSpPr>
          <p:cNvPr id="8" name="Content Placeholder 2"/>
          <p:cNvSpPr>
            <a:spLocks noGrp="1"/>
          </p:cNvSpPr>
          <p:nvPr>
            <p:ph idx="1"/>
          </p:nvPr>
        </p:nvSpPr>
        <p:spPr>
          <a:xfrm>
            <a:off x="838200" y="1950333"/>
            <a:ext cx="7200900" cy="4640965"/>
          </a:xfrm>
        </p:spPr>
        <p:txBody>
          <a:bodyPr>
            <a:noAutofit/>
          </a:bodyPr>
          <a:lstStyle/>
          <a:p>
            <a:pPr marL="0" indent="0">
              <a:spcAft>
                <a:spcPts val="1200"/>
              </a:spcAft>
              <a:buNone/>
            </a:pPr>
            <a:r>
              <a:rPr lang="en-AU" sz="2200" dirty="0"/>
              <a:t>Generally, accessible unisex sanitary compartments must be provided:</a:t>
            </a:r>
          </a:p>
          <a:p>
            <a:pPr lvl="1"/>
            <a:r>
              <a:rPr lang="en-AU" sz="2200" dirty="0"/>
              <a:t>in buildings required to be accessible and containing toilets; and</a:t>
            </a:r>
          </a:p>
          <a:p>
            <a:pPr lvl="1">
              <a:spcBef>
                <a:spcPts val="1000"/>
              </a:spcBef>
              <a:spcAft>
                <a:spcPts val="1200"/>
              </a:spcAft>
            </a:pPr>
            <a:r>
              <a:rPr lang="en-AU" sz="2200" dirty="0"/>
              <a:t>on every accessible storey where there are toilets.</a:t>
            </a:r>
          </a:p>
          <a:p>
            <a:pPr marL="0" indent="0">
              <a:spcAft>
                <a:spcPts val="1200"/>
              </a:spcAft>
              <a:buNone/>
            </a:pPr>
            <a:r>
              <a:rPr lang="en-US" sz="2200" dirty="0" smtClean="0"/>
              <a:t>Circulation </a:t>
            </a:r>
            <a:r>
              <a:rPr lang="en-US" sz="2200" dirty="0"/>
              <a:t>spaces and features of an accessible unisex toilet must comply </a:t>
            </a:r>
            <a:r>
              <a:rPr lang="en-US" sz="2200" dirty="0" smtClean="0"/>
              <a:t>with AS 1428.1.</a:t>
            </a:r>
          </a:p>
        </p:txBody>
      </p:sp>
      <p:pic>
        <p:nvPicPr>
          <p:cNvPr id="4" name="Picture 3" title="Accessible sanitary facilities icon"/>
          <p:cNvPicPr>
            <a:picLocks noChangeAspect="1"/>
          </p:cNvPicPr>
          <p:nvPr/>
        </p:nvPicPr>
        <p:blipFill rotWithShape="1">
          <a:blip r:embed="rId3" cstate="print">
            <a:extLst>
              <a:ext uri="{28A0092B-C50C-407E-A947-70E740481C1C}">
                <a14:useLocalDpi xmlns:a14="http://schemas.microsoft.com/office/drawing/2010/main" val="0"/>
              </a:ext>
            </a:extLst>
          </a:blip>
          <a:srcRect l="24305" r="25556"/>
          <a:stretch/>
        </p:blipFill>
        <p:spPr>
          <a:xfrm>
            <a:off x="8318500" y="1950333"/>
            <a:ext cx="3035300" cy="4035857"/>
          </a:xfrm>
          <a:prstGeom prst="rect">
            <a:avLst/>
          </a:prstGeom>
        </p:spPr>
      </p:pic>
    </p:spTree>
    <p:extLst>
      <p:ext uri="{BB962C8B-B14F-4D97-AF65-F5344CB8AC3E}">
        <p14:creationId xmlns:p14="http://schemas.microsoft.com/office/powerpoint/2010/main" val="17542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pPr algn="ctr"/>
            <a:r>
              <a:rPr lang="en-AU" sz="4000" dirty="0"/>
              <a:t>Deemed-to-Satisfy </a:t>
            </a:r>
            <a:r>
              <a:rPr lang="en-AU" sz="4000" dirty="0" smtClean="0"/>
              <a:t>Provisions</a:t>
            </a:r>
            <a:r>
              <a:rPr lang="en-AU" dirty="0"/>
              <a:t/>
            </a:r>
            <a:br>
              <a:rPr lang="en-AU" dirty="0"/>
            </a:br>
            <a:r>
              <a:rPr lang="en-AU" sz="3100" dirty="0"/>
              <a:t>Part F2.4: Accessible </a:t>
            </a:r>
            <a:r>
              <a:rPr lang="en-AU" sz="3100" dirty="0" smtClean="0"/>
              <a:t>sanitary facilities</a:t>
            </a:r>
            <a:endParaRPr lang="en-AU" dirty="0"/>
          </a:p>
        </p:txBody>
      </p:sp>
      <p:sp>
        <p:nvSpPr>
          <p:cNvPr id="8" name="Content Placeholder 2"/>
          <p:cNvSpPr>
            <a:spLocks noGrp="1"/>
          </p:cNvSpPr>
          <p:nvPr>
            <p:ph idx="1"/>
          </p:nvPr>
        </p:nvSpPr>
        <p:spPr>
          <a:xfrm>
            <a:off x="698500" y="1747134"/>
            <a:ext cx="5740400" cy="4683829"/>
          </a:xfrm>
        </p:spPr>
        <p:txBody>
          <a:bodyPr>
            <a:noAutofit/>
          </a:bodyPr>
          <a:lstStyle/>
          <a:p>
            <a:pPr marL="0" indent="0">
              <a:spcBef>
                <a:spcPts val="1200"/>
              </a:spcBef>
              <a:spcAft>
                <a:spcPts val="1200"/>
              </a:spcAft>
              <a:buNone/>
            </a:pPr>
            <a:r>
              <a:rPr lang="en-AU" sz="2000" b="1" dirty="0" smtClean="0"/>
              <a:t>Ambulant accessible toilets</a:t>
            </a:r>
          </a:p>
          <a:p>
            <a:pPr>
              <a:spcBef>
                <a:spcPts val="600"/>
              </a:spcBef>
              <a:spcAft>
                <a:spcPts val="1200"/>
              </a:spcAft>
            </a:pPr>
            <a:r>
              <a:rPr lang="en-AU" sz="2000" dirty="0" smtClean="0"/>
              <a:t>A </a:t>
            </a:r>
            <a:r>
              <a:rPr lang="en-AU" sz="2000" dirty="0"/>
              <a:t>person with an ambulant disability is someone who is able to move about without the need for a wheeled mobility device, but who would benefit from the availability of a raised pan and handrails to assist in raising and </a:t>
            </a:r>
            <a:r>
              <a:rPr lang="en-AU" sz="2000" dirty="0" smtClean="0"/>
              <a:t>lowering.</a:t>
            </a:r>
          </a:p>
          <a:p>
            <a:pPr>
              <a:spcBef>
                <a:spcPts val="600"/>
              </a:spcBef>
            </a:pPr>
            <a:r>
              <a:rPr lang="en-AU" sz="2000" dirty="0"/>
              <a:t>Design specifications for ‘ambulant accessible cubicles’ are also in AS 1428.1.</a:t>
            </a:r>
          </a:p>
          <a:p>
            <a:pPr>
              <a:spcBef>
                <a:spcPts val="600"/>
              </a:spcBef>
            </a:pPr>
            <a:endParaRPr lang="en-AU" sz="2000" dirty="0"/>
          </a:p>
        </p:txBody>
      </p:sp>
      <p:pic>
        <p:nvPicPr>
          <p:cNvPr id="3" name="Picture 2" title="Accessible bathroo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2091" y="1861434"/>
            <a:ext cx="4541709" cy="3028066"/>
          </a:xfrm>
          <a:prstGeom prst="rect">
            <a:avLst/>
          </a:prstGeom>
        </p:spPr>
      </p:pic>
    </p:spTree>
    <p:extLst>
      <p:ext uri="{BB962C8B-B14F-4D97-AF65-F5344CB8AC3E}">
        <p14:creationId xmlns:p14="http://schemas.microsoft.com/office/powerpoint/2010/main" val="346765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24180" y="225645"/>
            <a:ext cx="10515600" cy="908086"/>
          </a:xfrm>
        </p:spPr>
        <p:txBody>
          <a:bodyPr>
            <a:normAutofit fontScale="90000"/>
          </a:bodyPr>
          <a:lstStyle/>
          <a:p>
            <a:pPr algn="ctr"/>
            <a:r>
              <a:rPr lang="en-AU" sz="4000" dirty="0"/>
              <a:t>Deemed-to-Satisfy </a:t>
            </a:r>
            <a:r>
              <a:rPr lang="en-AU" sz="4000" dirty="0" smtClean="0"/>
              <a:t>Provisions</a:t>
            </a:r>
            <a:r>
              <a:rPr lang="en-AU" dirty="0"/>
              <a:t/>
            </a:r>
            <a:br>
              <a:rPr lang="en-AU" dirty="0"/>
            </a:br>
            <a:r>
              <a:rPr lang="en-AU" sz="3100" dirty="0"/>
              <a:t>Part </a:t>
            </a:r>
            <a:r>
              <a:rPr lang="en-AU" sz="3100" dirty="0" smtClean="0"/>
              <a:t>F2.9: </a:t>
            </a:r>
            <a:r>
              <a:rPr lang="en-AU" sz="3100" dirty="0"/>
              <a:t>Accessible </a:t>
            </a:r>
            <a:r>
              <a:rPr lang="en-AU" sz="3100" dirty="0" smtClean="0"/>
              <a:t>adult change facilities</a:t>
            </a:r>
            <a:endParaRPr lang="en-AU" dirty="0"/>
          </a:p>
        </p:txBody>
      </p:sp>
      <p:sp>
        <p:nvSpPr>
          <p:cNvPr id="5" name="Content Placeholder 2"/>
          <p:cNvSpPr>
            <a:spLocks noGrp="1"/>
          </p:cNvSpPr>
          <p:nvPr>
            <p:ph idx="1"/>
          </p:nvPr>
        </p:nvSpPr>
        <p:spPr>
          <a:xfrm>
            <a:off x="570052" y="1398889"/>
            <a:ext cx="6249204" cy="4683829"/>
          </a:xfrm>
        </p:spPr>
        <p:txBody>
          <a:bodyPr>
            <a:noAutofit/>
          </a:bodyPr>
          <a:lstStyle/>
          <a:p>
            <a:pPr>
              <a:spcAft>
                <a:spcPts val="1200"/>
              </a:spcAft>
            </a:pPr>
            <a:r>
              <a:rPr lang="en-US" sz="2200" dirty="0" smtClean="0"/>
              <a:t>To be provided for some Class 6 shopping centres and some Class 9b buildings, depending on their purpose, floor space area and design occupancy. </a:t>
            </a:r>
          </a:p>
          <a:p>
            <a:pPr>
              <a:spcAft>
                <a:spcPts val="1200"/>
              </a:spcAft>
            </a:pPr>
            <a:r>
              <a:rPr lang="en-US" sz="2200" dirty="0" smtClean="0"/>
              <a:t>Part F2.9 in </a:t>
            </a:r>
            <a:r>
              <a:rPr lang="en-US" sz="2200" dirty="0"/>
              <a:t>conjunction </a:t>
            </a:r>
            <a:r>
              <a:rPr lang="en-US" sz="2200" dirty="0" smtClean="0"/>
              <a:t>with Specification F2.9, sets out the requirements and specifications.</a:t>
            </a:r>
          </a:p>
          <a:p>
            <a:pPr>
              <a:spcAft>
                <a:spcPts val="1200"/>
              </a:spcAft>
            </a:pPr>
            <a:r>
              <a:rPr lang="en-US" sz="2200" dirty="0" smtClean="0"/>
              <a:t>The image to the bottom right is the external signage </a:t>
            </a:r>
            <a:r>
              <a:rPr lang="en-US" sz="2200" dirty="0"/>
              <a:t>required for </a:t>
            </a:r>
            <a:r>
              <a:rPr lang="en-US" sz="2200" dirty="0" smtClean="0"/>
              <a:t>an accessible adult change facility.</a:t>
            </a:r>
            <a:endParaRPr lang="en-AU" sz="2200" dirty="0"/>
          </a:p>
        </p:txBody>
      </p:sp>
      <p:pic>
        <p:nvPicPr>
          <p:cNvPr id="2" name="Picture 1" title="Accessible adult change facility signage"/>
          <p:cNvPicPr>
            <a:picLocks noChangeAspect="1"/>
          </p:cNvPicPr>
          <p:nvPr/>
        </p:nvPicPr>
        <p:blipFill>
          <a:blip r:embed="rId3"/>
          <a:stretch>
            <a:fillRect/>
          </a:stretch>
        </p:blipFill>
        <p:spPr>
          <a:xfrm>
            <a:off x="8416227" y="4793016"/>
            <a:ext cx="1526582" cy="1537313"/>
          </a:xfrm>
          <a:prstGeom prst="rect">
            <a:avLst/>
          </a:prstGeom>
        </p:spPr>
      </p:pic>
      <p:pic>
        <p:nvPicPr>
          <p:cNvPr id="3" name="Picture 2" title="Accessible adult change faciliti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9256" y="1491877"/>
            <a:ext cx="4720524" cy="3147016"/>
          </a:xfrm>
          <a:prstGeom prst="rect">
            <a:avLst/>
          </a:prstGeom>
        </p:spPr>
      </p:pic>
    </p:spTree>
    <p:extLst>
      <p:ext uri="{BB962C8B-B14F-4D97-AF65-F5344CB8AC3E}">
        <p14:creationId xmlns:p14="http://schemas.microsoft.com/office/powerpoint/2010/main" val="1016063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pPr algn="ctr"/>
            <a:r>
              <a:rPr lang="en-AU" sz="4000" dirty="0"/>
              <a:t>Deemed-to-Satisfy </a:t>
            </a:r>
            <a:r>
              <a:rPr lang="en-AU" sz="4000" dirty="0" smtClean="0"/>
              <a:t>Provisions</a:t>
            </a:r>
            <a:r>
              <a:rPr lang="en-AU" dirty="0"/>
              <a:t/>
            </a:r>
            <a:br>
              <a:rPr lang="en-AU" dirty="0"/>
            </a:br>
            <a:r>
              <a:rPr lang="en-AU" sz="3100" dirty="0"/>
              <a:t>Part H2: Public </a:t>
            </a:r>
            <a:r>
              <a:rPr lang="en-AU" sz="3100" dirty="0" smtClean="0"/>
              <a:t>transport buildings</a:t>
            </a:r>
            <a:endParaRPr lang="en-AU" dirty="0"/>
          </a:p>
        </p:txBody>
      </p:sp>
      <p:sp>
        <p:nvSpPr>
          <p:cNvPr id="12" name="Content Placeholder 2"/>
          <p:cNvSpPr>
            <a:spLocks noGrp="1"/>
          </p:cNvSpPr>
          <p:nvPr>
            <p:ph idx="1"/>
          </p:nvPr>
        </p:nvSpPr>
        <p:spPr>
          <a:xfrm>
            <a:off x="673099" y="1832265"/>
            <a:ext cx="5806077" cy="4683829"/>
          </a:xfrm>
        </p:spPr>
        <p:txBody>
          <a:bodyPr>
            <a:normAutofit/>
          </a:bodyPr>
          <a:lstStyle/>
          <a:p>
            <a:pPr>
              <a:spcAft>
                <a:spcPts val="1200"/>
              </a:spcAft>
            </a:pPr>
            <a:r>
              <a:rPr lang="en-AU" sz="2400" dirty="0" smtClean="0"/>
              <a:t>Part </a:t>
            </a:r>
            <a:r>
              <a:rPr lang="en-AU" sz="2400" dirty="0"/>
              <a:t>H2 contains requirements for d</a:t>
            </a:r>
            <a:r>
              <a:rPr lang="en-AU" sz="2400" dirty="0" smtClean="0"/>
              <a:t>isability </a:t>
            </a:r>
            <a:r>
              <a:rPr lang="en-AU" sz="2400" dirty="0"/>
              <a:t>a</a:t>
            </a:r>
            <a:r>
              <a:rPr lang="en-AU" sz="2400" dirty="0" smtClean="0"/>
              <a:t>ccess </a:t>
            </a:r>
            <a:r>
              <a:rPr lang="en-AU" sz="2400" dirty="0"/>
              <a:t>in passenger use areas of public transport buildings, such as airports or railway </a:t>
            </a:r>
            <a:r>
              <a:rPr lang="en-AU" sz="2400" dirty="0" smtClean="0"/>
              <a:t>stations.</a:t>
            </a:r>
            <a:endParaRPr lang="en-AU" sz="2400" dirty="0"/>
          </a:p>
          <a:p>
            <a:r>
              <a:rPr lang="en-AU" sz="2400" dirty="0" smtClean="0"/>
              <a:t>Part </a:t>
            </a:r>
            <a:r>
              <a:rPr lang="en-AU" sz="2400" dirty="0"/>
              <a:t>H2 refers to different editions of Australian Standards for elements such as accessways, ramps, stairways, signage, lifts and </a:t>
            </a:r>
            <a:r>
              <a:rPr lang="en-AU" sz="2400" dirty="0" smtClean="0"/>
              <a:t>doorways.</a:t>
            </a:r>
            <a:endParaRPr lang="en-AU" sz="2400" dirty="0"/>
          </a:p>
        </p:txBody>
      </p:sp>
      <p:pic>
        <p:nvPicPr>
          <p:cNvPr id="13" name="Picture 2" descr="http://www.wheelchairtraveling.com/wp-content/gallery/ireland-by-stephen/dublin-bus-wheelchair-to.jpg" title="Wheelchair access on bus"/>
          <p:cNvPicPr>
            <a:picLocks noChangeAspect="1" noChangeArrowheads="1"/>
          </p:cNvPicPr>
          <p:nvPr/>
        </p:nvPicPr>
        <p:blipFill>
          <a:blip r:embed="rId3" cstate="print"/>
          <a:srcRect/>
          <a:stretch>
            <a:fillRect/>
          </a:stretch>
        </p:blipFill>
        <p:spPr bwMode="auto">
          <a:xfrm>
            <a:off x="6770947" y="1959265"/>
            <a:ext cx="4582853" cy="3721989"/>
          </a:xfrm>
          <a:prstGeom prst="rect">
            <a:avLst/>
          </a:prstGeom>
          <a:noFill/>
        </p:spPr>
      </p:pic>
    </p:spTree>
    <p:extLst>
      <p:ext uri="{BB962C8B-B14F-4D97-AF65-F5344CB8AC3E}">
        <p14:creationId xmlns:p14="http://schemas.microsoft.com/office/powerpoint/2010/main" val="16749488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9659872" y="1374006"/>
            <a:ext cx="1620000" cy="72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Classification</a:t>
            </a:r>
          </a:p>
        </p:txBody>
      </p:sp>
      <p:sp>
        <p:nvSpPr>
          <p:cNvPr id="16" name="Rounded Rectangle 15"/>
          <p:cNvSpPr/>
          <p:nvPr/>
        </p:nvSpPr>
        <p:spPr>
          <a:xfrm>
            <a:off x="9659872" y="2340412"/>
            <a:ext cx="1620000" cy="90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General a</a:t>
            </a:r>
            <a:r>
              <a:rPr lang="en-AU" sz="1600" kern="0" dirty="0" smtClean="0"/>
              <a:t>ccess </a:t>
            </a:r>
            <a:r>
              <a:rPr lang="en-AU" sz="1600" kern="0" dirty="0"/>
              <a:t>r</a:t>
            </a:r>
            <a:r>
              <a:rPr lang="en-AU" sz="1600" kern="0" dirty="0" smtClean="0"/>
              <a:t>equirements</a:t>
            </a:r>
            <a:endParaRPr lang="en-AU" sz="1600" kern="0" dirty="0"/>
          </a:p>
        </p:txBody>
      </p:sp>
      <p:sp>
        <p:nvSpPr>
          <p:cNvPr id="21" name="Rounded Rectangle 20"/>
          <p:cNvSpPr/>
          <p:nvPr/>
        </p:nvSpPr>
        <p:spPr>
          <a:xfrm>
            <a:off x="9659872" y="4623556"/>
            <a:ext cx="1620000" cy="90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Accessible </a:t>
            </a:r>
            <a:r>
              <a:rPr lang="en-AU" sz="1600" kern="0" dirty="0" smtClean="0"/>
              <a:t>sanitary </a:t>
            </a:r>
            <a:r>
              <a:rPr lang="en-AU" sz="1600" kern="0" dirty="0"/>
              <a:t>f</a:t>
            </a:r>
            <a:r>
              <a:rPr lang="en-AU" sz="1600" kern="0" dirty="0" smtClean="0"/>
              <a:t>acilities</a:t>
            </a:r>
            <a:endParaRPr lang="en-AU" sz="1600" kern="0" dirty="0"/>
          </a:p>
        </p:txBody>
      </p:sp>
      <p:sp>
        <p:nvSpPr>
          <p:cNvPr id="22" name="Rounded Rectangle 21"/>
          <p:cNvSpPr/>
          <p:nvPr/>
        </p:nvSpPr>
        <p:spPr>
          <a:xfrm>
            <a:off x="9659872" y="3486818"/>
            <a:ext cx="1620000" cy="90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Number of </a:t>
            </a:r>
            <a:r>
              <a:rPr lang="en-AU" sz="1600" kern="0" dirty="0" smtClean="0"/>
              <a:t>facilities </a:t>
            </a:r>
            <a:r>
              <a:rPr lang="en-AU" sz="1600" kern="0" dirty="0"/>
              <a:t>r</a:t>
            </a:r>
            <a:r>
              <a:rPr lang="en-AU" sz="1600" kern="0" dirty="0" smtClean="0"/>
              <a:t>equired</a:t>
            </a:r>
            <a:endParaRPr lang="en-AU" sz="1600" kern="0" dirty="0"/>
          </a:p>
        </p:txBody>
      </p:sp>
      <p:sp>
        <p:nvSpPr>
          <p:cNvPr id="23" name="Rounded Rectangle 22"/>
          <p:cNvSpPr/>
          <p:nvPr/>
        </p:nvSpPr>
        <p:spPr>
          <a:xfrm>
            <a:off x="9659872" y="5760294"/>
            <a:ext cx="1620000" cy="72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Accessible </a:t>
            </a:r>
            <a:r>
              <a:rPr lang="en-AU" sz="1600" kern="0" dirty="0" smtClean="0"/>
              <a:t>features</a:t>
            </a:r>
            <a:endParaRPr lang="en-AU" sz="1600" kern="0" dirty="0"/>
          </a:p>
        </p:txBody>
      </p:sp>
      <p:sp>
        <p:nvSpPr>
          <p:cNvPr id="24" name="Title 1"/>
          <p:cNvSpPr txBox="1">
            <a:spLocks/>
          </p:cNvSpPr>
          <p:nvPr/>
        </p:nvSpPr>
        <p:spPr>
          <a:xfrm>
            <a:off x="838200" y="168714"/>
            <a:ext cx="10515600" cy="908086"/>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AU" sz="4000" dirty="0" smtClean="0"/>
              <a:t>Example: Applying NCC Volume One</a:t>
            </a:r>
            <a:endParaRPr lang="en-AU" sz="4000" dirty="0"/>
          </a:p>
        </p:txBody>
      </p:sp>
      <p:sp>
        <p:nvSpPr>
          <p:cNvPr id="25" name="Rounded Rectangular Callout 24"/>
          <p:cNvSpPr/>
          <p:nvPr/>
        </p:nvSpPr>
        <p:spPr>
          <a:xfrm>
            <a:off x="2222325" y="1374006"/>
            <a:ext cx="5921550" cy="868301"/>
          </a:xfrm>
          <a:prstGeom prst="wedgeRoundRectCallout">
            <a:avLst>
              <a:gd name="adj1" fmla="val -49301"/>
              <a:gd name="adj2" fmla="val 152050"/>
              <a:gd name="adj3" fmla="val 16667"/>
            </a:avLst>
          </a:prstGeom>
          <a:solidFill>
            <a:srgbClr val="234396">
              <a:alpha val="90000"/>
            </a:srgbClr>
          </a:solidFill>
          <a:ln w="19050" cap="flat" cmpd="sng" algn="ctr">
            <a:solidFill>
              <a:srgbClr val="4F81BD">
                <a:shade val="50000"/>
                <a:alpha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a:ln>
                  <a:noFill/>
                </a:ln>
                <a:solidFill>
                  <a:prstClr val="white"/>
                </a:solidFill>
                <a:effectLst/>
                <a:uLnTx/>
                <a:uFillTx/>
                <a:latin typeface="Arial Narrow"/>
              </a:rPr>
              <a:t>Now let’s </a:t>
            </a:r>
            <a:r>
              <a:rPr lang="en-AU" kern="0" dirty="0">
                <a:solidFill>
                  <a:prstClr val="white"/>
                </a:solidFill>
                <a:latin typeface="Arial Narrow"/>
              </a:rPr>
              <a:t>look at an example of applying the Deemed-to-Satisfy Provisions</a:t>
            </a:r>
            <a:r>
              <a:rPr kumimoji="0" lang="en-AU" sz="1800" b="0" i="0" u="none" strike="noStrike" kern="0" cap="none" spc="0" normalizeH="0" baseline="0" noProof="0" dirty="0">
                <a:ln>
                  <a:noFill/>
                </a:ln>
                <a:solidFill>
                  <a:prstClr val="white"/>
                </a:solidFill>
                <a:effectLst/>
                <a:uLnTx/>
                <a:uFillTx/>
                <a:latin typeface="Arial Narrow"/>
              </a:rPr>
              <a:t> for this office </a:t>
            </a:r>
            <a:r>
              <a:rPr kumimoji="0" lang="en-AU" sz="1800" b="0" i="0" u="none" strike="noStrike" kern="0" cap="none" spc="0" normalizeH="0" baseline="0" noProof="0" dirty="0" smtClean="0">
                <a:ln>
                  <a:noFill/>
                </a:ln>
                <a:solidFill>
                  <a:prstClr val="white"/>
                </a:solidFill>
                <a:effectLst/>
                <a:uLnTx/>
                <a:uFillTx/>
                <a:latin typeface="Arial Narrow"/>
              </a:rPr>
              <a:t>building.</a:t>
            </a:r>
            <a:endParaRPr kumimoji="0" lang="en-AU" sz="1800" b="0" i="0" u="none" strike="noStrike" kern="0" cap="none" spc="0" normalizeH="0" baseline="0" noProof="0" dirty="0">
              <a:ln>
                <a:noFill/>
              </a:ln>
              <a:solidFill>
                <a:prstClr val="white"/>
              </a:solidFill>
              <a:effectLst/>
              <a:uLnTx/>
              <a:uFillTx/>
              <a:latin typeface="Arial Narrow"/>
            </a:endParaRPr>
          </a:p>
        </p:txBody>
      </p:sp>
      <p:pic>
        <p:nvPicPr>
          <p:cNvPr id="26" name="Picture 2" descr="Image of tradesman with a tool belt."/>
          <p:cNvPicPr>
            <a:picLocks noChangeAspect="1" noChangeArrowheads="1"/>
          </p:cNvPicPr>
          <p:nvPr/>
        </p:nvPicPr>
        <p:blipFill>
          <a:blip r:embed="rId3" cstate="print"/>
          <a:srcRect/>
          <a:stretch>
            <a:fillRect/>
          </a:stretch>
        </p:blipFill>
        <p:spPr bwMode="auto">
          <a:xfrm>
            <a:off x="838200" y="2412766"/>
            <a:ext cx="2768251" cy="4194179"/>
          </a:xfrm>
          <a:prstGeom prst="rect">
            <a:avLst/>
          </a:prstGeom>
          <a:noFill/>
          <a:ln w="9525">
            <a:noFill/>
            <a:miter lim="800000"/>
            <a:headEnd/>
            <a:tailEnd/>
          </a:ln>
        </p:spPr>
      </p:pic>
      <p:pic>
        <p:nvPicPr>
          <p:cNvPr id="27" name="Picture 2" title="Office bui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8722" y="2565444"/>
            <a:ext cx="4943977" cy="4128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hidden="1"/>
          <p:cNvSpPr>
            <a:spLocks noGrp="1"/>
          </p:cNvSpPr>
          <p:nvPr>
            <p:ph type="title"/>
          </p:nvPr>
        </p:nvSpPr>
        <p:spPr/>
        <p:txBody>
          <a:bodyPr/>
          <a:lstStyle/>
          <a:p>
            <a:r>
              <a:rPr lang="en-AU" dirty="0" smtClean="0"/>
              <a:t>Alt text</a:t>
            </a:r>
            <a:endParaRPr lang="en-AU" dirty="0"/>
          </a:p>
        </p:txBody>
      </p:sp>
      <p:sp>
        <p:nvSpPr>
          <p:cNvPr id="7" name="Content Placeholder 6" hidden="1"/>
          <p:cNvSpPr>
            <a:spLocks noGrp="1"/>
          </p:cNvSpPr>
          <p:nvPr>
            <p:ph idx="1"/>
          </p:nvPr>
        </p:nvSpPr>
        <p:spPr/>
        <p:txBody>
          <a:bodyPr/>
          <a:lstStyle/>
          <a:p>
            <a:r>
              <a:rPr lang="en-AU" dirty="0" smtClean="0"/>
              <a:t>Alt text</a:t>
            </a:r>
            <a:endParaRPr lang="en-AU" dirty="0"/>
          </a:p>
        </p:txBody>
      </p:sp>
    </p:spTree>
    <p:extLst>
      <p:ext uri="{BB962C8B-B14F-4D97-AF65-F5344CB8AC3E}">
        <p14:creationId xmlns:p14="http://schemas.microsoft.com/office/powerpoint/2010/main" val="27730959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91587" y="157975"/>
            <a:ext cx="10515600" cy="908086"/>
          </a:xfrm>
        </p:spPr>
        <p:txBody>
          <a:bodyPr>
            <a:normAutofit/>
          </a:bodyPr>
          <a:lstStyle/>
          <a:p>
            <a:pPr algn="ctr"/>
            <a:r>
              <a:rPr lang="en-AU" sz="4000" dirty="0" smtClean="0"/>
              <a:t>Example: Applying </a:t>
            </a:r>
            <a:r>
              <a:rPr lang="en-AU" sz="4000" dirty="0"/>
              <a:t>NCC Volume </a:t>
            </a:r>
            <a:r>
              <a:rPr lang="en-AU" sz="4000" dirty="0" smtClean="0"/>
              <a:t>One</a:t>
            </a:r>
            <a:endParaRPr lang="en-AU" sz="4000" dirty="0"/>
          </a:p>
        </p:txBody>
      </p:sp>
      <p:pic>
        <p:nvPicPr>
          <p:cNvPr id="18" name="Picture 2" descr="Image of tradesman with a tool belt."/>
          <p:cNvPicPr>
            <a:picLocks noChangeAspect="1" noChangeArrowheads="1"/>
          </p:cNvPicPr>
          <p:nvPr/>
        </p:nvPicPr>
        <p:blipFill>
          <a:blip r:embed="rId3" cstate="print"/>
          <a:srcRect/>
          <a:stretch>
            <a:fillRect/>
          </a:stretch>
        </p:blipFill>
        <p:spPr bwMode="auto">
          <a:xfrm>
            <a:off x="961424" y="2140670"/>
            <a:ext cx="2768251" cy="4194179"/>
          </a:xfrm>
          <a:prstGeom prst="rect">
            <a:avLst/>
          </a:prstGeom>
          <a:noFill/>
          <a:ln w="9525">
            <a:noFill/>
            <a:miter lim="800000"/>
            <a:headEnd/>
            <a:tailEnd/>
          </a:ln>
        </p:spPr>
      </p:pic>
      <p:pic>
        <p:nvPicPr>
          <p:cNvPr id="19" name="Picture 2" title="Office bui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4922" y="2070198"/>
            <a:ext cx="4778877" cy="399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ounded Rectangular Callout 19"/>
          <p:cNvSpPr/>
          <p:nvPr/>
        </p:nvSpPr>
        <p:spPr>
          <a:xfrm>
            <a:off x="2050267" y="1272407"/>
            <a:ext cx="3672408" cy="624104"/>
          </a:xfrm>
          <a:prstGeom prst="wedgeRoundRectCallout">
            <a:avLst>
              <a:gd name="adj1" fmla="val -43940"/>
              <a:gd name="adj2" fmla="val 193402"/>
              <a:gd name="adj3" fmla="val 16667"/>
            </a:avLst>
          </a:prstGeom>
          <a:solidFill>
            <a:srgbClr val="234396">
              <a:alpha val="90000"/>
            </a:srgbClr>
          </a:solidFill>
          <a:ln w="19050" cap="flat" cmpd="sng" algn="ctr">
            <a:solidFill>
              <a:srgbClr val="4F81BD">
                <a:shade val="50000"/>
                <a:alpha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smtClean="0">
                <a:ln>
                  <a:noFill/>
                </a:ln>
                <a:solidFill>
                  <a:prstClr val="white"/>
                </a:solidFill>
                <a:effectLst/>
                <a:uLnTx/>
                <a:uFillTx/>
                <a:latin typeface="Arial Narrow"/>
              </a:rPr>
              <a:t>What’s the building’s classification</a:t>
            </a:r>
            <a:r>
              <a:rPr kumimoji="0" lang="en-AU" sz="1800" b="0" i="0" u="none" strike="noStrike" kern="0" cap="none" spc="0" normalizeH="0" baseline="0" noProof="0" dirty="0">
                <a:ln>
                  <a:noFill/>
                </a:ln>
                <a:solidFill>
                  <a:prstClr val="white"/>
                </a:solidFill>
                <a:effectLst/>
                <a:uLnTx/>
                <a:uFillTx/>
                <a:latin typeface="Arial Narrow"/>
              </a:rPr>
              <a:t>?</a:t>
            </a:r>
          </a:p>
        </p:txBody>
      </p:sp>
      <p:sp>
        <p:nvSpPr>
          <p:cNvPr id="21" name="Rounded Rectangular Callout 20"/>
          <p:cNvSpPr/>
          <p:nvPr/>
        </p:nvSpPr>
        <p:spPr>
          <a:xfrm>
            <a:off x="2376979" y="6234073"/>
            <a:ext cx="3672408" cy="493861"/>
          </a:xfrm>
          <a:prstGeom prst="wedgeRoundRectCallout">
            <a:avLst>
              <a:gd name="adj1" fmla="val -55699"/>
              <a:gd name="adj2" fmla="val -679677"/>
              <a:gd name="adj3" fmla="val 16667"/>
            </a:avLst>
          </a:prstGeom>
          <a:solidFill>
            <a:srgbClr val="234396">
              <a:alpha val="70000"/>
            </a:srgbClr>
          </a:solidFill>
          <a:ln w="19050" cap="flat" cmpd="sng" algn="ctr">
            <a:solidFill>
              <a:srgbClr val="4F81BD">
                <a:shade val="50000"/>
                <a:alpha val="7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smtClean="0">
                <a:ln>
                  <a:noFill/>
                </a:ln>
                <a:solidFill>
                  <a:prstClr val="white"/>
                </a:solidFill>
                <a:effectLst/>
                <a:uLnTx/>
                <a:uFillTx/>
                <a:latin typeface="Arial Narrow"/>
              </a:rPr>
              <a:t>Answer:</a:t>
            </a:r>
            <a:endParaRPr kumimoji="0" lang="en-AU" sz="1800" b="0" i="0" u="none" strike="noStrike" kern="0" cap="none" spc="0" normalizeH="0" baseline="0" noProof="0" dirty="0">
              <a:ln>
                <a:noFill/>
              </a:ln>
              <a:solidFill>
                <a:prstClr val="white"/>
              </a:solidFill>
              <a:effectLst/>
              <a:uLnTx/>
              <a:uFillTx/>
              <a:latin typeface="Arial Narrow"/>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a:ln>
                  <a:noFill/>
                </a:ln>
                <a:solidFill>
                  <a:prstClr val="white"/>
                </a:solidFill>
                <a:effectLst/>
                <a:uLnTx/>
                <a:uFillTx/>
                <a:latin typeface="Arial Narrow"/>
              </a:rPr>
              <a:t>Class 5</a:t>
            </a:r>
          </a:p>
        </p:txBody>
      </p:sp>
      <p:sp>
        <p:nvSpPr>
          <p:cNvPr id="25" name="Rounded Rectangle 24"/>
          <p:cNvSpPr/>
          <p:nvPr/>
        </p:nvSpPr>
        <p:spPr>
          <a:xfrm>
            <a:off x="9746950" y="1272406"/>
            <a:ext cx="1620000" cy="720000"/>
          </a:xfrm>
          <a:prstGeom prst="roundRect">
            <a:avLst/>
          </a:prstGeom>
          <a:solidFill>
            <a:schemeClr val="bg1"/>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Classification</a:t>
            </a:r>
          </a:p>
        </p:txBody>
      </p:sp>
      <p:sp>
        <p:nvSpPr>
          <p:cNvPr id="26" name="Rounded Rectangle 25"/>
          <p:cNvSpPr/>
          <p:nvPr/>
        </p:nvSpPr>
        <p:spPr>
          <a:xfrm>
            <a:off x="9746950" y="2289612"/>
            <a:ext cx="1620000" cy="90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General </a:t>
            </a:r>
            <a:r>
              <a:rPr lang="en-AU" sz="1600" kern="0" dirty="0" smtClean="0"/>
              <a:t>access </a:t>
            </a:r>
            <a:r>
              <a:rPr lang="en-AU" sz="1600" kern="0" dirty="0"/>
              <a:t>r</a:t>
            </a:r>
            <a:r>
              <a:rPr lang="en-AU" sz="1600" kern="0" dirty="0" smtClean="0"/>
              <a:t>equirements</a:t>
            </a:r>
            <a:endParaRPr lang="en-AU" sz="1600" kern="0" dirty="0"/>
          </a:p>
        </p:txBody>
      </p:sp>
      <p:sp>
        <p:nvSpPr>
          <p:cNvPr id="27" name="Rounded Rectangle 26"/>
          <p:cNvSpPr/>
          <p:nvPr/>
        </p:nvSpPr>
        <p:spPr>
          <a:xfrm>
            <a:off x="9746950" y="4684024"/>
            <a:ext cx="1620000" cy="90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Accessible </a:t>
            </a:r>
            <a:r>
              <a:rPr lang="en-AU" sz="1600" kern="0" dirty="0" smtClean="0"/>
              <a:t>sanitary </a:t>
            </a:r>
            <a:r>
              <a:rPr lang="en-AU" sz="1600" kern="0" dirty="0"/>
              <a:t>f</a:t>
            </a:r>
            <a:r>
              <a:rPr lang="en-AU" sz="1600" kern="0" dirty="0" smtClean="0"/>
              <a:t>acilities</a:t>
            </a:r>
            <a:endParaRPr lang="en-AU" sz="1600" kern="0" dirty="0"/>
          </a:p>
        </p:txBody>
      </p:sp>
      <p:sp>
        <p:nvSpPr>
          <p:cNvPr id="28" name="Rounded Rectangle 27"/>
          <p:cNvSpPr/>
          <p:nvPr/>
        </p:nvSpPr>
        <p:spPr>
          <a:xfrm>
            <a:off x="9746950" y="3486818"/>
            <a:ext cx="1620000" cy="90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Number of </a:t>
            </a:r>
            <a:r>
              <a:rPr lang="en-AU" sz="1600" kern="0" dirty="0" smtClean="0"/>
              <a:t>facilities </a:t>
            </a:r>
            <a:r>
              <a:rPr lang="en-AU" sz="1600" kern="0" dirty="0"/>
              <a:t>r</a:t>
            </a:r>
            <a:r>
              <a:rPr lang="en-AU" sz="1600" kern="0" dirty="0" smtClean="0"/>
              <a:t>equired</a:t>
            </a:r>
            <a:endParaRPr lang="en-AU" sz="1600" kern="0" dirty="0"/>
          </a:p>
        </p:txBody>
      </p:sp>
      <p:sp>
        <p:nvSpPr>
          <p:cNvPr id="29" name="Rounded Rectangle 28"/>
          <p:cNvSpPr/>
          <p:nvPr/>
        </p:nvSpPr>
        <p:spPr>
          <a:xfrm>
            <a:off x="9746950" y="5881230"/>
            <a:ext cx="1620000" cy="72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Accessible </a:t>
            </a:r>
            <a:r>
              <a:rPr lang="en-AU" sz="1600" kern="0" dirty="0" smtClean="0"/>
              <a:t>features</a:t>
            </a:r>
            <a:endParaRPr lang="en-AU" sz="1600" kern="0" dirty="0"/>
          </a:p>
        </p:txBody>
      </p:sp>
    </p:spTree>
    <p:extLst>
      <p:ext uri="{BB962C8B-B14F-4D97-AF65-F5344CB8AC3E}">
        <p14:creationId xmlns:p14="http://schemas.microsoft.com/office/powerpoint/2010/main" val="29190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41909" y="215717"/>
            <a:ext cx="10515600" cy="908086"/>
          </a:xfrm>
        </p:spPr>
        <p:txBody>
          <a:bodyPr>
            <a:normAutofit/>
          </a:bodyPr>
          <a:lstStyle/>
          <a:p>
            <a:pPr algn="ctr"/>
            <a:r>
              <a:rPr lang="en-AU" sz="4000" dirty="0" smtClean="0"/>
              <a:t>Example: Applying </a:t>
            </a:r>
            <a:r>
              <a:rPr lang="en-AU" sz="4000" dirty="0"/>
              <a:t>NCC Volume </a:t>
            </a:r>
            <a:r>
              <a:rPr lang="en-AU" sz="4000" dirty="0" smtClean="0"/>
              <a:t>One</a:t>
            </a:r>
            <a:endParaRPr lang="en-AU" sz="4000" dirty="0"/>
          </a:p>
        </p:txBody>
      </p:sp>
      <p:pic>
        <p:nvPicPr>
          <p:cNvPr id="18" name="Picture 2" descr="Image of tradesman with a tool belt."/>
          <p:cNvPicPr>
            <a:picLocks noChangeAspect="1" noChangeArrowheads="1"/>
          </p:cNvPicPr>
          <p:nvPr/>
        </p:nvPicPr>
        <p:blipFill>
          <a:blip r:embed="rId3" cstate="print"/>
          <a:srcRect/>
          <a:stretch>
            <a:fillRect/>
          </a:stretch>
        </p:blipFill>
        <p:spPr bwMode="auto">
          <a:xfrm>
            <a:off x="688354" y="1845933"/>
            <a:ext cx="2768251" cy="4194179"/>
          </a:xfrm>
          <a:prstGeom prst="rect">
            <a:avLst/>
          </a:prstGeom>
          <a:noFill/>
          <a:ln w="9525">
            <a:noFill/>
            <a:miter lim="800000"/>
            <a:headEnd/>
            <a:tailEnd/>
          </a:ln>
        </p:spPr>
      </p:pic>
      <p:pic>
        <p:nvPicPr>
          <p:cNvPr id="19" name="Picture 2" title="Office bui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8332" y="1842274"/>
            <a:ext cx="4951368" cy="4134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ounded Rectangular Callout 19"/>
          <p:cNvSpPr/>
          <p:nvPr/>
        </p:nvSpPr>
        <p:spPr>
          <a:xfrm>
            <a:off x="1620401" y="1241886"/>
            <a:ext cx="3672408" cy="418679"/>
          </a:xfrm>
          <a:prstGeom prst="wedgeRoundRectCallout">
            <a:avLst>
              <a:gd name="adj1" fmla="val -40497"/>
              <a:gd name="adj2" fmla="val 262569"/>
              <a:gd name="adj3" fmla="val 16667"/>
            </a:avLst>
          </a:prstGeom>
          <a:solidFill>
            <a:srgbClr val="234396">
              <a:alpha val="90000"/>
            </a:srgbClr>
          </a:solidFill>
          <a:ln w="19050" cap="flat" cmpd="sng" algn="ctr">
            <a:solidFill>
              <a:srgbClr val="234396">
                <a:alpha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smtClean="0">
                <a:ln>
                  <a:noFill/>
                </a:ln>
                <a:solidFill>
                  <a:prstClr val="white"/>
                </a:solidFill>
                <a:effectLst/>
                <a:uLnTx/>
                <a:uFillTx/>
                <a:latin typeface="Arial Narrow"/>
              </a:rPr>
              <a:t>What </a:t>
            </a:r>
            <a:r>
              <a:rPr lang="en-AU" kern="0" noProof="0" dirty="0" smtClean="0">
                <a:solidFill>
                  <a:prstClr val="white"/>
                </a:solidFill>
                <a:latin typeface="Arial Narrow"/>
              </a:rPr>
              <a:t>extent </a:t>
            </a:r>
            <a:r>
              <a:rPr lang="en-AU" kern="0" noProof="0" dirty="0">
                <a:solidFill>
                  <a:prstClr val="white"/>
                </a:solidFill>
                <a:latin typeface="Arial Narrow"/>
              </a:rPr>
              <a:t>of access is required</a:t>
            </a:r>
            <a:r>
              <a:rPr kumimoji="0" lang="en-AU" sz="1800" b="0" i="0" u="none" strike="noStrike" kern="0" cap="none" spc="0" normalizeH="0" baseline="0" noProof="0" dirty="0">
                <a:ln>
                  <a:noFill/>
                </a:ln>
                <a:solidFill>
                  <a:prstClr val="white"/>
                </a:solidFill>
                <a:effectLst/>
                <a:uLnTx/>
                <a:uFillTx/>
                <a:latin typeface="Arial Narrow"/>
              </a:rPr>
              <a:t>?</a:t>
            </a:r>
          </a:p>
        </p:txBody>
      </p:sp>
      <p:sp>
        <p:nvSpPr>
          <p:cNvPr id="21" name="Rounded Rectangular Callout 20"/>
          <p:cNvSpPr/>
          <p:nvPr/>
        </p:nvSpPr>
        <p:spPr>
          <a:xfrm>
            <a:off x="1529570" y="6158195"/>
            <a:ext cx="5943079" cy="536758"/>
          </a:xfrm>
          <a:prstGeom prst="wedgeRoundRectCallout">
            <a:avLst>
              <a:gd name="adj1" fmla="val -43953"/>
              <a:gd name="adj2" fmla="val -659652"/>
              <a:gd name="adj3" fmla="val 16667"/>
            </a:avLst>
          </a:prstGeom>
          <a:solidFill>
            <a:srgbClr val="234396">
              <a:alpha val="70000"/>
            </a:srgbClr>
          </a:solidFill>
          <a:ln w="19050" cap="flat" cmpd="sng" algn="ctr">
            <a:solidFill>
              <a:srgbClr val="4F81BD">
                <a:shade val="50000"/>
                <a:alpha val="7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smtClean="0">
                <a:ln>
                  <a:noFill/>
                </a:ln>
                <a:solidFill>
                  <a:prstClr val="white"/>
                </a:solidFill>
                <a:effectLst/>
                <a:uLnTx/>
                <a:uFillTx/>
                <a:latin typeface="Arial Narrow"/>
              </a:rPr>
              <a:t>Answer:</a:t>
            </a:r>
            <a:endParaRPr kumimoji="0" lang="en-AU" sz="1800" b="0" i="0" u="none" strike="noStrike" kern="0" cap="none" spc="0" normalizeH="0" baseline="0" noProof="0" dirty="0">
              <a:ln>
                <a:noFill/>
              </a:ln>
              <a:solidFill>
                <a:prstClr val="white"/>
              </a:solidFill>
              <a:effectLst/>
              <a:uLnTx/>
              <a:uFillTx/>
              <a:latin typeface="Arial Narrow"/>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AU" kern="0" dirty="0">
                <a:solidFill>
                  <a:prstClr val="white"/>
                </a:solidFill>
                <a:latin typeface="Arial Narrow"/>
              </a:rPr>
              <a:t>To and within all </a:t>
            </a:r>
            <a:r>
              <a:rPr lang="en-AU" kern="0" dirty="0" smtClean="0">
                <a:solidFill>
                  <a:prstClr val="white"/>
                </a:solidFill>
                <a:latin typeface="Arial Narrow"/>
              </a:rPr>
              <a:t>areas </a:t>
            </a:r>
            <a:r>
              <a:rPr lang="en-AU" kern="0" dirty="0">
                <a:solidFill>
                  <a:prstClr val="white"/>
                </a:solidFill>
                <a:latin typeface="Arial Narrow"/>
              </a:rPr>
              <a:t>normally used by the occupants</a:t>
            </a:r>
            <a:endParaRPr kumimoji="0" lang="en-AU" sz="1800" b="0" i="0" u="none" strike="noStrike" kern="0" cap="none" spc="0" normalizeH="0" baseline="0" noProof="0" dirty="0">
              <a:ln>
                <a:noFill/>
              </a:ln>
              <a:solidFill>
                <a:prstClr val="white"/>
              </a:solidFill>
              <a:effectLst/>
              <a:uLnTx/>
              <a:uFillTx/>
              <a:latin typeface="Arial Narrow"/>
            </a:endParaRPr>
          </a:p>
        </p:txBody>
      </p:sp>
      <p:sp>
        <p:nvSpPr>
          <p:cNvPr id="25" name="Rounded Rectangle 24"/>
          <p:cNvSpPr/>
          <p:nvPr/>
        </p:nvSpPr>
        <p:spPr>
          <a:xfrm>
            <a:off x="9714292" y="1272406"/>
            <a:ext cx="1620000" cy="72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Classification</a:t>
            </a:r>
          </a:p>
        </p:txBody>
      </p:sp>
      <p:sp>
        <p:nvSpPr>
          <p:cNvPr id="26" name="Rounded Rectangle 25"/>
          <p:cNvSpPr/>
          <p:nvPr/>
        </p:nvSpPr>
        <p:spPr>
          <a:xfrm>
            <a:off x="9714292" y="2289612"/>
            <a:ext cx="1620000" cy="900000"/>
          </a:xfrm>
          <a:prstGeom prst="roundRect">
            <a:avLst/>
          </a:prstGeom>
          <a:solidFill>
            <a:schemeClr val="bg1"/>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General </a:t>
            </a:r>
            <a:r>
              <a:rPr lang="en-AU" sz="1600" kern="0" dirty="0" smtClean="0"/>
              <a:t>access </a:t>
            </a:r>
            <a:r>
              <a:rPr lang="en-AU" sz="1600" kern="0" dirty="0"/>
              <a:t>r</a:t>
            </a:r>
            <a:r>
              <a:rPr lang="en-AU" sz="1600" kern="0" dirty="0" smtClean="0"/>
              <a:t>equirements</a:t>
            </a:r>
            <a:endParaRPr lang="en-AU" sz="1600" kern="0" dirty="0"/>
          </a:p>
        </p:txBody>
      </p:sp>
      <p:sp>
        <p:nvSpPr>
          <p:cNvPr id="27" name="Rounded Rectangle 26"/>
          <p:cNvSpPr/>
          <p:nvPr/>
        </p:nvSpPr>
        <p:spPr>
          <a:xfrm>
            <a:off x="9714292" y="4684024"/>
            <a:ext cx="1620000" cy="90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Accessible </a:t>
            </a:r>
            <a:r>
              <a:rPr lang="en-AU" sz="1600" kern="0" dirty="0" smtClean="0"/>
              <a:t>sanitary facilities</a:t>
            </a:r>
            <a:endParaRPr lang="en-AU" sz="1600" kern="0" dirty="0"/>
          </a:p>
        </p:txBody>
      </p:sp>
      <p:sp>
        <p:nvSpPr>
          <p:cNvPr id="28" name="Rounded Rectangle 27"/>
          <p:cNvSpPr/>
          <p:nvPr/>
        </p:nvSpPr>
        <p:spPr>
          <a:xfrm>
            <a:off x="9714292" y="3486818"/>
            <a:ext cx="1620000" cy="90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Number of </a:t>
            </a:r>
            <a:r>
              <a:rPr lang="en-AU" sz="1600" kern="0" dirty="0" smtClean="0"/>
              <a:t>facilities required</a:t>
            </a:r>
            <a:endParaRPr lang="en-AU" sz="1600" kern="0" dirty="0"/>
          </a:p>
        </p:txBody>
      </p:sp>
      <p:sp>
        <p:nvSpPr>
          <p:cNvPr id="29" name="Rounded Rectangle 28"/>
          <p:cNvSpPr/>
          <p:nvPr/>
        </p:nvSpPr>
        <p:spPr>
          <a:xfrm>
            <a:off x="9714292" y="5881230"/>
            <a:ext cx="1620000" cy="72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Accessible </a:t>
            </a:r>
            <a:r>
              <a:rPr lang="en-AU" sz="1600" kern="0" dirty="0" smtClean="0"/>
              <a:t>features</a:t>
            </a:r>
            <a:endParaRPr lang="en-AU" sz="1600" kern="0" dirty="0"/>
          </a:p>
        </p:txBody>
      </p:sp>
    </p:spTree>
    <p:extLst>
      <p:ext uri="{BB962C8B-B14F-4D97-AF65-F5344CB8AC3E}">
        <p14:creationId xmlns:p14="http://schemas.microsoft.com/office/powerpoint/2010/main" val="209181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531220" y="269171"/>
            <a:ext cx="10515600" cy="908086"/>
          </a:xfrm>
        </p:spPr>
        <p:txBody>
          <a:bodyPr>
            <a:normAutofit/>
          </a:bodyPr>
          <a:lstStyle/>
          <a:p>
            <a:pPr algn="ctr"/>
            <a:r>
              <a:rPr lang="en-AU" sz="4000" dirty="0" smtClean="0"/>
              <a:t>Example: Applying </a:t>
            </a:r>
            <a:r>
              <a:rPr lang="en-AU" sz="4000" dirty="0"/>
              <a:t>NCC Volume </a:t>
            </a:r>
            <a:r>
              <a:rPr lang="en-AU" sz="4000" dirty="0" smtClean="0"/>
              <a:t>One</a:t>
            </a:r>
            <a:endParaRPr lang="en-AU" sz="4000" dirty="0"/>
          </a:p>
        </p:txBody>
      </p:sp>
      <p:pic>
        <p:nvPicPr>
          <p:cNvPr id="18" name="Picture 2" descr="Image of tradesman with a tool belt."/>
          <p:cNvPicPr>
            <a:picLocks noChangeAspect="1" noChangeArrowheads="1"/>
          </p:cNvPicPr>
          <p:nvPr/>
        </p:nvPicPr>
        <p:blipFill>
          <a:blip r:embed="rId3" cstate="print"/>
          <a:srcRect/>
          <a:stretch>
            <a:fillRect/>
          </a:stretch>
        </p:blipFill>
        <p:spPr bwMode="auto">
          <a:xfrm>
            <a:off x="824457" y="2108528"/>
            <a:ext cx="2768251" cy="4194179"/>
          </a:xfrm>
          <a:prstGeom prst="rect">
            <a:avLst/>
          </a:prstGeom>
          <a:noFill/>
          <a:ln w="9525">
            <a:noFill/>
            <a:miter lim="800000"/>
            <a:headEnd/>
            <a:tailEnd/>
          </a:ln>
        </p:spPr>
      </p:pic>
      <p:pic>
        <p:nvPicPr>
          <p:cNvPr id="19" name="Picture 2" title="Office bui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8999" y="2094869"/>
            <a:ext cx="4698026" cy="3922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ounded Rectangular Callout 19"/>
          <p:cNvSpPr/>
          <p:nvPr/>
        </p:nvSpPr>
        <p:spPr>
          <a:xfrm>
            <a:off x="1343855" y="1272406"/>
            <a:ext cx="6699766" cy="650227"/>
          </a:xfrm>
          <a:prstGeom prst="wedgeRoundRectCallout">
            <a:avLst>
              <a:gd name="adj1" fmla="val -38961"/>
              <a:gd name="adj2" fmla="val 185729"/>
              <a:gd name="adj3" fmla="val 16667"/>
            </a:avLst>
          </a:prstGeom>
          <a:solidFill>
            <a:srgbClr val="234396">
              <a:alpha val="90000"/>
            </a:srgbClr>
          </a:solidFill>
          <a:ln w="19050" cap="flat" cmpd="sng" algn="ctr">
            <a:solidFill>
              <a:srgbClr val="234396">
                <a:alpha val="90000"/>
              </a:srgbClr>
            </a:solidFill>
            <a:prstDash val="solid"/>
          </a:ln>
          <a:effectLst/>
        </p:spPr>
        <p:txBody>
          <a:bodyPr rtlCol="0" anchor="ctr"/>
          <a:lstStyle/>
          <a:p>
            <a:pPr lvl="0" algn="ctr">
              <a:defRPr/>
            </a:pPr>
            <a:r>
              <a:rPr lang="en-AU" kern="0" dirty="0">
                <a:solidFill>
                  <a:prstClr val="white"/>
                </a:solidFill>
                <a:latin typeface="Arial Narrow"/>
              </a:rPr>
              <a:t>If the office building accommodates 200 </a:t>
            </a:r>
            <a:r>
              <a:rPr lang="en-AU" kern="0" dirty="0" smtClean="0">
                <a:solidFill>
                  <a:prstClr val="white"/>
                </a:solidFill>
                <a:latin typeface="Arial Narrow"/>
              </a:rPr>
              <a:t>employees, evenly split </a:t>
            </a:r>
            <a:r>
              <a:rPr lang="en-AU" kern="0" dirty="0">
                <a:solidFill>
                  <a:prstClr val="white"/>
                </a:solidFill>
                <a:latin typeface="Arial Narrow"/>
              </a:rPr>
              <a:t>between </a:t>
            </a:r>
            <a:r>
              <a:rPr lang="en-AU" kern="0" dirty="0" smtClean="0">
                <a:solidFill>
                  <a:prstClr val="white"/>
                </a:solidFill>
                <a:latin typeface="Arial Narrow"/>
              </a:rPr>
              <a:t>males </a:t>
            </a:r>
            <a:r>
              <a:rPr lang="en-AU" kern="0" dirty="0">
                <a:solidFill>
                  <a:prstClr val="white"/>
                </a:solidFill>
                <a:latin typeface="Arial Narrow"/>
              </a:rPr>
              <a:t>and </a:t>
            </a:r>
            <a:r>
              <a:rPr lang="en-AU" kern="0" dirty="0" smtClean="0">
                <a:solidFill>
                  <a:prstClr val="white"/>
                </a:solidFill>
                <a:latin typeface="Arial Narrow"/>
              </a:rPr>
              <a:t>females, </a:t>
            </a:r>
            <a:r>
              <a:rPr lang="en-AU" kern="0" dirty="0">
                <a:solidFill>
                  <a:prstClr val="white"/>
                </a:solidFill>
                <a:latin typeface="Arial Narrow"/>
              </a:rPr>
              <a:t>how many sanitary facilities would be required?</a:t>
            </a:r>
            <a:endParaRPr kumimoji="0" lang="en-AU" sz="1800" b="0" i="0" u="none" strike="noStrike" kern="0" cap="none" spc="0" normalizeH="0" baseline="0" noProof="0" dirty="0">
              <a:ln>
                <a:noFill/>
              </a:ln>
              <a:solidFill>
                <a:prstClr val="white"/>
              </a:solidFill>
              <a:effectLst/>
              <a:uLnTx/>
              <a:uFillTx/>
              <a:latin typeface="Arial Narrow"/>
            </a:endParaRPr>
          </a:p>
        </p:txBody>
      </p:sp>
      <p:sp>
        <p:nvSpPr>
          <p:cNvPr id="21" name="Rounded Rectangular Callout 20"/>
          <p:cNvSpPr/>
          <p:nvPr/>
        </p:nvSpPr>
        <p:spPr>
          <a:xfrm>
            <a:off x="1108954" y="6189785"/>
            <a:ext cx="7229504" cy="541215"/>
          </a:xfrm>
          <a:prstGeom prst="wedgeRoundRectCallout">
            <a:avLst>
              <a:gd name="adj1" fmla="val -37564"/>
              <a:gd name="adj2" fmla="val -623125"/>
              <a:gd name="adj3" fmla="val 16667"/>
            </a:avLst>
          </a:prstGeom>
          <a:solidFill>
            <a:srgbClr val="234396">
              <a:alpha val="70000"/>
            </a:srgbClr>
          </a:solidFill>
          <a:ln w="19050" cap="flat" cmpd="sng" algn="ctr">
            <a:solidFill>
              <a:srgbClr val="234396">
                <a:alpha val="70000"/>
              </a:srgbClr>
            </a:solidFill>
            <a:prstDash val="solid"/>
          </a:ln>
          <a:effectLst/>
        </p:spPr>
        <p:txBody>
          <a:bodyPr rtlCol="0" anchor="ctr"/>
          <a:lstStyle/>
          <a:p>
            <a:pPr lvl="0" algn="ctr">
              <a:defRPr/>
            </a:pPr>
            <a:r>
              <a:rPr lang="en-AU" kern="0" dirty="0">
                <a:solidFill>
                  <a:prstClr val="white"/>
                </a:solidFill>
                <a:latin typeface="Arial Narrow"/>
              </a:rPr>
              <a:t>Answer:</a:t>
            </a:r>
          </a:p>
          <a:p>
            <a:pPr lvl="0">
              <a:defRPr/>
            </a:pPr>
            <a:r>
              <a:rPr lang="en-AU" kern="0" dirty="0" smtClean="0">
                <a:solidFill>
                  <a:prstClr val="white"/>
                </a:solidFill>
                <a:latin typeface="Arial Narrow"/>
              </a:rPr>
              <a:t>For males</a:t>
            </a:r>
            <a:r>
              <a:rPr lang="en-AU" kern="0" dirty="0">
                <a:solidFill>
                  <a:prstClr val="white"/>
                </a:solidFill>
                <a:latin typeface="Arial Narrow"/>
              </a:rPr>
              <a:t>: 5 pans; 3 urinals; 4 </a:t>
            </a:r>
            <a:r>
              <a:rPr lang="en-AU" kern="0" dirty="0" smtClean="0">
                <a:solidFill>
                  <a:prstClr val="white"/>
                </a:solidFill>
                <a:latin typeface="Arial Narrow"/>
              </a:rPr>
              <a:t>washbasins; and for females</a:t>
            </a:r>
            <a:r>
              <a:rPr lang="en-AU" kern="0" dirty="0">
                <a:solidFill>
                  <a:prstClr val="white"/>
                </a:solidFill>
                <a:latin typeface="Arial Narrow"/>
              </a:rPr>
              <a:t>: 7 pans; 4 washbasins</a:t>
            </a:r>
          </a:p>
        </p:txBody>
      </p:sp>
      <p:sp>
        <p:nvSpPr>
          <p:cNvPr id="25" name="Rounded Rectangle 24"/>
          <p:cNvSpPr/>
          <p:nvPr/>
        </p:nvSpPr>
        <p:spPr>
          <a:xfrm>
            <a:off x="9665321" y="1272406"/>
            <a:ext cx="1620000" cy="72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Classification</a:t>
            </a:r>
          </a:p>
        </p:txBody>
      </p:sp>
      <p:sp>
        <p:nvSpPr>
          <p:cNvPr id="26" name="Rounded Rectangle 25"/>
          <p:cNvSpPr/>
          <p:nvPr/>
        </p:nvSpPr>
        <p:spPr>
          <a:xfrm>
            <a:off x="9665321" y="2289612"/>
            <a:ext cx="1620000" cy="90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General </a:t>
            </a:r>
            <a:r>
              <a:rPr lang="en-AU" sz="1600" kern="0" dirty="0" smtClean="0"/>
              <a:t>access requirements</a:t>
            </a:r>
            <a:endParaRPr lang="en-AU" sz="1600" kern="0" dirty="0"/>
          </a:p>
        </p:txBody>
      </p:sp>
      <p:sp>
        <p:nvSpPr>
          <p:cNvPr id="27" name="Rounded Rectangle 26"/>
          <p:cNvSpPr/>
          <p:nvPr/>
        </p:nvSpPr>
        <p:spPr>
          <a:xfrm>
            <a:off x="9665321" y="4684024"/>
            <a:ext cx="1620000" cy="90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Accessible </a:t>
            </a:r>
            <a:r>
              <a:rPr lang="en-AU" sz="1600" kern="0" dirty="0" smtClean="0"/>
              <a:t>sanitary </a:t>
            </a:r>
            <a:r>
              <a:rPr lang="en-AU" sz="1600" kern="0" dirty="0"/>
              <a:t>f</a:t>
            </a:r>
            <a:r>
              <a:rPr lang="en-AU" sz="1600" kern="0" dirty="0" smtClean="0"/>
              <a:t>acilities</a:t>
            </a:r>
            <a:endParaRPr lang="en-AU" sz="1600" kern="0" dirty="0"/>
          </a:p>
        </p:txBody>
      </p:sp>
      <p:sp>
        <p:nvSpPr>
          <p:cNvPr id="28" name="Rounded Rectangle 27"/>
          <p:cNvSpPr/>
          <p:nvPr/>
        </p:nvSpPr>
        <p:spPr>
          <a:xfrm>
            <a:off x="9665321" y="3486818"/>
            <a:ext cx="1620000" cy="900000"/>
          </a:xfrm>
          <a:prstGeom prst="roundRect">
            <a:avLst/>
          </a:prstGeom>
          <a:solidFill>
            <a:schemeClr val="bg1"/>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Number of </a:t>
            </a:r>
            <a:r>
              <a:rPr lang="en-AU" sz="1600" kern="0" dirty="0" smtClean="0"/>
              <a:t>facilities </a:t>
            </a:r>
            <a:r>
              <a:rPr lang="en-AU" sz="1600" kern="0" dirty="0"/>
              <a:t>r</a:t>
            </a:r>
            <a:r>
              <a:rPr lang="en-AU" sz="1600" kern="0" dirty="0" smtClean="0"/>
              <a:t>equired</a:t>
            </a:r>
            <a:endParaRPr lang="en-AU" sz="1600" kern="0" dirty="0"/>
          </a:p>
        </p:txBody>
      </p:sp>
      <p:sp>
        <p:nvSpPr>
          <p:cNvPr id="29" name="Rounded Rectangle 28"/>
          <p:cNvSpPr/>
          <p:nvPr/>
        </p:nvSpPr>
        <p:spPr>
          <a:xfrm>
            <a:off x="9665321" y="5881230"/>
            <a:ext cx="1620000" cy="72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Accessible </a:t>
            </a:r>
            <a:r>
              <a:rPr lang="en-AU" sz="1600" kern="0" dirty="0" smtClean="0"/>
              <a:t>features</a:t>
            </a:r>
            <a:endParaRPr lang="en-AU" sz="1600" kern="0" dirty="0"/>
          </a:p>
        </p:txBody>
      </p:sp>
    </p:spTree>
    <p:extLst>
      <p:ext uri="{BB962C8B-B14F-4D97-AF65-F5344CB8AC3E}">
        <p14:creationId xmlns:p14="http://schemas.microsoft.com/office/powerpoint/2010/main" val="183702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30"/>
            <a:ext cx="10515600" cy="908086"/>
          </a:xfrm>
        </p:spPr>
        <p:txBody>
          <a:bodyPr/>
          <a:lstStyle/>
          <a:p>
            <a:pPr algn="ctr"/>
            <a:r>
              <a:rPr lang="en-AU" dirty="0"/>
              <a:t>What you will learn</a:t>
            </a:r>
          </a:p>
        </p:txBody>
      </p:sp>
      <p:sp>
        <p:nvSpPr>
          <p:cNvPr id="8" name="Content Placeholder 2"/>
          <p:cNvSpPr>
            <a:spLocks noGrp="1"/>
          </p:cNvSpPr>
          <p:nvPr>
            <p:ph idx="1"/>
          </p:nvPr>
        </p:nvSpPr>
        <p:spPr>
          <a:xfrm>
            <a:off x="838200" y="1493134"/>
            <a:ext cx="6261100" cy="4683829"/>
          </a:xfrm>
        </p:spPr>
        <p:txBody>
          <a:bodyPr>
            <a:normAutofit/>
          </a:bodyPr>
          <a:lstStyle/>
          <a:p>
            <a:pPr marL="0" indent="0">
              <a:buNone/>
            </a:pPr>
            <a:r>
              <a:rPr lang="en-AU" sz="2400" b="1" dirty="0" smtClean="0"/>
              <a:t>Aims </a:t>
            </a:r>
            <a:r>
              <a:rPr lang="en-AU" sz="2400" b="1" dirty="0"/>
              <a:t>&amp; </a:t>
            </a:r>
            <a:r>
              <a:rPr lang="en-AU" sz="2400" b="1" dirty="0" smtClean="0"/>
              <a:t>Objectives</a:t>
            </a:r>
            <a:endParaRPr lang="en-AU" sz="2400" b="1" dirty="0"/>
          </a:p>
          <a:p>
            <a:pPr lvl="1"/>
            <a:r>
              <a:rPr lang="en-US" sz="2400" dirty="0" smtClean="0"/>
              <a:t>To </a:t>
            </a:r>
            <a:r>
              <a:rPr lang="en-US" sz="2400" dirty="0"/>
              <a:t>provide you with a basic understanding of the </a:t>
            </a:r>
            <a:r>
              <a:rPr lang="en-US" sz="2400" dirty="0" smtClean="0"/>
              <a:t/>
            </a:r>
            <a:br>
              <a:rPr lang="en-US" sz="2400" dirty="0" smtClean="0"/>
            </a:br>
            <a:r>
              <a:rPr lang="en-US" sz="2400" dirty="0" smtClean="0"/>
              <a:t>NCC Volume One disability </a:t>
            </a:r>
            <a:r>
              <a:rPr lang="en-US" sz="2400" dirty="0"/>
              <a:t>a</a:t>
            </a:r>
            <a:r>
              <a:rPr lang="en-US" sz="2400" dirty="0" smtClean="0"/>
              <a:t>ccess requirements. </a:t>
            </a:r>
            <a:br>
              <a:rPr lang="en-US" sz="2400" dirty="0" smtClean="0"/>
            </a:br>
            <a:endParaRPr lang="en-US" sz="2400" dirty="0"/>
          </a:p>
          <a:p>
            <a:pPr marL="0" indent="0">
              <a:buNone/>
            </a:pPr>
            <a:r>
              <a:rPr lang="en-US" sz="2400" b="1" dirty="0" smtClean="0"/>
              <a:t>Who </a:t>
            </a:r>
            <a:r>
              <a:rPr lang="en-US" sz="2400" b="1" dirty="0"/>
              <a:t>this </a:t>
            </a:r>
            <a:r>
              <a:rPr lang="en-US" sz="2400" b="1" dirty="0" smtClean="0"/>
              <a:t>material </a:t>
            </a:r>
            <a:r>
              <a:rPr lang="en-US" sz="2400" b="1" dirty="0"/>
              <a:t>is </a:t>
            </a:r>
            <a:r>
              <a:rPr lang="en-US" sz="2400" b="1" dirty="0" smtClean="0"/>
              <a:t>for</a:t>
            </a:r>
            <a:endParaRPr lang="en-US" sz="2400" b="1" dirty="0"/>
          </a:p>
          <a:p>
            <a:pPr lvl="1"/>
            <a:r>
              <a:rPr lang="en-US" sz="2400" dirty="0" smtClean="0"/>
              <a:t>All </a:t>
            </a:r>
            <a:r>
              <a:rPr lang="en-US" sz="2400" dirty="0"/>
              <a:t>building </a:t>
            </a:r>
            <a:r>
              <a:rPr lang="en-US" sz="2400" dirty="0" smtClean="0"/>
              <a:t>professionals.</a:t>
            </a:r>
            <a:endParaRPr lang="en-US" sz="2400" dirty="0"/>
          </a:p>
        </p:txBody>
      </p:sp>
      <p:pic>
        <p:nvPicPr>
          <p:cNvPr id="9" name="Picture 2" descr="http://m.c.lnkd.licdn.com/media/p/4/000/166/330/3b83ef1.png" title="Image of people writing"/>
          <p:cNvPicPr>
            <a:picLocks noChangeAspect="1" noChangeArrowheads="1"/>
          </p:cNvPicPr>
          <p:nvPr/>
        </p:nvPicPr>
        <p:blipFill rotWithShape="1">
          <a:blip r:embed="rId3" cstate="print"/>
          <a:srcRect l="26528" t="48103" r="44291"/>
          <a:stretch/>
        </p:blipFill>
        <p:spPr bwMode="auto">
          <a:xfrm>
            <a:off x="7291804" y="1493134"/>
            <a:ext cx="3797300" cy="2321376"/>
          </a:xfrm>
          <a:prstGeom prst="rect">
            <a:avLst/>
          </a:prstGeom>
          <a:noFill/>
        </p:spPr>
      </p:pic>
      <p:pic>
        <p:nvPicPr>
          <p:cNvPr id="10" name="Picture 2" descr="http://m.c.lnkd.licdn.com/media/p/4/000/166/330/3b83ef1.png" title="Two workers on site"/>
          <p:cNvPicPr>
            <a:picLocks noChangeAspect="1" noChangeArrowheads="1"/>
          </p:cNvPicPr>
          <p:nvPr/>
        </p:nvPicPr>
        <p:blipFill rotWithShape="1">
          <a:blip r:embed="rId3" cstate="print"/>
          <a:srcRect t="48103" r="73652"/>
          <a:stretch/>
        </p:blipFill>
        <p:spPr bwMode="auto">
          <a:xfrm>
            <a:off x="7380704" y="4034427"/>
            <a:ext cx="3670744" cy="2485305"/>
          </a:xfrm>
          <a:prstGeom prst="rect">
            <a:avLst/>
          </a:prstGeom>
          <a:noFill/>
        </p:spPr>
      </p:pic>
    </p:spTree>
    <p:extLst>
      <p:ext uri="{BB962C8B-B14F-4D97-AF65-F5344CB8AC3E}">
        <p14:creationId xmlns:p14="http://schemas.microsoft.com/office/powerpoint/2010/main" val="3418563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580200" y="215717"/>
            <a:ext cx="10515600" cy="908086"/>
          </a:xfrm>
        </p:spPr>
        <p:txBody>
          <a:bodyPr>
            <a:normAutofit/>
          </a:bodyPr>
          <a:lstStyle/>
          <a:p>
            <a:pPr algn="ctr"/>
            <a:r>
              <a:rPr lang="en-AU" sz="4000" dirty="0" smtClean="0"/>
              <a:t>Example: Applying </a:t>
            </a:r>
            <a:r>
              <a:rPr lang="en-AU" sz="4000" dirty="0"/>
              <a:t>NCC Volume </a:t>
            </a:r>
            <a:r>
              <a:rPr lang="en-AU" sz="4000" dirty="0" smtClean="0"/>
              <a:t>One</a:t>
            </a:r>
            <a:endParaRPr lang="en-AU" sz="4000" dirty="0"/>
          </a:p>
        </p:txBody>
      </p:sp>
      <p:pic>
        <p:nvPicPr>
          <p:cNvPr id="16" name="Picture 2" descr="Image of tradesman with a tool belt."/>
          <p:cNvPicPr>
            <a:picLocks noChangeAspect="1" noChangeArrowheads="1"/>
          </p:cNvPicPr>
          <p:nvPr/>
        </p:nvPicPr>
        <p:blipFill>
          <a:blip r:embed="rId3" cstate="print"/>
          <a:srcRect/>
          <a:stretch>
            <a:fillRect/>
          </a:stretch>
        </p:blipFill>
        <p:spPr bwMode="auto">
          <a:xfrm>
            <a:off x="318943" y="2054120"/>
            <a:ext cx="2768251" cy="4194179"/>
          </a:xfrm>
          <a:prstGeom prst="rect">
            <a:avLst/>
          </a:prstGeom>
          <a:noFill/>
          <a:ln w="9525">
            <a:noFill/>
            <a:miter lim="800000"/>
            <a:headEnd/>
            <a:tailEnd/>
          </a:ln>
        </p:spPr>
      </p:pic>
      <p:pic>
        <p:nvPicPr>
          <p:cNvPr id="21" name="Picture 2" title="Office bui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4631" y="1379015"/>
            <a:ext cx="6057112" cy="5057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Explosion 1 21"/>
          <p:cNvSpPr/>
          <p:nvPr/>
        </p:nvSpPr>
        <p:spPr>
          <a:xfrm>
            <a:off x="1692876" y="933854"/>
            <a:ext cx="3468312" cy="2255757"/>
          </a:xfrm>
          <a:prstGeom prst="irregularSeal1">
            <a:avLst/>
          </a:prstGeom>
          <a:solidFill>
            <a:srgbClr val="F0C41A"/>
          </a:solidFill>
          <a:ln w="19050" cap="flat" cmpd="sng" algn="ctr">
            <a:solidFill>
              <a:srgbClr val="F0C41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a:ln>
                  <a:noFill/>
                </a:ln>
                <a:solidFill>
                  <a:prstClr val="black"/>
                </a:solidFill>
                <a:effectLst/>
                <a:uLnTx/>
                <a:uFillTx/>
              </a:rPr>
              <a:t>Remember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smtClean="0">
                <a:ln>
                  <a:noFill/>
                </a:ln>
                <a:solidFill>
                  <a:prstClr val="black"/>
                </a:solidFill>
                <a:effectLst/>
                <a:uLnTx/>
                <a:uFillTx/>
              </a:rPr>
              <a:t>accessible </a:t>
            </a:r>
            <a:r>
              <a:rPr lang="en-AU" kern="0" noProof="0" dirty="0" smtClean="0">
                <a:solidFill>
                  <a:prstClr val="black"/>
                </a:solidFill>
              </a:rPr>
              <a:t>s</a:t>
            </a:r>
            <a:r>
              <a:rPr lang="en-AU" kern="0" dirty="0" smtClean="0">
                <a:solidFill>
                  <a:prstClr val="black"/>
                </a:solidFill>
              </a:rPr>
              <a:t>anitary f</a:t>
            </a:r>
            <a:r>
              <a:rPr kumimoji="0" lang="en-AU" sz="1800" b="0" i="0" u="none" strike="noStrike" kern="0" cap="none" spc="0" normalizeH="0" baseline="0" noProof="0" dirty="0" smtClean="0">
                <a:ln>
                  <a:noFill/>
                </a:ln>
                <a:solidFill>
                  <a:prstClr val="black"/>
                </a:solidFill>
                <a:effectLst/>
                <a:uLnTx/>
                <a:uFillTx/>
              </a:rPr>
              <a:t>acilities!</a:t>
            </a:r>
            <a:endParaRPr kumimoji="0" lang="en-AU" sz="1800" b="0" i="0" u="none" strike="noStrike" kern="0" cap="none" spc="0" normalizeH="0" baseline="0" noProof="0" dirty="0">
              <a:ln>
                <a:noFill/>
              </a:ln>
              <a:solidFill>
                <a:prstClr val="black"/>
              </a:solidFill>
              <a:effectLst/>
              <a:uLnTx/>
              <a:uFillTx/>
            </a:endParaRPr>
          </a:p>
        </p:txBody>
      </p:sp>
      <p:sp>
        <p:nvSpPr>
          <p:cNvPr id="23" name="Rounded Rectangle 22"/>
          <p:cNvSpPr/>
          <p:nvPr/>
        </p:nvSpPr>
        <p:spPr>
          <a:xfrm>
            <a:off x="9746950" y="1272406"/>
            <a:ext cx="1620000" cy="72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Classification</a:t>
            </a:r>
          </a:p>
        </p:txBody>
      </p:sp>
      <p:sp>
        <p:nvSpPr>
          <p:cNvPr id="24" name="Rounded Rectangle 23"/>
          <p:cNvSpPr/>
          <p:nvPr/>
        </p:nvSpPr>
        <p:spPr>
          <a:xfrm>
            <a:off x="9746950" y="2289612"/>
            <a:ext cx="1620000" cy="90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General </a:t>
            </a:r>
            <a:r>
              <a:rPr lang="en-AU" sz="1600" kern="0" dirty="0" smtClean="0"/>
              <a:t>access </a:t>
            </a:r>
            <a:r>
              <a:rPr lang="en-AU" sz="1600" kern="0" dirty="0"/>
              <a:t>r</a:t>
            </a:r>
            <a:r>
              <a:rPr lang="en-AU" sz="1600" kern="0" dirty="0" smtClean="0"/>
              <a:t>equirements</a:t>
            </a:r>
            <a:endParaRPr lang="en-AU" sz="1600" kern="0" dirty="0"/>
          </a:p>
        </p:txBody>
      </p:sp>
      <p:sp>
        <p:nvSpPr>
          <p:cNvPr id="25" name="Rounded Rectangle 24"/>
          <p:cNvSpPr/>
          <p:nvPr/>
        </p:nvSpPr>
        <p:spPr>
          <a:xfrm>
            <a:off x="9746950" y="4684024"/>
            <a:ext cx="1620000" cy="900000"/>
          </a:xfrm>
          <a:prstGeom prst="roundRect">
            <a:avLst/>
          </a:prstGeom>
          <a:solidFill>
            <a:schemeClr val="bg1"/>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Accessible </a:t>
            </a:r>
            <a:r>
              <a:rPr lang="en-AU" sz="1600" kern="0" dirty="0" smtClean="0"/>
              <a:t>sanitary facilities</a:t>
            </a:r>
            <a:endParaRPr lang="en-AU" sz="1600" kern="0" dirty="0"/>
          </a:p>
        </p:txBody>
      </p:sp>
      <p:sp>
        <p:nvSpPr>
          <p:cNvPr id="26" name="Rounded Rectangle 25"/>
          <p:cNvSpPr/>
          <p:nvPr/>
        </p:nvSpPr>
        <p:spPr>
          <a:xfrm>
            <a:off x="9746950" y="3486818"/>
            <a:ext cx="1620000" cy="90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Number of </a:t>
            </a:r>
            <a:r>
              <a:rPr lang="en-AU" sz="1600" kern="0" dirty="0" smtClean="0"/>
              <a:t>facilities required</a:t>
            </a:r>
            <a:endParaRPr lang="en-AU" sz="1600" kern="0" dirty="0"/>
          </a:p>
        </p:txBody>
      </p:sp>
      <p:sp>
        <p:nvSpPr>
          <p:cNvPr id="27" name="Rounded Rectangle 26"/>
          <p:cNvSpPr/>
          <p:nvPr/>
        </p:nvSpPr>
        <p:spPr>
          <a:xfrm>
            <a:off x="9746950" y="5881230"/>
            <a:ext cx="1620000" cy="72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Accessible </a:t>
            </a:r>
            <a:r>
              <a:rPr lang="en-AU" sz="1600" kern="0" dirty="0" smtClean="0"/>
              <a:t>features</a:t>
            </a:r>
            <a:endParaRPr lang="en-AU" sz="1600" kern="0" dirty="0"/>
          </a:p>
        </p:txBody>
      </p:sp>
    </p:spTree>
    <p:extLst>
      <p:ext uri="{BB962C8B-B14F-4D97-AF65-F5344CB8AC3E}">
        <p14:creationId xmlns:p14="http://schemas.microsoft.com/office/powerpoint/2010/main" val="31582163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531220" y="238183"/>
            <a:ext cx="10515600" cy="908086"/>
          </a:xfrm>
        </p:spPr>
        <p:txBody>
          <a:bodyPr>
            <a:normAutofit/>
          </a:bodyPr>
          <a:lstStyle/>
          <a:p>
            <a:pPr algn="ctr"/>
            <a:r>
              <a:rPr lang="en-AU" sz="4000" dirty="0" smtClean="0"/>
              <a:t>Example:</a:t>
            </a:r>
            <a:r>
              <a:rPr lang="en-AU" sz="4000" dirty="0"/>
              <a:t> A</a:t>
            </a:r>
            <a:r>
              <a:rPr lang="en-AU" sz="4000" dirty="0" smtClean="0"/>
              <a:t>pplying </a:t>
            </a:r>
            <a:r>
              <a:rPr lang="en-AU" sz="4000" dirty="0"/>
              <a:t>NCC Volume </a:t>
            </a:r>
            <a:r>
              <a:rPr lang="en-AU" sz="4000" dirty="0" smtClean="0"/>
              <a:t>One</a:t>
            </a:r>
            <a:endParaRPr lang="en-AU" sz="4000" dirty="0"/>
          </a:p>
        </p:txBody>
      </p:sp>
      <p:pic>
        <p:nvPicPr>
          <p:cNvPr id="16" name="Picture 2" descr="Image of tradesman with a tool belt."/>
          <p:cNvPicPr>
            <a:picLocks noChangeAspect="1" noChangeArrowheads="1"/>
          </p:cNvPicPr>
          <p:nvPr/>
        </p:nvPicPr>
        <p:blipFill>
          <a:blip r:embed="rId3" cstate="print"/>
          <a:srcRect/>
          <a:stretch>
            <a:fillRect/>
          </a:stretch>
        </p:blipFill>
        <p:spPr bwMode="auto">
          <a:xfrm>
            <a:off x="730522" y="1765714"/>
            <a:ext cx="2768251" cy="4194179"/>
          </a:xfrm>
          <a:prstGeom prst="rect">
            <a:avLst/>
          </a:prstGeom>
          <a:noFill/>
          <a:ln w="9525">
            <a:noFill/>
            <a:miter lim="800000"/>
            <a:headEnd/>
            <a:tailEnd/>
          </a:ln>
        </p:spPr>
      </p:pic>
      <p:pic>
        <p:nvPicPr>
          <p:cNvPr id="22" name="Picture 2" title="Office bui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5701" y="1999121"/>
            <a:ext cx="4711482" cy="3933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ounded Rectangular Callout 22"/>
          <p:cNvSpPr/>
          <p:nvPr/>
        </p:nvSpPr>
        <p:spPr>
          <a:xfrm>
            <a:off x="2114647" y="1272406"/>
            <a:ext cx="4466795" cy="564367"/>
          </a:xfrm>
          <a:prstGeom prst="wedgeRoundRectCallout">
            <a:avLst>
              <a:gd name="adj1" fmla="val -52210"/>
              <a:gd name="adj2" fmla="val 158595"/>
              <a:gd name="adj3" fmla="val 16667"/>
            </a:avLst>
          </a:prstGeom>
          <a:solidFill>
            <a:srgbClr val="234396">
              <a:alpha val="90000"/>
            </a:srgbClr>
          </a:solidFill>
          <a:ln w="19050" cap="flat" cmpd="sng" algn="ctr">
            <a:solidFill>
              <a:srgbClr val="234396">
                <a:alpha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AU" kern="0" dirty="0">
                <a:solidFill>
                  <a:prstClr val="white"/>
                </a:solidFill>
                <a:latin typeface="Arial Narrow"/>
              </a:rPr>
              <a:t>How do I make the sanitary facilities accessible?</a:t>
            </a:r>
            <a:endParaRPr kumimoji="0" lang="en-AU" sz="1800" b="0" i="0" u="none" strike="noStrike" kern="0" cap="none" spc="0" normalizeH="0" baseline="0" noProof="0" dirty="0">
              <a:ln>
                <a:noFill/>
              </a:ln>
              <a:solidFill>
                <a:prstClr val="white"/>
              </a:solidFill>
              <a:effectLst/>
              <a:uLnTx/>
              <a:uFillTx/>
              <a:latin typeface="Arial Narrow"/>
            </a:endParaRPr>
          </a:p>
        </p:txBody>
      </p:sp>
      <p:sp>
        <p:nvSpPr>
          <p:cNvPr id="24" name="Rounded Rectangular Callout 23"/>
          <p:cNvSpPr/>
          <p:nvPr/>
        </p:nvSpPr>
        <p:spPr>
          <a:xfrm>
            <a:off x="1549831" y="6122241"/>
            <a:ext cx="6884438" cy="590411"/>
          </a:xfrm>
          <a:prstGeom prst="wedgeRoundRectCallout">
            <a:avLst>
              <a:gd name="adj1" fmla="val -44201"/>
              <a:gd name="adj2" fmla="val -621606"/>
              <a:gd name="adj3" fmla="val 16667"/>
            </a:avLst>
          </a:prstGeom>
          <a:solidFill>
            <a:srgbClr val="234396">
              <a:alpha val="70000"/>
            </a:srgbClr>
          </a:solidFill>
          <a:ln w="19050" cap="flat" cmpd="sng" algn="ctr">
            <a:solidFill>
              <a:srgbClr val="234396">
                <a:alpha val="7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a:ln>
                  <a:noFill/>
                </a:ln>
                <a:solidFill>
                  <a:prstClr val="white"/>
                </a:solidFill>
                <a:effectLst/>
                <a:uLnTx/>
                <a:uFillTx/>
                <a:latin typeface="Arial Narrow"/>
              </a:rPr>
              <a:t>Answer</a:t>
            </a:r>
            <a:r>
              <a:rPr kumimoji="0" lang="en-AU" sz="1800" b="0" i="0" u="none" strike="noStrike" kern="0" cap="none" spc="0" normalizeH="0" baseline="0" noProof="0" dirty="0" smtClean="0">
                <a:ln>
                  <a:noFill/>
                </a:ln>
                <a:solidFill>
                  <a:prstClr val="white"/>
                </a:solidFill>
                <a:effectLst/>
                <a:uLnTx/>
                <a:uFillTx/>
                <a:latin typeface="Arial Narrow"/>
              </a:rPr>
              <a:t>: F2.4 </a:t>
            </a:r>
            <a:r>
              <a:rPr kumimoji="0" lang="en-AU" sz="1800" b="0" i="0" u="none" strike="noStrike" kern="0" cap="none" spc="0" normalizeH="0" baseline="0" noProof="0" dirty="0">
                <a:ln>
                  <a:noFill/>
                </a:ln>
                <a:solidFill>
                  <a:prstClr val="white"/>
                </a:solidFill>
                <a:effectLst/>
                <a:uLnTx/>
                <a:uFillTx/>
                <a:latin typeface="Arial Narrow"/>
              </a:rPr>
              <a:t>refers</a:t>
            </a:r>
            <a:r>
              <a:rPr kumimoji="0" lang="en-AU" sz="1800" b="0" i="0" u="none" strike="noStrike" kern="0" cap="none" spc="0" normalizeH="0" noProof="0" dirty="0">
                <a:ln>
                  <a:noFill/>
                </a:ln>
                <a:solidFill>
                  <a:prstClr val="white"/>
                </a:solidFill>
                <a:effectLst/>
                <a:uLnTx/>
                <a:uFillTx/>
                <a:latin typeface="Arial Narrow"/>
              </a:rPr>
              <a:t> to AS 1428.1 which contains the design and fit out </a:t>
            </a:r>
            <a:r>
              <a:rPr kumimoji="0" lang="en-AU" sz="1800" b="0" i="0" u="none" strike="noStrike" kern="0" cap="none" spc="0" normalizeH="0" noProof="0" dirty="0" smtClean="0">
                <a:ln>
                  <a:noFill/>
                </a:ln>
                <a:solidFill>
                  <a:prstClr val="white"/>
                </a:solidFill>
                <a:effectLst/>
                <a:uLnTx/>
                <a:uFillTx/>
                <a:latin typeface="Arial Narrow"/>
              </a:rPr>
              <a:t>requirements for </a:t>
            </a:r>
            <a:r>
              <a:rPr kumimoji="0" lang="en-AU" sz="1800" b="0" i="0" u="none" strike="noStrike" kern="0" cap="none" spc="0" normalizeH="0" noProof="0" dirty="0">
                <a:ln>
                  <a:noFill/>
                </a:ln>
                <a:solidFill>
                  <a:prstClr val="white"/>
                </a:solidFill>
                <a:effectLst/>
                <a:uLnTx/>
                <a:uFillTx/>
                <a:latin typeface="Arial Narrow"/>
              </a:rPr>
              <a:t>accessible sanitary facilities</a:t>
            </a:r>
            <a:endParaRPr kumimoji="0" lang="en-AU" sz="1800" b="0" i="0" u="none" strike="noStrike" kern="0" cap="none" spc="0" normalizeH="0" baseline="0" noProof="0" dirty="0">
              <a:ln>
                <a:noFill/>
              </a:ln>
              <a:solidFill>
                <a:prstClr val="white"/>
              </a:solidFill>
              <a:effectLst/>
              <a:uLnTx/>
              <a:uFillTx/>
              <a:latin typeface="Arial Narrow"/>
            </a:endParaRPr>
          </a:p>
        </p:txBody>
      </p:sp>
      <p:sp>
        <p:nvSpPr>
          <p:cNvPr id="25" name="Rounded Rectangle 24"/>
          <p:cNvSpPr/>
          <p:nvPr/>
        </p:nvSpPr>
        <p:spPr>
          <a:xfrm>
            <a:off x="9600010" y="1272406"/>
            <a:ext cx="1620000" cy="72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Classification</a:t>
            </a:r>
          </a:p>
        </p:txBody>
      </p:sp>
      <p:sp>
        <p:nvSpPr>
          <p:cNvPr id="26" name="Rounded Rectangle 25"/>
          <p:cNvSpPr/>
          <p:nvPr/>
        </p:nvSpPr>
        <p:spPr>
          <a:xfrm>
            <a:off x="9600010" y="2289612"/>
            <a:ext cx="1620000" cy="90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General </a:t>
            </a:r>
            <a:r>
              <a:rPr lang="en-AU" sz="1600" kern="0" dirty="0" smtClean="0"/>
              <a:t>access </a:t>
            </a:r>
            <a:r>
              <a:rPr lang="en-AU" sz="1600" kern="0" dirty="0"/>
              <a:t>r</a:t>
            </a:r>
            <a:r>
              <a:rPr lang="en-AU" sz="1600" kern="0" dirty="0" smtClean="0"/>
              <a:t>equirements</a:t>
            </a:r>
            <a:endParaRPr lang="en-AU" sz="1600" kern="0" dirty="0"/>
          </a:p>
        </p:txBody>
      </p:sp>
      <p:sp>
        <p:nvSpPr>
          <p:cNvPr id="27" name="Rounded Rectangle 26"/>
          <p:cNvSpPr/>
          <p:nvPr/>
        </p:nvSpPr>
        <p:spPr>
          <a:xfrm>
            <a:off x="9600010" y="4684024"/>
            <a:ext cx="1620000" cy="90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Accessible </a:t>
            </a:r>
            <a:r>
              <a:rPr lang="en-AU" sz="1600" kern="0" dirty="0" smtClean="0"/>
              <a:t>sanitary </a:t>
            </a:r>
            <a:r>
              <a:rPr lang="en-AU" sz="1600" kern="0" dirty="0"/>
              <a:t>f</a:t>
            </a:r>
            <a:r>
              <a:rPr lang="en-AU" sz="1600" kern="0" dirty="0" smtClean="0"/>
              <a:t>acilities</a:t>
            </a:r>
            <a:endParaRPr lang="en-AU" sz="1600" kern="0" dirty="0"/>
          </a:p>
        </p:txBody>
      </p:sp>
      <p:sp>
        <p:nvSpPr>
          <p:cNvPr id="28" name="Rounded Rectangle 27"/>
          <p:cNvSpPr/>
          <p:nvPr/>
        </p:nvSpPr>
        <p:spPr>
          <a:xfrm>
            <a:off x="9600010" y="3486818"/>
            <a:ext cx="1620000" cy="900000"/>
          </a:xfrm>
          <a:prstGeom prst="roundRect">
            <a:avLst/>
          </a:prstGeom>
          <a:solidFill>
            <a:srgbClr val="234396">
              <a:alpha val="30196"/>
            </a:srgbClr>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Number of </a:t>
            </a:r>
            <a:r>
              <a:rPr lang="en-AU" sz="1600" kern="0" dirty="0" smtClean="0"/>
              <a:t>facilities </a:t>
            </a:r>
            <a:r>
              <a:rPr lang="en-AU" sz="1600" kern="0" dirty="0"/>
              <a:t>r</a:t>
            </a:r>
            <a:r>
              <a:rPr lang="en-AU" sz="1600" kern="0" dirty="0" smtClean="0"/>
              <a:t>equired</a:t>
            </a:r>
            <a:endParaRPr lang="en-AU" sz="1600" kern="0" dirty="0"/>
          </a:p>
        </p:txBody>
      </p:sp>
      <p:sp>
        <p:nvSpPr>
          <p:cNvPr id="29" name="Rounded Rectangle 28"/>
          <p:cNvSpPr/>
          <p:nvPr/>
        </p:nvSpPr>
        <p:spPr>
          <a:xfrm>
            <a:off x="9600010" y="5881230"/>
            <a:ext cx="1620000" cy="720000"/>
          </a:xfrm>
          <a:prstGeom prst="roundRect">
            <a:avLst/>
          </a:prstGeom>
          <a:solidFill>
            <a:schemeClr val="bg1"/>
          </a:solidFill>
          <a:ln w="19050" cap="flat" cmpd="sng" algn="ctr">
            <a:solidFill>
              <a:schemeClr val="bg2">
                <a:lumMod val="50000"/>
              </a:schemeClr>
            </a:solidFill>
            <a:prstDash val="solid"/>
          </a:ln>
          <a:effectLst/>
        </p:spPr>
        <p:txBody>
          <a:bodyPr rtlCol="0" anchor="ctr"/>
          <a:lstStyle/>
          <a:p>
            <a:pPr algn="ctr" fontAlgn="auto">
              <a:spcBef>
                <a:spcPts val="0"/>
              </a:spcBef>
              <a:spcAft>
                <a:spcPts val="0"/>
              </a:spcAft>
            </a:pPr>
            <a:r>
              <a:rPr lang="en-AU" sz="1600" kern="0" dirty="0"/>
              <a:t>Accessible </a:t>
            </a:r>
            <a:r>
              <a:rPr lang="en-AU" sz="1600" kern="0" dirty="0" smtClean="0"/>
              <a:t>features</a:t>
            </a:r>
            <a:endParaRPr lang="en-AU" sz="1600" kern="0" dirty="0"/>
          </a:p>
        </p:txBody>
      </p:sp>
    </p:spTree>
    <p:extLst>
      <p:ext uri="{BB962C8B-B14F-4D97-AF65-F5344CB8AC3E}">
        <p14:creationId xmlns:p14="http://schemas.microsoft.com/office/powerpoint/2010/main" val="27657843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30"/>
            <a:ext cx="10515600" cy="908086"/>
          </a:xfrm>
        </p:spPr>
        <p:txBody>
          <a:bodyPr/>
          <a:lstStyle/>
          <a:p>
            <a:pPr algn="ctr"/>
            <a:r>
              <a:rPr lang="en-AU" dirty="0"/>
              <a:t>Other Matters</a:t>
            </a:r>
          </a:p>
        </p:txBody>
      </p:sp>
      <p:sp>
        <p:nvSpPr>
          <p:cNvPr id="9" name="Content Placeholder 2"/>
          <p:cNvSpPr>
            <a:spLocks noGrp="1"/>
          </p:cNvSpPr>
          <p:nvPr>
            <p:ph sz="half" idx="1"/>
          </p:nvPr>
        </p:nvSpPr>
        <p:spPr>
          <a:xfrm>
            <a:off x="838200" y="1493134"/>
            <a:ext cx="6568440" cy="4683829"/>
          </a:xfrm>
        </p:spPr>
        <p:txBody>
          <a:bodyPr/>
          <a:lstStyle/>
          <a:p>
            <a:pPr marL="0" indent="0">
              <a:spcAft>
                <a:spcPts val="1200"/>
              </a:spcAft>
              <a:buNone/>
            </a:pPr>
            <a:r>
              <a:rPr lang="en-AU" dirty="0"/>
              <a:t>In this section we will look at:</a:t>
            </a:r>
          </a:p>
          <a:p>
            <a:pPr marL="630238" indent="-227013"/>
            <a:r>
              <a:rPr lang="en-AU" dirty="0"/>
              <a:t>e</a:t>
            </a:r>
            <a:r>
              <a:rPr lang="en-AU" dirty="0" smtClean="0"/>
              <a:t>xisting buildings;</a:t>
            </a:r>
            <a:endParaRPr lang="en-AU" dirty="0"/>
          </a:p>
          <a:p>
            <a:pPr marL="630238" indent="-227013"/>
            <a:r>
              <a:rPr lang="en-AU" dirty="0" smtClean="0"/>
              <a:t>unjustifiable hardship;</a:t>
            </a:r>
            <a:endParaRPr lang="en-AU" dirty="0"/>
          </a:p>
          <a:p>
            <a:pPr marL="630238" indent="-227013"/>
            <a:r>
              <a:rPr lang="en-AU" dirty="0" smtClean="0"/>
              <a:t>the Guide </a:t>
            </a:r>
            <a:r>
              <a:rPr lang="en-AU" dirty="0"/>
              <a:t>to Volume </a:t>
            </a:r>
            <a:r>
              <a:rPr lang="en-AU" dirty="0" smtClean="0"/>
              <a:t>One; and</a:t>
            </a:r>
            <a:endParaRPr lang="en-AU" dirty="0"/>
          </a:p>
          <a:p>
            <a:pPr marL="630238" indent="-227013"/>
            <a:r>
              <a:rPr lang="en-AU" dirty="0" smtClean="0"/>
              <a:t>the Guideline </a:t>
            </a:r>
            <a:r>
              <a:rPr lang="en-AU" dirty="0"/>
              <a:t>on the </a:t>
            </a:r>
            <a:r>
              <a:rPr lang="en-AU" dirty="0" smtClean="0"/>
              <a:t>application </a:t>
            </a:r>
            <a:r>
              <a:rPr lang="en-AU" dirty="0"/>
              <a:t>of the Premises </a:t>
            </a:r>
            <a:r>
              <a:rPr lang="en-AU" dirty="0" smtClean="0"/>
              <a:t>Standards.</a:t>
            </a:r>
            <a:endParaRPr lang="en-AU" dirty="0"/>
          </a:p>
        </p:txBody>
      </p:sp>
      <p:pic>
        <p:nvPicPr>
          <p:cNvPr id="10" name="Content Placeholder 5" title="Question mark on top of books"/>
          <p:cNvPicPr>
            <a:picLocks noGrp="1" noChangeAspect="1"/>
          </p:cNvPicPr>
          <p:nvPr>
            <p:ph sz="half" idx="2"/>
          </p:nvPr>
        </p:nvPicPr>
        <p:blipFill>
          <a:blip r:embed="rId3"/>
          <a:stretch>
            <a:fillRect/>
          </a:stretch>
        </p:blipFill>
        <p:spPr>
          <a:xfrm>
            <a:off x="8078132" y="1493134"/>
            <a:ext cx="2914987" cy="4249446"/>
          </a:xfrm>
          <a:prstGeom prst="rect">
            <a:avLst/>
          </a:prstGeom>
        </p:spPr>
      </p:pic>
    </p:spTree>
    <p:extLst>
      <p:ext uri="{BB962C8B-B14F-4D97-AF65-F5344CB8AC3E}">
        <p14:creationId xmlns:p14="http://schemas.microsoft.com/office/powerpoint/2010/main" val="35505496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30"/>
            <a:ext cx="10515600" cy="908086"/>
          </a:xfrm>
        </p:spPr>
        <p:txBody>
          <a:bodyPr/>
          <a:lstStyle/>
          <a:p>
            <a:pPr algn="ctr"/>
            <a:r>
              <a:rPr lang="en-AU" dirty="0"/>
              <a:t>Existing B</a:t>
            </a:r>
            <a:r>
              <a:rPr lang="en-AU" dirty="0" smtClean="0"/>
              <a:t>uildings</a:t>
            </a:r>
            <a:endParaRPr lang="en-AU" dirty="0"/>
          </a:p>
        </p:txBody>
      </p:sp>
      <p:sp>
        <p:nvSpPr>
          <p:cNvPr id="7" name="Content Placeholder 2"/>
          <p:cNvSpPr>
            <a:spLocks noGrp="1"/>
          </p:cNvSpPr>
          <p:nvPr>
            <p:ph idx="1"/>
          </p:nvPr>
        </p:nvSpPr>
        <p:spPr>
          <a:xfrm>
            <a:off x="838200" y="1705405"/>
            <a:ext cx="10515600" cy="4683829"/>
          </a:xfrm>
        </p:spPr>
        <p:txBody>
          <a:bodyPr>
            <a:normAutofit/>
          </a:bodyPr>
          <a:lstStyle/>
          <a:p>
            <a:pPr>
              <a:spcAft>
                <a:spcPts val="1200"/>
              </a:spcAft>
            </a:pPr>
            <a:r>
              <a:rPr lang="en-AU" sz="2400" dirty="0"/>
              <a:t>Under building law, any differentiation of requirements for existing buildings is a function of State and Territory building regulations rather than the </a:t>
            </a:r>
            <a:r>
              <a:rPr lang="en-AU" sz="2400" dirty="0" smtClean="0"/>
              <a:t>NCC.</a:t>
            </a:r>
            <a:endParaRPr lang="en-AU" sz="2400" dirty="0"/>
          </a:p>
          <a:p>
            <a:pPr>
              <a:spcAft>
                <a:spcPts val="1200"/>
              </a:spcAft>
            </a:pPr>
            <a:r>
              <a:rPr lang="en-AU" sz="2400" dirty="0"/>
              <a:t>Three areas for particular consideration are: </a:t>
            </a:r>
          </a:p>
          <a:p>
            <a:pPr lvl="1"/>
            <a:r>
              <a:rPr lang="en-AU" sz="2400" dirty="0" smtClean="0"/>
              <a:t>exemptions </a:t>
            </a:r>
            <a:r>
              <a:rPr lang="en-AU" sz="2400" dirty="0"/>
              <a:t>for existing Class 1b and Class 2 </a:t>
            </a:r>
            <a:r>
              <a:rPr lang="en-AU" sz="2400" dirty="0" smtClean="0"/>
              <a:t>buildings;</a:t>
            </a:r>
            <a:endParaRPr lang="en-AU" sz="2400" dirty="0"/>
          </a:p>
          <a:p>
            <a:pPr lvl="1"/>
            <a:r>
              <a:rPr lang="en-AU" sz="2400" dirty="0" smtClean="0"/>
              <a:t>application </a:t>
            </a:r>
            <a:r>
              <a:rPr lang="en-AU" sz="2400" dirty="0"/>
              <a:t>of ‘affected part</a:t>
            </a:r>
            <a:r>
              <a:rPr lang="en-AU" sz="2400" dirty="0" smtClean="0"/>
              <a:t>’; and</a:t>
            </a:r>
            <a:endParaRPr lang="en-AU" sz="2400" dirty="0"/>
          </a:p>
          <a:p>
            <a:pPr lvl="1"/>
            <a:r>
              <a:rPr lang="en-AU" sz="2400" dirty="0" smtClean="0"/>
              <a:t>requirements </a:t>
            </a:r>
            <a:r>
              <a:rPr lang="en-AU" sz="2400" dirty="0"/>
              <a:t>for upgrades to existing lifts and accessible unisex </a:t>
            </a:r>
            <a:r>
              <a:rPr lang="en-AU" sz="2400" dirty="0" smtClean="0"/>
              <a:t>toilets.</a:t>
            </a:r>
            <a:endParaRPr lang="en-AU" sz="2400" dirty="0"/>
          </a:p>
        </p:txBody>
      </p:sp>
    </p:spTree>
    <p:extLst>
      <p:ext uri="{BB962C8B-B14F-4D97-AF65-F5344CB8AC3E}">
        <p14:creationId xmlns:p14="http://schemas.microsoft.com/office/powerpoint/2010/main" val="32322461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38200" y="365130"/>
            <a:ext cx="10515600" cy="908086"/>
          </a:xfrm>
        </p:spPr>
        <p:txBody>
          <a:bodyPr>
            <a:normAutofit fontScale="90000"/>
          </a:bodyPr>
          <a:lstStyle/>
          <a:p>
            <a:pPr algn="ctr"/>
            <a:r>
              <a:rPr lang="en-AU" dirty="0"/>
              <a:t>Existing </a:t>
            </a:r>
            <a:r>
              <a:rPr lang="en-AU" dirty="0" smtClean="0"/>
              <a:t>Buildings</a:t>
            </a:r>
            <a:br>
              <a:rPr lang="en-AU" dirty="0" smtClean="0"/>
            </a:br>
            <a:r>
              <a:rPr lang="en-AU" sz="3100" dirty="0" smtClean="0"/>
              <a:t>Class </a:t>
            </a:r>
            <a:r>
              <a:rPr lang="en-AU" sz="3100" dirty="0"/>
              <a:t>1b and Class 2 buildings</a:t>
            </a:r>
          </a:p>
        </p:txBody>
      </p:sp>
      <p:pic>
        <p:nvPicPr>
          <p:cNvPr id="11" name="Content Placeholder 8" title="Class 1b building"/>
          <p:cNvPicPr>
            <a:picLocks noGrp="1" noChangeAspect="1"/>
          </p:cNvPicPr>
          <p:nvPr>
            <p:ph sz="half" idx="1"/>
          </p:nvPr>
        </p:nvPicPr>
        <p:blipFill rotWithShape="1">
          <a:blip r:embed="rId3"/>
          <a:srcRect r="13213" b="25795"/>
          <a:stretch/>
        </p:blipFill>
        <p:spPr>
          <a:xfrm>
            <a:off x="882702" y="2122276"/>
            <a:ext cx="4727266" cy="2981065"/>
          </a:xfrm>
          <a:prstGeom prst="rect">
            <a:avLst/>
          </a:prstGeom>
        </p:spPr>
      </p:pic>
      <p:pic>
        <p:nvPicPr>
          <p:cNvPr id="12" name="Content Placeholder 9" title="Class 2 building"/>
          <p:cNvPicPr>
            <a:picLocks noGrp="1" noChangeAspect="1"/>
          </p:cNvPicPr>
          <p:nvPr>
            <p:ph sz="half" idx="2"/>
          </p:nvPr>
        </p:nvPicPr>
        <p:blipFill rotWithShape="1">
          <a:blip r:embed="rId4"/>
          <a:srcRect b="27614"/>
          <a:stretch/>
        </p:blipFill>
        <p:spPr>
          <a:xfrm>
            <a:off x="6807200" y="2122276"/>
            <a:ext cx="4551598" cy="2943994"/>
          </a:xfrm>
          <a:prstGeom prst="rect">
            <a:avLst/>
          </a:prstGeom>
        </p:spPr>
      </p:pic>
      <p:sp>
        <p:nvSpPr>
          <p:cNvPr id="2" name="TextBox 1"/>
          <p:cNvSpPr txBox="1"/>
          <p:nvPr/>
        </p:nvSpPr>
        <p:spPr>
          <a:xfrm>
            <a:off x="882702" y="5103341"/>
            <a:ext cx="4727266" cy="1107996"/>
          </a:xfrm>
          <a:prstGeom prst="rect">
            <a:avLst/>
          </a:prstGeom>
          <a:noFill/>
        </p:spPr>
        <p:txBody>
          <a:bodyPr wrap="square" rtlCol="0">
            <a:spAutoFit/>
          </a:bodyPr>
          <a:lstStyle/>
          <a:p>
            <a:r>
              <a:rPr lang="en-AU" sz="2200" b="1" dirty="0" smtClean="0"/>
              <a:t>Class 1b buildings:</a:t>
            </a:r>
          </a:p>
          <a:p>
            <a:r>
              <a:rPr lang="en-AU" sz="2200" dirty="0" smtClean="0"/>
              <a:t>Small hostels, guest and boarding houses, and B&amp;Bs</a:t>
            </a:r>
            <a:endParaRPr lang="en-AU" sz="2200" dirty="0"/>
          </a:p>
        </p:txBody>
      </p:sp>
      <p:sp>
        <p:nvSpPr>
          <p:cNvPr id="6" name="TextBox 5"/>
          <p:cNvSpPr txBox="1"/>
          <p:nvPr/>
        </p:nvSpPr>
        <p:spPr>
          <a:xfrm>
            <a:off x="6807200" y="5103341"/>
            <a:ext cx="4727266" cy="769441"/>
          </a:xfrm>
          <a:prstGeom prst="rect">
            <a:avLst/>
          </a:prstGeom>
          <a:noFill/>
        </p:spPr>
        <p:txBody>
          <a:bodyPr wrap="square" rtlCol="0">
            <a:spAutoFit/>
          </a:bodyPr>
          <a:lstStyle/>
          <a:p>
            <a:r>
              <a:rPr lang="en-AU" sz="2200" b="1" dirty="0" smtClean="0"/>
              <a:t>Class 2 buildings:</a:t>
            </a:r>
          </a:p>
          <a:p>
            <a:r>
              <a:rPr lang="en-AU" sz="2200" dirty="0" smtClean="0"/>
              <a:t>Dwellings and apartments</a:t>
            </a:r>
            <a:endParaRPr lang="en-AU" sz="2200" dirty="0"/>
          </a:p>
        </p:txBody>
      </p:sp>
    </p:spTree>
    <p:extLst>
      <p:ext uri="{BB962C8B-B14F-4D97-AF65-F5344CB8AC3E}">
        <p14:creationId xmlns:p14="http://schemas.microsoft.com/office/powerpoint/2010/main" val="14642068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30"/>
            <a:ext cx="10515600" cy="908086"/>
          </a:xfrm>
        </p:spPr>
        <p:txBody>
          <a:bodyPr/>
          <a:lstStyle/>
          <a:p>
            <a:pPr algn="ctr"/>
            <a:r>
              <a:rPr lang="en-AU" dirty="0"/>
              <a:t>Existing </a:t>
            </a:r>
            <a:r>
              <a:rPr lang="en-AU" dirty="0" smtClean="0"/>
              <a:t>Buildings: </a:t>
            </a:r>
            <a:r>
              <a:rPr lang="en-AU" dirty="0"/>
              <a:t>Affected P</a:t>
            </a:r>
            <a:r>
              <a:rPr lang="en-AU" dirty="0" smtClean="0"/>
              <a:t>art</a:t>
            </a:r>
            <a:endParaRPr lang="en-AU" dirty="0"/>
          </a:p>
        </p:txBody>
      </p:sp>
      <p:sp>
        <p:nvSpPr>
          <p:cNvPr id="7" name="Content Placeholder 2"/>
          <p:cNvSpPr>
            <a:spLocks noGrp="1"/>
          </p:cNvSpPr>
          <p:nvPr>
            <p:ph idx="1"/>
          </p:nvPr>
        </p:nvSpPr>
        <p:spPr>
          <a:xfrm>
            <a:off x="838200" y="1980815"/>
            <a:ext cx="5359400" cy="3886586"/>
          </a:xfrm>
        </p:spPr>
        <p:txBody>
          <a:bodyPr>
            <a:normAutofit/>
          </a:bodyPr>
          <a:lstStyle/>
          <a:p>
            <a:pPr>
              <a:spcAft>
                <a:spcPts val="1200"/>
              </a:spcAft>
            </a:pPr>
            <a:r>
              <a:rPr lang="en-AU" sz="2400" dirty="0" smtClean="0"/>
              <a:t>‘Affected part’ </a:t>
            </a:r>
            <a:r>
              <a:rPr lang="en-AU" sz="2400" dirty="0"/>
              <a:t>is the path of travel from the principle pedestrian entrance to any new work in an existing </a:t>
            </a:r>
            <a:r>
              <a:rPr lang="en-AU" sz="2400" dirty="0" smtClean="0"/>
              <a:t>building.</a:t>
            </a:r>
            <a:endParaRPr lang="en-AU" sz="2400" dirty="0"/>
          </a:p>
          <a:p>
            <a:r>
              <a:rPr lang="en-AU" sz="2400" dirty="0"/>
              <a:t>Access upgrades are required if the building approval applicant is the owner, or the lessee if they occupy the whole </a:t>
            </a:r>
            <a:r>
              <a:rPr lang="en-AU" sz="2400" dirty="0" smtClean="0"/>
              <a:t>building.</a:t>
            </a:r>
            <a:endParaRPr lang="en-AU" sz="2400" dirty="0"/>
          </a:p>
        </p:txBody>
      </p:sp>
      <p:pic>
        <p:nvPicPr>
          <p:cNvPr id="2" name="Picture 1" title="Pedestrian access to build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4450" y="2070100"/>
            <a:ext cx="4781550" cy="3187700"/>
          </a:xfrm>
          <a:prstGeom prst="rect">
            <a:avLst/>
          </a:prstGeom>
        </p:spPr>
      </p:pic>
    </p:spTree>
    <p:extLst>
      <p:ext uri="{BB962C8B-B14F-4D97-AF65-F5344CB8AC3E}">
        <p14:creationId xmlns:p14="http://schemas.microsoft.com/office/powerpoint/2010/main" val="2288151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30"/>
            <a:ext cx="10515600" cy="908086"/>
          </a:xfrm>
        </p:spPr>
        <p:txBody>
          <a:bodyPr/>
          <a:lstStyle/>
          <a:p>
            <a:pPr algn="ctr"/>
            <a:r>
              <a:rPr lang="en-AU" dirty="0"/>
              <a:t>Unjustifiable </a:t>
            </a:r>
            <a:r>
              <a:rPr lang="en-AU" dirty="0" smtClean="0"/>
              <a:t>Hardship</a:t>
            </a:r>
            <a:endParaRPr lang="en-AU" dirty="0"/>
          </a:p>
        </p:txBody>
      </p:sp>
      <p:sp>
        <p:nvSpPr>
          <p:cNvPr id="7" name="Content Placeholder 2"/>
          <p:cNvSpPr>
            <a:spLocks noGrp="1"/>
          </p:cNvSpPr>
          <p:nvPr>
            <p:ph idx="1"/>
          </p:nvPr>
        </p:nvSpPr>
        <p:spPr>
          <a:xfrm>
            <a:off x="838200" y="1493134"/>
            <a:ext cx="9697720" cy="4683829"/>
          </a:xfrm>
        </p:spPr>
        <p:txBody>
          <a:bodyPr>
            <a:normAutofit/>
          </a:bodyPr>
          <a:lstStyle/>
          <a:p>
            <a:pPr>
              <a:spcAft>
                <a:spcPts val="1200"/>
              </a:spcAft>
            </a:pPr>
            <a:r>
              <a:rPr lang="en-AU" sz="2400" dirty="0" smtClean="0"/>
              <a:t>The Premises </a:t>
            </a:r>
            <a:r>
              <a:rPr lang="en-AU" sz="2400" dirty="0"/>
              <a:t>Standards allows for a defence of unjustifiable hardship in some </a:t>
            </a:r>
            <a:r>
              <a:rPr lang="en-AU" sz="2400" dirty="0" smtClean="0"/>
              <a:t>situations.</a:t>
            </a:r>
            <a:endParaRPr lang="en-AU" sz="2400" dirty="0"/>
          </a:p>
          <a:p>
            <a:pPr>
              <a:spcAft>
                <a:spcPts val="1200"/>
              </a:spcAft>
            </a:pPr>
            <a:r>
              <a:rPr lang="en-AU" sz="2400" dirty="0"/>
              <a:t>Compliance with the Premises Standards is still required to the maximum extent not involving unjustifiable </a:t>
            </a:r>
            <a:r>
              <a:rPr lang="en-AU" sz="2400" dirty="0" smtClean="0"/>
              <a:t>hardship:</a:t>
            </a:r>
            <a:endParaRPr lang="en-AU" sz="2400" dirty="0"/>
          </a:p>
          <a:p>
            <a:pPr lvl="1">
              <a:spcAft>
                <a:spcPts val="1200"/>
              </a:spcAft>
            </a:pPr>
            <a:r>
              <a:rPr lang="en-AU" sz="2400" u="sng" dirty="0" smtClean="0"/>
              <a:t>Example</a:t>
            </a:r>
            <a:r>
              <a:rPr lang="en-AU" sz="2400" dirty="0" smtClean="0"/>
              <a:t>: enlarging </a:t>
            </a:r>
            <a:r>
              <a:rPr lang="en-AU" sz="2400" dirty="0"/>
              <a:t>a lift may impose unjustifiable hardship but upgrading the lift control panel to provide braille and tactile buttons may </a:t>
            </a:r>
            <a:r>
              <a:rPr lang="en-AU" sz="2400" dirty="0" smtClean="0"/>
              <a:t>not.</a:t>
            </a:r>
            <a:endParaRPr lang="en-AU" sz="2400" dirty="0"/>
          </a:p>
          <a:p>
            <a:r>
              <a:rPr lang="en-AU" sz="2400" dirty="0"/>
              <a:t>Access </a:t>
            </a:r>
            <a:r>
              <a:rPr lang="en-AU" sz="2400" dirty="0" smtClean="0"/>
              <a:t>panels </a:t>
            </a:r>
            <a:r>
              <a:rPr lang="en-AU" sz="2400" dirty="0"/>
              <a:t>or </a:t>
            </a:r>
            <a:r>
              <a:rPr lang="en-AU" sz="2400" dirty="0" smtClean="0"/>
              <a:t>similar.</a:t>
            </a:r>
            <a:endParaRPr lang="en-AU" sz="2400" dirty="0"/>
          </a:p>
        </p:txBody>
      </p:sp>
    </p:spTree>
    <p:extLst>
      <p:ext uri="{BB962C8B-B14F-4D97-AF65-F5344CB8AC3E}">
        <p14:creationId xmlns:p14="http://schemas.microsoft.com/office/powerpoint/2010/main" val="38243147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899089" y="463729"/>
            <a:ext cx="10515600" cy="908086"/>
          </a:xfrm>
        </p:spPr>
        <p:txBody>
          <a:bodyPr>
            <a:noAutofit/>
          </a:bodyPr>
          <a:lstStyle/>
          <a:p>
            <a:pPr algn="ctr"/>
            <a:r>
              <a:rPr lang="en-AU" sz="3600" dirty="0" smtClean="0"/>
              <a:t>Guide </a:t>
            </a:r>
            <a:r>
              <a:rPr lang="en-AU" sz="3600" dirty="0"/>
              <a:t>to Volume One and </a:t>
            </a:r>
            <a:r>
              <a:rPr lang="en-AU" sz="3600" dirty="0" smtClean="0"/>
              <a:t>Guideline </a:t>
            </a:r>
            <a:r>
              <a:rPr lang="en-AU" sz="3600" dirty="0"/>
              <a:t>on the </a:t>
            </a:r>
            <a:r>
              <a:rPr lang="en-AU" sz="3600" dirty="0" smtClean="0"/>
              <a:t>application </a:t>
            </a:r>
            <a:r>
              <a:rPr lang="en-AU" sz="3600" dirty="0"/>
              <a:t>of the Premises </a:t>
            </a:r>
            <a:r>
              <a:rPr lang="en-AU" sz="3600" dirty="0" smtClean="0"/>
              <a:t>Standards</a:t>
            </a:r>
            <a:endParaRPr lang="en-AU" sz="3600" dirty="0"/>
          </a:p>
        </p:txBody>
      </p:sp>
      <p:sp>
        <p:nvSpPr>
          <p:cNvPr id="9" name="Content Placeholder 2"/>
          <p:cNvSpPr>
            <a:spLocks noGrp="1"/>
          </p:cNvSpPr>
          <p:nvPr>
            <p:ph sz="half" idx="1"/>
          </p:nvPr>
        </p:nvSpPr>
        <p:spPr>
          <a:xfrm>
            <a:off x="737425" y="1858894"/>
            <a:ext cx="7503160" cy="4683829"/>
          </a:xfrm>
        </p:spPr>
        <p:txBody>
          <a:bodyPr>
            <a:normAutofit/>
          </a:bodyPr>
          <a:lstStyle/>
          <a:p>
            <a:pPr>
              <a:spcAft>
                <a:spcPts val="1200"/>
              </a:spcAft>
            </a:pPr>
            <a:r>
              <a:rPr lang="en-AU" sz="2000" dirty="0"/>
              <a:t>To accompany NCC Volume One, the ABCB produces the Guide </a:t>
            </a:r>
            <a:r>
              <a:rPr lang="en-AU" sz="2000" dirty="0" smtClean="0"/>
              <a:t>to Volume </a:t>
            </a:r>
            <a:r>
              <a:rPr lang="en-AU" sz="2000" dirty="0"/>
              <a:t>One, which:</a:t>
            </a:r>
          </a:p>
          <a:p>
            <a:pPr lvl="1"/>
            <a:r>
              <a:rPr lang="en-AU" sz="2000" dirty="0" smtClean="0"/>
              <a:t>provides </a:t>
            </a:r>
            <a:r>
              <a:rPr lang="en-AU" sz="2000" dirty="0"/>
              <a:t>background and explanatory </a:t>
            </a:r>
            <a:r>
              <a:rPr lang="en-AU" sz="2000" dirty="0" smtClean="0"/>
              <a:t>information; and</a:t>
            </a:r>
            <a:endParaRPr lang="en-AU" sz="2000" dirty="0"/>
          </a:p>
          <a:p>
            <a:pPr lvl="1">
              <a:spcAft>
                <a:spcPts val="1200"/>
              </a:spcAft>
            </a:pPr>
            <a:r>
              <a:rPr lang="en-AU" sz="2000" dirty="0" smtClean="0"/>
              <a:t>provides </a:t>
            </a:r>
            <a:r>
              <a:rPr lang="en-AU" sz="2000" dirty="0"/>
              <a:t>valuable assistance in understanding the relationships between Parts of the BCA and is a valuable aid when interpreting </a:t>
            </a:r>
            <a:r>
              <a:rPr lang="en-AU" sz="2000" dirty="0" smtClean="0"/>
              <a:t>provisions.</a:t>
            </a:r>
            <a:endParaRPr lang="en-AU" sz="2000" dirty="0"/>
          </a:p>
          <a:p>
            <a:pPr>
              <a:spcAft>
                <a:spcPts val="1200"/>
              </a:spcAft>
            </a:pPr>
            <a:r>
              <a:rPr lang="en-AU" sz="2000" dirty="0"/>
              <a:t>To assist in the understanding and application of the Premises Standards the Australian Human Rights Commission has produced a publication </a:t>
            </a:r>
            <a:r>
              <a:rPr lang="en-AU" sz="2000" dirty="0" smtClean="0"/>
              <a:t>titled, </a:t>
            </a:r>
            <a:br>
              <a:rPr lang="en-AU" sz="2000" dirty="0" smtClean="0"/>
            </a:br>
            <a:r>
              <a:rPr lang="en-AU" sz="2000" i="1" dirty="0" smtClean="0"/>
              <a:t>”Guideline </a:t>
            </a:r>
            <a:r>
              <a:rPr lang="en-AU" sz="2000" i="1" dirty="0"/>
              <a:t>on the application of the Premises </a:t>
            </a:r>
            <a:r>
              <a:rPr lang="en-AU" sz="2000" i="1" dirty="0" smtClean="0"/>
              <a:t>Standards”.</a:t>
            </a:r>
            <a:endParaRPr lang="en-AU" sz="2000" i="1" dirty="0"/>
          </a:p>
        </p:txBody>
      </p:sp>
      <p:pic>
        <p:nvPicPr>
          <p:cNvPr id="6" name="Picture 5" title="National construction code volume one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5359" y="1858894"/>
            <a:ext cx="2626715" cy="2626715"/>
          </a:xfrm>
          <a:prstGeom prst="rect">
            <a:avLst/>
          </a:prstGeom>
        </p:spPr>
      </p:pic>
      <p:sp>
        <p:nvSpPr>
          <p:cNvPr id="7" name="Content Placeholder 2"/>
          <p:cNvSpPr>
            <a:spLocks noGrp="1"/>
          </p:cNvSpPr>
          <p:nvPr>
            <p:ph sz="half" idx="1"/>
          </p:nvPr>
        </p:nvSpPr>
        <p:spPr>
          <a:xfrm>
            <a:off x="8490199" y="4972688"/>
            <a:ext cx="2997034" cy="660400"/>
          </a:xfrm>
        </p:spPr>
        <p:txBody>
          <a:bodyPr>
            <a:normAutofit fontScale="25000" lnSpcReduction="20000"/>
          </a:bodyPr>
          <a:lstStyle/>
          <a:p>
            <a:pPr marL="0" indent="0" algn="ctr">
              <a:spcAft>
                <a:spcPts val="600"/>
              </a:spcAft>
              <a:buNone/>
            </a:pPr>
            <a:r>
              <a:rPr lang="en-AU" sz="9600" dirty="0" smtClean="0">
                <a:hlinkClick r:id="rId4"/>
              </a:rPr>
              <a:t>ncc.abcb.gov.au</a:t>
            </a:r>
            <a:r>
              <a:rPr lang="en-AU" sz="9600" dirty="0" smtClean="0"/>
              <a:t> </a:t>
            </a:r>
          </a:p>
          <a:p>
            <a:pPr marL="0" indent="0" algn="ctr">
              <a:spcAft>
                <a:spcPts val="1200"/>
              </a:spcAft>
              <a:buNone/>
            </a:pPr>
            <a:r>
              <a:rPr lang="en-AU" sz="9600" dirty="0" smtClean="0">
                <a:hlinkClick r:id="rId5"/>
              </a:rPr>
              <a:t>humanrights.gov.au</a:t>
            </a:r>
            <a:endParaRPr lang="en-AU" sz="9600" dirty="0" smtClean="0"/>
          </a:p>
          <a:p>
            <a:pPr>
              <a:spcAft>
                <a:spcPts val="1200"/>
              </a:spcAft>
            </a:pPr>
            <a:endParaRPr lang="en-AU" sz="2000" i="1" dirty="0"/>
          </a:p>
        </p:txBody>
      </p:sp>
    </p:spTree>
    <p:extLst>
      <p:ext uri="{BB962C8B-B14F-4D97-AF65-F5344CB8AC3E}">
        <p14:creationId xmlns:p14="http://schemas.microsoft.com/office/powerpoint/2010/main" val="31383589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92874" y="359812"/>
            <a:ext cx="8524103" cy="908086"/>
          </a:xfrm>
        </p:spPr>
        <p:txBody>
          <a:bodyPr/>
          <a:lstStyle/>
          <a:p>
            <a:pPr algn="ctr"/>
            <a:r>
              <a:rPr lang="en-AU" dirty="0"/>
              <a:t>Conclusion</a:t>
            </a:r>
          </a:p>
        </p:txBody>
      </p:sp>
      <p:sp>
        <p:nvSpPr>
          <p:cNvPr id="8" name="Content Placeholder 2"/>
          <p:cNvSpPr>
            <a:spLocks noGrp="1"/>
          </p:cNvSpPr>
          <p:nvPr>
            <p:ph idx="1"/>
          </p:nvPr>
        </p:nvSpPr>
        <p:spPr>
          <a:xfrm>
            <a:off x="723815" y="1612818"/>
            <a:ext cx="7481075" cy="5035116"/>
          </a:xfrm>
        </p:spPr>
        <p:txBody>
          <a:bodyPr>
            <a:noAutofit/>
          </a:bodyPr>
          <a:lstStyle/>
          <a:p>
            <a:pPr marL="0" indent="0">
              <a:buNone/>
            </a:pPr>
            <a:r>
              <a:rPr lang="en-US" sz="2000" dirty="0"/>
              <a:t>Upon </a:t>
            </a:r>
            <a:r>
              <a:rPr lang="en-US" sz="2000" dirty="0" smtClean="0"/>
              <a:t>completion, you’ll </a:t>
            </a:r>
            <a:r>
              <a:rPr lang="en-US" sz="2000" dirty="0"/>
              <a:t>have gained a basic understanding of the NCC d</a:t>
            </a:r>
            <a:r>
              <a:rPr lang="en-US" sz="2000" dirty="0" smtClean="0"/>
              <a:t>isability </a:t>
            </a:r>
            <a:r>
              <a:rPr lang="en-US" sz="2000" dirty="0"/>
              <a:t>a</a:t>
            </a:r>
            <a:r>
              <a:rPr lang="en-US" sz="2000" dirty="0" smtClean="0"/>
              <a:t>ccess requirements with </a:t>
            </a:r>
            <a:r>
              <a:rPr lang="en-US" sz="2000" dirty="0"/>
              <a:t>a focus </a:t>
            </a:r>
            <a:r>
              <a:rPr lang="en-US" sz="2000" dirty="0" smtClean="0"/>
              <a:t>on:</a:t>
            </a:r>
            <a:endParaRPr lang="en-US" sz="2000" dirty="0"/>
          </a:p>
          <a:p>
            <a:r>
              <a:rPr lang="en-US" sz="2000" dirty="0"/>
              <a:t> </a:t>
            </a:r>
            <a:r>
              <a:rPr lang="en-US" sz="2000" dirty="0" smtClean="0"/>
              <a:t>the application </a:t>
            </a:r>
            <a:r>
              <a:rPr lang="en-US" sz="2000" dirty="0"/>
              <a:t>of the </a:t>
            </a:r>
            <a:r>
              <a:rPr lang="en-US" sz="2000" dirty="0" smtClean="0"/>
              <a:t>NCC; and</a:t>
            </a:r>
            <a:endParaRPr lang="en-US" sz="2000" dirty="0"/>
          </a:p>
          <a:p>
            <a:pPr>
              <a:spcAft>
                <a:spcPts val="1200"/>
              </a:spcAft>
            </a:pPr>
            <a:r>
              <a:rPr lang="en-US" sz="2000" dirty="0" smtClean="0"/>
              <a:t>background </a:t>
            </a:r>
            <a:r>
              <a:rPr lang="en-US" sz="2000" dirty="0"/>
              <a:t>and objective of the NCC d</a:t>
            </a:r>
            <a:r>
              <a:rPr lang="en-US" sz="2000" dirty="0" smtClean="0"/>
              <a:t>isability </a:t>
            </a:r>
            <a:r>
              <a:rPr lang="en-US" sz="2000" dirty="0"/>
              <a:t>a</a:t>
            </a:r>
            <a:r>
              <a:rPr lang="en-US" sz="2000" dirty="0" smtClean="0"/>
              <a:t>ccess requirements within NCC Volume One.</a:t>
            </a:r>
          </a:p>
          <a:p>
            <a:pPr marL="0" indent="0">
              <a:spcAft>
                <a:spcPts val="600"/>
              </a:spcAft>
              <a:buNone/>
            </a:pPr>
            <a:r>
              <a:rPr lang="en-US" sz="2000" dirty="0" smtClean="0"/>
              <a:t>You will have also gained a basic understanding of: </a:t>
            </a:r>
            <a:endParaRPr lang="en-US" sz="2000" dirty="0"/>
          </a:p>
          <a:p>
            <a:pPr lvl="1"/>
            <a:r>
              <a:rPr lang="en-US" sz="2000" dirty="0" smtClean="0"/>
              <a:t>defined terms; </a:t>
            </a:r>
            <a:endParaRPr lang="en-US" sz="2000" dirty="0"/>
          </a:p>
          <a:p>
            <a:pPr lvl="1"/>
            <a:r>
              <a:rPr lang="en-US" sz="2000" dirty="0" smtClean="0"/>
              <a:t>referenced documents;</a:t>
            </a:r>
            <a:endParaRPr lang="en-US" sz="2000" dirty="0"/>
          </a:p>
          <a:p>
            <a:pPr lvl="1"/>
            <a:r>
              <a:rPr lang="en-US" sz="2000" dirty="0"/>
              <a:t>P</a:t>
            </a:r>
            <a:r>
              <a:rPr lang="en-US" sz="2000" dirty="0" smtClean="0"/>
              <a:t>erformance </a:t>
            </a:r>
            <a:r>
              <a:rPr lang="en-US" sz="2000" dirty="0"/>
              <a:t>R</a:t>
            </a:r>
            <a:r>
              <a:rPr lang="en-US" sz="2000" dirty="0" smtClean="0"/>
              <a:t>equirements;</a:t>
            </a:r>
          </a:p>
          <a:p>
            <a:pPr lvl="1"/>
            <a:r>
              <a:rPr lang="en-US" sz="2000" dirty="0" smtClean="0"/>
              <a:t>Verification Methods and</a:t>
            </a:r>
            <a:endParaRPr lang="en-US" sz="2000" dirty="0"/>
          </a:p>
          <a:p>
            <a:pPr lvl="1"/>
            <a:r>
              <a:rPr lang="en-US" sz="2000" dirty="0"/>
              <a:t>Deemed-to-Satisfy P</a:t>
            </a:r>
            <a:r>
              <a:rPr lang="en-US" sz="2000" dirty="0" smtClean="0"/>
              <a:t>rovisions.</a:t>
            </a:r>
            <a:endParaRPr lang="en-US" sz="2000" dirty="0"/>
          </a:p>
        </p:txBody>
      </p:sp>
      <p:pic>
        <p:nvPicPr>
          <p:cNvPr id="10" name="Picture 9" title="national construction code volume one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4560" y="1784749"/>
            <a:ext cx="2626715" cy="2626715"/>
          </a:xfrm>
          <a:prstGeom prst="rect">
            <a:avLst/>
          </a:prstGeom>
        </p:spPr>
      </p:pic>
      <p:pic>
        <p:nvPicPr>
          <p:cNvPr id="11" name="Picture 10" title="National Consutrction Code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5842" y="4788137"/>
            <a:ext cx="3895433" cy="1342946"/>
          </a:xfrm>
          <a:prstGeom prst="rect">
            <a:avLst/>
          </a:prstGeom>
        </p:spPr>
      </p:pic>
    </p:spTree>
    <p:extLst>
      <p:ext uri="{BB962C8B-B14F-4D97-AF65-F5344CB8AC3E}">
        <p14:creationId xmlns:p14="http://schemas.microsoft.com/office/powerpoint/2010/main" val="41007922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445741"/>
          </a:xfrm>
        </p:spPr>
        <p:txBody>
          <a:bodyPr>
            <a:normAutofit/>
          </a:bodyPr>
          <a:lstStyle/>
          <a:p>
            <a:pPr algn="ctr">
              <a:spcAft>
                <a:spcPts val="1800"/>
              </a:spcAft>
            </a:pPr>
            <a:r>
              <a:rPr lang="en-AU" sz="3600" b="1" dirty="0" smtClean="0">
                <a:latin typeface="Arial" panose="020B0604020202020204" pitchFamily="34" charset="0"/>
                <a:ea typeface="Times New Roman" panose="02020603050405020304" pitchFamily="18" charset="0"/>
                <a:cs typeface="Arial" panose="020B0604020202020204" pitchFamily="34" charset="0"/>
              </a:rPr>
              <a:t>Assessment </a:t>
            </a:r>
            <a:r>
              <a:rPr lang="en-AU" sz="3600" b="1" dirty="0">
                <a:latin typeface="Arial" panose="020B0604020202020204" pitchFamily="34" charset="0"/>
                <a:ea typeface="Times New Roman" panose="02020603050405020304" pitchFamily="18" charset="0"/>
                <a:cs typeface="Arial" panose="020B0604020202020204" pitchFamily="34" charset="0"/>
              </a:rPr>
              <a:t>Questions</a:t>
            </a:r>
            <a:r>
              <a:rPr lang="en-AU" sz="5400" dirty="0">
                <a:latin typeface="Calibri Light" panose="020F0302020204030204" pitchFamily="34" charset="0"/>
                <a:ea typeface="Times New Roman" panose="02020603050405020304" pitchFamily="18" charset="0"/>
                <a:cs typeface="Arial" panose="020B0604020202020204" pitchFamily="34" charset="0"/>
              </a:rPr>
              <a:t/>
            </a:r>
            <a:br>
              <a:rPr lang="en-AU" sz="5400" dirty="0">
                <a:latin typeface="Calibri Light" panose="020F0302020204030204" pitchFamily="34" charset="0"/>
                <a:ea typeface="Times New Roman" panose="02020603050405020304" pitchFamily="18" charset="0"/>
                <a:cs typeface="Arial" panose="020B0604020202020204" pitchFamily="34" charset="0"/>
              </a:rPr>
            </a:br>
            <a:endParaRPr lang="en-AU" dirty="0"/>
          </a:p>
        </p:txBody>
      </p:sp>
      <p:sp>
        <p:nvSpPr>
          <p:cNvPr id="3" name="Content Placeholder 2"/>
          <p:cNvSpPr>
            <a:spLocks noGrp="1"/>
          </p:cNvSpPr>
          <p:nvPr>
            <p:ph idx="1"/>
          </p:nvPr>
        </p:nvSpPr>
        <p:spPr>
          <a:xfrm>
            <a:off x="838200" y="1346829"/>
            <a:ext cx="10515600" cy="5195533"/>
          </a:xfrm>
        </p:spPr>
        <p:txBody>
          <a:bodyPr>
            <a:noAutofit/>
          </a:bodyPr>
          <a:lstStyle/>
          <a:p>
            <a:pPr marL="0" indent="0">
              <a:lnSpc>
                <a:spcPct val="100000"/>
              </a:lnSpc>
              <a:spcBef>
                <a:spcPts val="1200"/>
              </a:spcBef>
              <a:spcAft>
                <a:spcPts val="1200"/>
              </a:spcAft>
              <a:buNone/>
            </a:pPr>
            <a:r>
              <a:rPr lang="en-AU" sz="1800" dirty="0">
                <a:ea typeface="Times New Roman" panose="02020603050405020304" pitchFamily="18" charset="0"/>
                <a:cs typeface="Times New Roman" panose="02020603050405020304" pitchFamily="18" charset="0"/>
              </a:rPr>
              <a:t>Answers are indicated in </a:t>
            </a:r>
            <a:r>
              <a:rPr lang="en-AU" sz="1800" dirty="0">
                <a:solidFill>
                  <a:srgbClr val="FF0000"/>
                </a:solidFill>
                <a:ea typeface="Times New Roman" panose="02020603050405020304" pitchFamily="18" charset="0"/>
                <a:cs typeface="Times New Roman" panose="02020603050405020304" pitchFamily="18" charset="0"/>
              </a:rPr>
              <a:t>red</a:t>
            </a:r>
            <a:r>
              <a:rPr lang="en-AU" sz="1800" dirty="0">
                <a:ea typeface="Times New Roman" panose="02020603050405020304" pitchFamily="18" charset="0"/>
                <a:cs typeface="Times New Roman" panose="02020603050405020304" pitchFamily="18" charset="0"/>
              </a:rPr>
              <a:t>.</a:t>
            </a:r>
          </a:p>
          <a:p>
            <a:pPr marL="0" indent="0">
              <a:lnSpc>
                <a:spcPct val="100000"/>
              </a:lnSpc>
              <a:spcBef>
                <a:spcPts val="0"/>
              </a:spcBef>
              <a:spcAft>
                <a:spcPts val="1200"/>
              </a:spcAft>
              <a:buNone/>
            </a:pPr>
            <a:r>
              <a:rPr lang="en-AU" sz="1800" b="1" kern="1400" spc="-50" dirty="0">
                <a:ea typeface="Times New Roman" panose="02020603050405020304" pitchFamily="18" charset="0"/>
                <a:cs typeface="Arial" panose="020B0604020202020204" pitchFamily="34" charset="0"/>
              </a:rPr>
              <a:t>Question 1</a:t>
            </a:r>
          </a:p>
          <a:p>
            <a:pPr marL="0" indent="0">
              <a:lnSpc>
                <a:spcPct val="100000"/>
              </a:lnSpc>
              <a:spcBef>
                <a:spcPts val="0"/>
              </a:spcBef>
              <a:spcAft>
                <a:spcPts val="1200"/>
              </a:spcAft>
              <a:buNone/>
            </a:pPr>
            <a:r>
              <a:rPr lang="en-AU" sz="1800" dirty="0">
                <a:ea typeface="Calibri" panose="020F0502020204030204" pitchFamily="34" charset="0"/>
                <a:cs typeface="Arial" panose="020B0604020202020204" pitchFamily="34" charset="0"/>
              </a:rPr>
              <a:t>Class 2-9 buildings are generally:</a:t>
            </a:r>
            <a:endParaRPr lang="en-AU" sz="1800" dirty="0">
              <a:ea typeface="Calibri" panose="020F0502020204030204" pitchFamily="34" charset="0"/>
              <a:cs typeface="Times New Roman" panose="02020603050405020304" pitchFamily="18" charset="0"/>
            </a:endParaRPr>
          </a:p>
          <a:p>
            <a:pPr marL="800089" lvl="1" indent="-342900">
              <a:lnSpc>
                <a:spcPct val="10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Industrial buildings</a:t>
            </a:r>
          </a:p>
          <a:p>
            <a:pPr marL="800089" lvl="1" indent="-342900">
              <a:lnSpc>
                <a:spcPct val="10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Commercial buildings</a:t>
            </a:r>
          </a:p>
          <a:p>
            <a:pPr marL="800089" lvl="1" indent="-342900">
              <a:lnSpc>
                <a:spcPct val="10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Institutional buildings</a:t>
            </a:r>
          </a:p>
          <a:p>
            <a:pPr marL="800089" lvl="1" indent="-342900">
              <a:lnSpc>
                <a:spcPct val="10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All of the above.</a:t>
            </a:r>
            <a:endParaRPr lang="en-AU" sz="1800" dirty="0">
              <a:ea typeface="Times New Roman" panose="02020603050405020304" pitchFamily="18" charset="0"/>
              <a:cs typeface="Times New Roman" panose="02020603050405020304" pitchFamily="18" charset="0"/>
            </a:endParaRPr>
          </a:p>
          <a:p>
            <a:pPr marL="0" indent="0">
              <a:lnSpc>
                <a:spcPct val="100000"/>
              </a:lnSpc>
              <a:spcBef>
                <a:spcPts val="2400"/>
              </a:spcBef>
              <a:spcAft>
                <a:spcPts val="1200"/>
              </a:spcAft>
              <a:buNone/>
            </a:pPr>
            <a:r>
              <a:rPr lang="en-AU" sz="1800" b="1" kern="1400" spc="-50" dirty="0">
                <a:ea typeface="Times New Roman" panose="02020603050405020304" pitchFamily="18" charset="0"/>
                <a:cs typeface="Arial" panose="020B0604020202020204" pitchFamily="34" charset="0"/>
              </a:rPr>
              <a:t>Question 2</a:t>
            </a:r>
          </a:p>
          <a:p>
            <a:pPr marL="0" indent="0">
              <a:lnSpc>
                <a:spcPct val="100000"/>
              </a:lnSpc>
              <a:spcBef>
                <a:spcPts val="0"/>
              </a:spcBef>
              <a:spcAft>
                <a:spcPts val="1200"/>
              </a:spcAft>
              <a:buNone/>
            </a:pPr>
            <a:r>
              <a:rPr lang="en-AU" sz="1800" dirty="0">
                <a:ea typeface="Calibri" panose="020F0502020204030204" pitchFamily="34" charset="0"/>
                <a:cs typeface="Arial" panose="020B0604020202020204" pitchFamily="34" charset="0"/>
              </a:rPr>
              <a:t>True or false? The NCC Performance Requirements set out means of achieving compliance with the Deemed-to-Satisfy Provisions.</a:t>
            </a:r>
            <a:endParaRPr lang="en-AU" sz="1800" dirty="0">
              <a:ea typeface="Calibri" panose="020F0502020204030204" pitchFamily="34" charset="0"/>
              <a:cs typeface="Times New Roman" panose="02020603050405020304" pitchFamily="18" charset="0"/>
            </a:endParaRPr>
          </a:p>
          <a:p>
            <a:pPr marL="800089" lvl="1" indent="-342900">
              <a:lnSpc>
                <a:spcPct val="10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True</a:t>
            </a:r>
          </a:p>
          <a:p>
            <a:pPr marL="800089" lvl="1" indent="-342900">
              <a:lnSpc>
                <a:spcPct val="10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False.</a:t>
            </a:r>
            <a:endParaRPr lang="en-AU" sz="1800" dirty="0">
              <a:ea typeface="Times New Roman" panose="02020603050405020304" pitchFamily="18" charset="0"/>
              <a:cs typeface="Times New Roman" panose="02020603050405020304" pitchFamily="18" charset="0"/>
            </a:endParaRPr>
          </a:p>
          <a:p>
            <a:endParaRPr lang="en-AU" sz="1600" dirty="0"/>
          </a:p>
        </p:txBody>
      </p:sp>
    </p:spTree>
    <p:extLst>
      <p:ext uri="{BB962C8B-B14F-4D97-AF65-F5344CB8AC3E}">
        <p14:creationId xmlns:p14="http://schemas.microsoft.com/office/powerpoint/2010/main" val="139819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636289" y="280882"/>
            <a:ext cx="6069422" cy="908086"/>
          </a:xfrm>
        </p:spPr>
        <p:txBody>
          <a:bodyPr/>
          <a:lstStyle/>
          <a:p>
            <a:pPr algn="ctr"/>
            <a:r>
              <a:rPr lang="en-AU" dirty="0"/>
              <a:t>Overview of the NCC</a:t>
            </a:r>
          </a:p>
        </p:txBody>
      </p:sp>
      <p:sp>
        <p:nvSpPr>
          <p:cNvPr id="8" name="Content Placeholder 2"/>
          <p:cNvSpPr>
            <a:spLocks noGrp="1"/>
          </p:cNvSpPr>
          <p:nvPr>
            <p:ph idx="1"/>
          </p:nvPr>
        </p:nvSpPr>
        <p:spPr>
          <a:xfrm>
            <a:off x="500145" y="1777614"/>
            <a:ext cx="11061700" cy="4683829"/>
          </a:xfrm>
        </p:spPr>
        <p:txBody>
          <a:bodyPr>
            <a:noAutofit/>
          </a:bodyPr>
          <a:lstStyle/>
          <a:p>
            <a:pPr marL="0" indent="0">
              <a:buNone/>
            </a:pPr>
            <a:r>
              <a:rPr lang="en-AU" sz="2200" b="1" dirty="0"/>
              <a:t>The role of the NCC is to provide</a:t>
            </a:r>
            <a:r>
              <a:rPr lang="en-AU" sz="2200" b="1" dirty="0" smtClean="0"/>
              <a:t>:</a:t>
            </a:r>
          </a:p>
          <a:p>
            <a:pPr marL="622300" indent="-227013"/>
            <a:r>
              <a:rPr lang="en-US" sz="2200" dirty="0" smtClean="0"/>
              <a:t>nationally </a:t>
            </a:r>
            <a:r>
              <a:rPr lang="en-US" sz="2200" dirty="0"/>
              <a:t>consistent minimum </a:t>
            </a:r>
            <a:r>
              <a:rPr lang="en-US" sz="2200" dirty="0" smtClean="0"/>
              <a:t/>
            </a:r>
            <a:br>
              <a:rPr lang="en-US" sz="2200" dirty="0" smtClean="0"/>
            </a:br>
            <a:r>
              <a:rPr lang="en-US" sz="2200" dirty="0" smtClean="0"/>
              <a:t>necessary regulations; and  </a:t>
            </a:r>
            <a:endParaRPr lang="en-US" sz="2200" dirty="0"/>
          </a:p>
          <a:p>
            <a:pPr marL="622300" lvl="1" indent="-227013">
              <a:tabLst>
                <a:tab pos="723900" algn="l"/>
              </a:tabLst>
            </a:pPr>
            <a:r>
              <a:rPr lang="en-US" sz="2200" dirty="0" smtClean="0"/>
              <a:t>a </a:t>
            </a:r>
            <a:r>
              <a:rPr lang="en-US" sz="2200" dirty="0"/>
              <a:t>technical </a:t>
            </a:r>
            <a:r>
              <a:rPr lang="en-US" sz="2200" dirty="0" smtClean="0"/>
              <a:t>basis </a:t>
            </a:r>
            <a:r>
              <a:rPr lang="en-US" sz="2200" dirty="0"/>
              <a:t>for the design </a:t>
            </a:r>
            <a:r>
              <a:rPr lang="en-US" sz="2200" dirty="0" smtClean="0"/>
              <a:t/>
            </a:r>
            <a:br>
              <a:rPr lang="en-US" sz="2200" dirty="0" smtClean="0"/>
            </a:br>
            <a:r>
              <a:rPr lang="en-US" sz="2200" dirty="0" smtClean="0"/>
              <a:t>and construction </a:t>
            </a:r>
            <a:r>
              <a:rPr lang="en-US" sz="2200" dirty="0"/>
              <a:t>of buildings </a:t>
            </a:r>
            <a:r>
              <a:rPr lang="en-US" sz="2200" dirty="0" smtClean="0"/>
              <a:t/>
            </a:r>
            <a:br>
              <a:rPr lang="en-US" sz="2200" dirty="0" smtClean="0"/>
            </a:br>
            <a:r>
              <a:rPr lang="en-US" sz="2200" dirty="0" smtClean="0"/>
              <a:t>and certain structures.</a:t>
            </a:r>
            <a:br>
              <a:rPr lang="en-US" sz="2200" dirty="0" smtClean="0"/>
            </a:br>
            <a:endParaRPr lang="en-US" sz="2200" dirty="0"/>
          </a:p>
          <a:p>
            <a:pPr marL="0" indent="0">
              <a:buNone/>
            </a:pPr>
            <a:r>
              <a:rPr lang="en-AU" sz="2200" b="1" dirty="0"/>
              <a:t>There are three </a:t>
            </a:r>
            <a:r>
              <a:rPr lang="en-AU" sz="2200" b="1" dirty="0" smtClean="0"/>
              <a:t>performance-based volumes in </a:t>
            </a:r>
            <a:r>
              <a:rPr lang="en-AU" sz="2200" b="1" dirty="0"/>
              <a:t>the </a:t>
            </a:r>
            <a:r>
              <a:rPr lang="en-AU" sz="2200" b="1" dirty="0" smtClean="0"/>
              <a:t>NCC, namely:</a:t>
            </a:r>
          </a:p>
          <a:p>
            <a:pPr marL="622300" indent="-227013"/>
            <a:r>
              <a:rPr lang="en-AU" sz="2200" dirty="0" smtClean="0"/>
              <a:t>the </a:t>
            </a:r>
            <a:r>
              <a:rPr lang="en-AU" sz="2200" dirty="0"/>
              <a:t>Building Code of Australia (BCA</a:t>
            </a:r>
            <a:r>
              <a:rPr lang="en-AU" sz="2200" dirty="0" smtClean="0"/>
              <a:t>) (NCC Volumes One and Two); and</a:t>
            </a:r>
            <a:endParaRPr lang="en-AU" sz="2200" dirty="0"/>
          </a:p>
          <a:p>
            <a:pPr marL="622300" lvl="1" indent="-227013"/>
            <a:r>
              <a:rPr lang="en-AU" sz="2200" dirty="0" smtClean="0"/>
              <a:t>the </a:t>
            </a:r>
            <a:r>
              <a:rPr lang="en-AU" sz="2200" dirty="0"/>
              <a:t>Plumbing Code of Australia (</a:t>
            </a:r>
            <a:r>
              <a:rPr lang="en-AU" sz="2200" dirty="0" smtClean="0"/>
              <a:t>PCA) (NCC Volume Three).</a:t>
            </a:r>
            <a:br>
              <a:rPr lang="en-AU" sz="2200" dirty="0" smtClean="0"/>
            </a:br>
            <a:endParaRPr lang="en-US" sz="2200" dirty="0"/>
          </a:p>
        </p:txBody>
      </p:sp>
      <p:pic>
        <p:nvPicPr>
          <p:cNvPr id="9" name="Picture 8" title="National Construction Cod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561" y="1858297"/>
            <a:ext cx="5159604" cy="1778768"/>
          </a:xfrm>
          <a:prstGeom prst="rect">
            <a:avLst/>
          </a:prstGeom>
        </p:spPr>
      </p:pic>
    </p:spTree>
    <p:extLst>
      <p:ext uri="{BB962C8B-B14F-4D97-AF65-F5344CB8AC3E}">
        <p14:creationId xmlns:p14="http://schemas.microsoft.com/office/powerpoint/2010/main" val="31947829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43718"/>
          </a:xfrm>
        </p:spPr>
        <p:txBody>
          <a:bodyPr>
            <a:normAutofit/>
          </a:bodyPr>
          <a:lstStyle/>
          <a:p>
            <a:pPr algn="ctr">
              <a:spcAft>
                <a:spcPts val="1800"/>
              </a:spcAft>
            </a:pPr>
            <a:r>
              <a:rPr lang="en-AU" sz="3600" b="1" dirty="0" smtClean="0">
                <a:latin typeface="Arial" panose="020B0604020202020204" pitchFamily="34" charset="0"/>
                <a:ea typeface="Times New Roman" panose="02020603050405020304" pitchFamily="18" charset="0"/>
                <a:cs typeface="Arial" panose="020B0604020202020204" pitchFamily="34" charset="0"/>
              </a:rPr>
              <a:t>Assessment Questions</a:t>
            </a:r>
            <a:br>
              <a:rPr lang="en-AU" sz="3600" b="1" dirty="0" smtClean="0">
                <a:latin typeface="Arial" panose="020B0604020202020204" pitchFamily="34" charset="0"/>
                <a:ea typeface="Times New Roman" panose="02020603050405020304" pitchFamily="18" charset="0"/>
                <a:cs typeface="Arial" panose="020B0604020202020204" pitchFamily="34" charset="0"/>
              </a:rPr>
            </a:br>
            <a:r>
              <a:rPr lang="en-AU" sz="1800" b="1" dirty="0" smtClean="0">
                <a:latin typeface="Arial" panose="020B0604020202020204" pitchFamily="34" charset="0"/>
                <a:ea typeface="Times New Roman" panose="02020603050405020304" pitchFamily="18" charset="0"/>
                <a:cs typeface="Arial" panose="020B0604020202020204" pitchFamily="34" charset="0"/>
              </a:rPr>
              <a:t>(continued)</a:t>
            </a:r>
            <a:endParaRPr lang="en-AU" dirty="0"/>
          </a:p>
        </p:txBody>
      </p:sp>
      <p:sp>
        <p:nvSpPr>
          <p:cNvPr id="3" name="Content Placeholder 2"/>
          <p:cNvSpPr>
            <a:spLocks noGrp="1"/>
          </p:cNvSpPr>
          <p:nvPr>
            <p:ph idx="1"/>
          </p:nvPr>
        </p:nvSpPr>
        <p:spPr>
          <a:xfrm>
            <a:off x="838199" y="1493134"/>
            <a:ext cx="10738449" cy="5145410"/>
          </a:xfrm>
        </p:spPr>
        <p:txBody>
          <a:bodyPr>
            <a:normAutofit/>
          </a:bodyPr>
          <a:lstStyle/>
          <a:p>
            <a:pPr marL="0" indent="0">
              <a:lnSpc>
                <a:spcPct val="100000"/>
              </a:lnSpc>
              <a:spcBef>
                <a:spcPts val="0"/>
              </a:spcBef>
              <a:spcAft>
                <a:spcPts val="1200"/>
              </a:spcAft>
              <a:buNone/>
            </a:pPr>
            <a:r>
              <a:rPr lang="en-AU" sz="1800" b="1" kern="1400" spc="-50" dirty="0">
                <a:ea typeface="Times New Roman" panose="02020603050405020304" pitchFamily="18" charset="0"/>
                <a:cs typeface="Arial" panose="020B0604020202020204" pitchFamily="34" charset="0"/>
              </a:rPr>
              <a:t>Question 3</a:t>
            </a:r>
          </a:p>
          <a:p>
            <a:pPr marL="0" indent="0">
              <a:lnSpc>
                <a:spcPct val="100000"/>
              </a:lnSpc>
              <a:spcBef>
                <a:spcPts val="0"/>
              </a:spcBef>
              <a:spcAft>
                <a:spcPts val="1200"/>
              </a:spcAft>
              <a:buNone/>
            </a:pPr>
            <a:r>
              <a:rPr lang="en-AU" sz="1800" dirty="0">
                <a:ea typeface="Calibri" panose="020F0502020204030204" pitchFamily="34" charset="0"/>
                <a:cs typeface="Arial" panose="020B0604020202020204" pitchFamily="34" charset="0"/>
              </a:rPr>
              <a:t>True or false? By complying with the Deemed-to-Satisfy Provisions of the NCC it will ensure compliance with the Access Code of the Premises Standards.</a:t>
            </a:r>
            <a:endParaRPr lang="en-AU" sz="1800" dirty="0">
              <a:ea typeface="Calibri" panose="020F0502020204030204" pitchFamily="34" charset="0"/>
              <a:cs typeface="Times New Roman" panose="02020603050405020304" pitchFamily="18" charset="0"/>
            </a:endParaRPr>
          </a:p>
          <a:p>
            <a:pPr marL="914389" lvl="1" indent="-457200">
              <a:lnSpc>
                <a:spcPct val="12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True</a:t>
            </a:r>
            <a:r>
              <a:rPr lang="en-AU" sz="1800" dirty="0">
                <a:ea typeface="Times New Roman" panose="02020603050405020304" pitchFamily="18" charset="0"/>
                <a:cs typeface="Times New Roman" panose="02020603050405020304" pitchFamily="18" charset="0"/>
              </a:rPr>
              <a:t> </a:t>
            </a:r>
          </a:p>
          <a:p>
            <a:pPr marL="914389" lvl="1" indent="-4572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False.</a:t>
            </a:r>
          </a:p>
          <a:p>
            <a:pPr marL="0" indent="0">
              <a:lnSpc>
                <a:spcPct val="100000"/>
              </a:lnSpc>
              <a:spcBef>
                <a:spcPts val="2400"/>
              </a:spcBef>
              <a:spcAft>
                <a:spcPts val="1200"/>
              </a:spcAft>
              <a:buNone/>
            </a:pPr>
            <a:r>
              <a:rPr lang="en-AU" sz="1800" b="1" kern="1400" spc="-50" dirty="0">
                <a:ea typeface="Times New Roman" panose="02020603050405020304" pitchFamily="18" charset="0"/>
                <a:cs typeface="Arial" panose="020B0604020202020204" pitchFamily="34" charset="0"/>
              </a:rPr>
              <a:t>Question 4</a:t>
            </a:r>
          </a:p>
          <a:p>
            <a:pPr marL="0" indent="0">
              <a:lnSpc>
                <a:spcPct val="100000"/>
              </a:lnSpc>
              <a:spcBef>
                <a:spcPts val="0"/>
              </a:spcBef>
              <a:spcAft>
                <a:spcPts val="1200"/>
              </a:spcAft>
              <a:buNone/>
            </a:pPr>
            <a:r>
              <a:rPr lang="en-AU" sz="1800" dirty="0">
                <a:ea typeface="Calibri" panose="020F0502020204030204" pitchFamily="34" charset="0"/>
                <a:cs typeface="Arial" panose="020B0604020202020204" pitchFamily="34" charset="0"/>
              </a:rPr>
              <a:t>The purpose of the Guide to Volume One is to:</a:t>
            </a:r>
            <a:endParaRPr lang="en-AU" sz="1800" dirty="0">
              <a:ea typeface="Calibri" panose="020F0502020204030204" pitchFamily="34" charset="0"/>
              <a:cs typeface="Times New Roman" panose="02020603050405020304" pitchFamily="18" charset="0"/>
            </a:endParaRPr>
          </a:p>
          <a:p>
            <a:pPr marL="914389" lvl="1" indent="-4572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Provide background and explanatory information</a:t>
            </a:r>
          </a:p>
          <a:p>
            <a:pPr marL="914389" lvl="1" indent="-4572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Provide assistance in understanding relationships between different parts of Volume One</a:t>
            </a:r>
          </a:p>
          <a:p>
            <a:pPr marL="914389" lvl="1" indent="-4572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Provide assistance when interpreting provisions</a:t>
            </a:r>
          </a:p>
          <a:p>
            <a:pPr marL="914389" lvl="1" indent="-457200">
              <a:lnSpc>
                <a:spcPct val="12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All of the above. </a:t>
            </a:r>
            <a:endParaRPr lang="en-AU" sz="1800" dirty="0">
              <a:ea typeface="Times New Roman" panose="02020603050405020304" pitchFamily="18"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2098468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43718"/>
          </a:xfrm>
        </p:spPr>
        <p:txBody>
          <a:bodyPr>
            <a:normAutofit/>
          </a:bodyPr>
          <a:lstStyle/>
          <a:p>
            <a:pPr algn="ctr">
              <a:spcAft>
                <a:spcPts val="1800"/>
              </a:spcAft>
            </a:pPr>
            <a:r>
              <a:rPr lang="en-AU" sz="3600" b="1" dirty="0" smtClean="0">
                <a:latin typeface="Arial" panose="020B0604020202020204" pitchFamily="34" charset="0"/>
                <a:ea typeface="Times New Roman" panose="02020603050405020304" pitchFamily="18" charset="0"/>
                <a:cs typeface="Arial" panose="020B0604020202020204" pitchFamily="34" charset="0"/>
              </a:rPr>
              <a:t>Assessment Questions</a:t>
            </a:r>
            <a:br>
              <a:rPr lang="en-AU" sz="3600" b="1" dirty="0" smtClean="0">
                <a:latin typeface="Arial" panose="020B0604020202020204" pitchFamily="34" charset="0"/>
                <a:ea typeface="Times New Roman" panose="02020603050405020304" pitchFamily="18" charset="0"/>
                <a:cs typeface="Arial" panose="020B0604020202020204" pitchFamily="34" charset="0"/>
              </a:rPr>
            </a:br>
            <a:r>
              <a:rPr lang="en-AU" sz="1800" b="1" dirty="0" smtClean="0">
                <a:latin typeface="Arial" panose="020B0604020202020204" pitchFamily="34" charset="0"/>
                <a:ea typeface="Times New Roman" panose="02020603050405020304" pitchFamily="18" charset="0"/>
                <a:cs typeface="Arial" panose="020B0604020202020204" pitchFamily="34" charset="0"/>
              </a:rPr>
              <a:t>(continued)</a:t>
            </a:r>
            <a:endParaRPr lang="en-AU" dirty="0"/>
          </a:p>
        </p:txBody>
      </p:sp>
      <p:sp>
        <p:nvSpPr>
          <p:cNvPr id="3" name="Content Placeholder 2"/>
          <p:cNvSpPr>
            <a:spLocks noGrp="1"/>
          </p:cNvSpPr>
          <p:nvPr>
            <p:ph idx="1"/>
          </p:nvPr>
        </p:nvSpPr>
        <p:spPr>
          <a:xfrm>
            <a:off x="838199" y="1493134"/>
            <a:ext cx="10738449" cy="5145410"/>
          </a:xfrm>
        </p:spPr>
        <p:txBody>
          <a:bodyPr>
            <a:normAutofit/>
          </a:bodyPr>
          <a:lstStyle/>
          <a:p>
            <a:pPr marL="0" indent="0">
              <a:lnSpc>
                <a:spcPct val="100000"/>
              </a:lnSpc>
              <a:spcBef>
                <a:spcPts val="0"/>
              </a:spcBef>
              <a:spcAft>
                <a:spcPts val="1200"/>
              </a:spcAft>
              <a:buNone/>
            </a:pPr>
            <a:r>
              <a:rPr lang="en-AU" sz="1800" b="1" kern="1400" spc="-50" dirty="0">
                <a:ea typeface="Times New Roman" panose="02020603050405020304" pitchFamily="18" charset="0"/>
                <a:cs typeface="Arial" panose="020B0604020202020204" pitchFamily="34" charset="0"/>
              </a:rPr>
              <a:t>Question 5</a:t>
            </a:r>
          </a:p>
          <a:p>
            <a:pPr marL="0" indent="0">
              <a:lnSpc>
                <a:spcPct val="100000"/>
              </a:lnSpc>
              <a:spcBef>
                <a:spcPts val="0"/>
              </a:spcBef>
              <a:spcAft>
                <a:spcPts val="1200"/>
              </a:spcAft>
              <a:buNone/>
            </a:pPr>
            <a:r>
              <a:rPr lang="en-AU" sz="1800" dirty="0">
                <a:ea typeface="Calibri" panose="020F0502020204030204" pitchFamily="34" charset="0"/>
                <a:cs typeface="Arial" panose="020B0604020202020204" pitchFamily="34" charset="0"/>
              </a:rPr>
              <a:t>True or false? The NCC access provisions reflect the requirements of the Premises Standards made under the Disability Discrimination Act 1992.</a:t>
            </a:r>
            <a:endParaRPr lang="en-AU" sz="1800" dirty="0">
              <a:ea typeface="Calibri" panose="020F0502020204030204" pitchFamily="34" charset="0"/>
              <a:cs typeface="Times New Roman" panose="02020603050405020304" pitchFamily="18" charset="0"/>
            </a:endParaRPr>
          </a:p>
          <a:p>
            <a:pPr marL="800089" lvl="1" indent="-342900">
              <a:lnSpc>
                <a:spcPct val="10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True</a:t>
            </a:r>
            <a:endParaRPr lang="en-AU" sz="1800" dirty="0">
              <a:ea typeface="Times New Roman" panose="02020603050405020304" pitchFamily="18" charset="0"/>
              <a:cs typeface="Times New Roman" panose="02020603050405020304" pitchFamily="18" charset="0"/>
            </a:endParaRPr>
          </a:p>
          <a:p>
            <a:pPr marL="800089" lvl="1" indent="-342900">
              <a:lnSpc>
                <a:spcPct val="10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False. </a:t>
            </a:r>
          </a:p>
          <a:p>
            <a:pPr marL="0" indent="0">
              <a:lnSpc>
                <a:spcPct val="100000"/>
              </a:lnSpc>
              <a:spcBef>
                <a:spcPts val="2400"/>
              </a:spcBef>
              <a:spcAft>
                <a:spcPts val="1200"/>
              </a:spcAft>
              <a:buNone/>
            </a:pPr>
            <a:r>
              <a:rPr lang="en-AU" sz="1800" b="1" kern="1400" spc="-50" dirty="0">
                <a:ea typeface="Times New Roman" panose="02020603050405020304" pitchFamily="18" charset="0"/>
                <a:cs typeface="Arial" panose="020B0604020202020204" pitchFamily="34" charset="0"/>
              </a:rPr>
              <a:t>Question 6</a:t>
            </a:r>
          </a:p>
          <a:p>
            <a:pPr marL="0" indent="0">
              <a:lnSpc>
                <a:spcPct val="100000"/>
              </a:lnSpc>
              <a:spcBef>
                <a:spcPts val="0"/>
              </a:spcBef>
              <a:spcAft>
                <a:spcPts val="1200"/>
              </a:spcAft>
              <a:buNone/>
            </a:pPr>
            <a:r>
              <a:rPr lang="en-AU" sz="1800" dirty="0">
                <a:ea typeface="Calibri" panose="020F0502020204030204" pitchFamily="34" charset="0"/>
                <a:cs typeface="Arial" panose="020B0604020202020204" pitchFamily="34" charset="0"/>
              </a:rPr>
              <a:t>True or false? The role of the NCC is to provide nationally consistent minimum necessary regulations.</a:t>
            </a:r>
            <a:endParaRPr lang="en-AU" sz="1800" dirty="0">
              <a:ea typeface="Calibri" panose="020F0502020204030204" pitchFamily="34" charset="0"/>
              <a:cs typeface="Times New Roman" panose="02020603050405020304" pitchFamily="18" charset="0"/>
            </a:endParaRPr>
          </a:p>
          <a:p>
            <a:pPr marL="914389" lvl="1" indent="-457200">
              <a:lnSpc>
                <a:spcPct val="10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True </a:t>
            </a:r>
            <a:endParaRPr lang="en-AU" sz="1800" dirty="0">
              <a:ea typeface="Times New Roman" panose="02020603050405020304" pitchFamily="18" charset="0"/>
              <a:cs typeface="Times New Roman" panose="02020603050405020304" pitchFamily="18" charset="0"/>
            </a:endParaRPr>
          </a:p>
          <a:p>
            <a:pPr marL="914389" lvl="1" indent="-457200">
              <a:lnSpc>
                <a:spcPct val="10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False. </a:t>
            </a:r>
          </a:p>
          <a:p>
            <a:endParaRPr lang="en-AU" dirty="0"/>
          </a:p>
        </p:txBody>
      </p:sp>
    </p:spTree>
    <p:extLst>
      <p:ext uri="{BB962C8B-B14F-4D97-AF65-F5344CB8AC3E}">
        <p14:creationId xmlns:p14="http://schemas.microsoft.com/office/powerpoint/2010/main" val="435724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43718"/>
          </a:xfrm>
        </p:spPr>
        <p:txBody>
          <a:bodyPr>
            <a:normAutofit/>
          </a:bodyPr>
          <a:lstStyle/>
          <a:p>
            <a:pPr algn="ctr">
              <a:spcAft>
                <a:spcPts val="1800"/>
              </a:spcAft>
            </a:pPr>
            <a:r>
              <a:rPr lang="en-AU" sz="3600" b="1" dirty="0" smtClean="0">
                <a:latin typeface="Arial" panose="020B0604020202020204" pitchFamily="34" charset="0"/>
                <a:ea typeface="Times New Roman" panose="02020603050405020304" pitchFamily="18" charset="0"/>
                <a:cs typeface="Arial" panose="020B0604020202020204" pitchFamily="34" charset="0"/>
              </a:rPr>
              <a:t>Assessment Questions</a:t>
            </a:r>
            <a:br>
              <a:rPr lang="en-AU" sz="3600" b="1" dirty="0" smtClean="0">
                <a:latin typeface="Arial" panose="020B0604020202020204" pitchFamily="34" charset="0"/>
                <a:ea typeface="Times New Roman" panose="02020603050405020304" pitchFamily="18" charset="0"/>
                <a:cs typeface="Arial" panose="020B0604020202020204" pitchFamily="34" charset="0"/>
              </a:rPr>
            </a:br>
            <a:r>
              <a:rPr lang="en-AU" sz="1800" b="1" dirty="0" smtClean="0">
                <a:latin typeface="Arial" panose="020B0604020202020204" pitchFamily="34" charset="0"/>
                <a:ea typeface="Times New Roman" panose="02020603050405020304" pitchFamily="18" charset="0"/>
                <a:cs typeface="Arial" panose="020B0604020202020204" pitchFamily="34" charset="0"/>
              </a:rPr>
              <a:t>(continued)</a:t>
            </a:r>
            <a:endParaRPr lang="en-AU" dirty="0"/>
          </a:p>
        </p:txBody>
      </p:sp>
      <p:sp>
        <p:nvSpPr>
          <p:cNvPr id="3" name="Content Placeholder 2"/>
          <p:cNvSpPr>
            <a:spLocks noGrp="1"/>
          </p:cNvSpPr>
          <p:nvPr>
            <p:ph idx="1"/>
          </p:nvPr>
        </p:nvSpPr>
        <p:spPr>
          <a:xfrm>
            <a:off x="838199" y="1493134"/>
            <a:ext cx="10738449" cy="5145410"/>
          </a:xfrm>
        </p:spPr>
        <p:txBody>
          <a:bodyPr>
            <a:normAutofit/>
          </a:bodyPr>
          <a:lstStyle/>
          <a:p>
            <a:pPr marL="0" indent="0">
              <a:lnSpc>
                <a:spcPct val="100000"/>
              </a:lnSpc>
              <a:spcBef>
                <a:spcPts val="0"/>
              </a:spcBef>
              <a:spcAft>
                <a:spcPts val="1200"/>
              </a:spcAft>
              <a:buNone/>
            </a:pPr>
            <a:r>
              <a:rPr lang="en-AU" sz="1800" b="1" kern="1400" spc="-50" dirty="0">
                <a:ea typeface="Times New Roman" panose="02020603050405020304" pitchFamily="18" charset="0"/>
                <a:cs typeface="Arial" panose="020B0604020202020204" pitchFamily="34" charset="0"/>
              </a:rPr>
              <a:t>Question 7</a:t>
            </a:r>
          </a:p>
          <a:p>
            <a:pPr marL="0" indent="0">
              <a:lnSpc>
                <a:spcPct val="100000"/>
              </a:lnSpc>
              <a:spcBef>
                <a:spcPts val="0"/>
              </a:spcBef>
              <a:spcAft>
                <a:spcPts val="1200"/>
              </a:spcAft>
              <a:buNone/>
            </a:pPr>
            <a:r>
              <a:rPr lang="en-AU" sz="1800" dirty="0">
                <a:ea typeface="Calibri" panose="020F0502020204030204" pitchFamily="34" charset="0"/>
                <a:cs typeface="Arial" panose="020B0604020202020204" pitchFamily="34" charset="0"/>
              </a:rPr>
              <a:t>The requirements regarding access for people with a disability for certain Class 1b buildings are contained in:</a:t>
            </a:r>
            <a:endParaRPr lang="en-AU" sz="1800" dirty="0">
              <a:ea typeface="Calibri" panose="020F0502020204030204" pitchFamily="34" charset="0"/>
              <a:cs typeface="Times New Roman" panose="02020603050405020304" pitchFamily="18" charset="0"/>
            </a:endParaRPr>
          </a:p>
          <a:p>
            <a:pPr marL="800089" lvl="1" indent="-342900">
              <a:lnSpc>
                <a:spcPct val="12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Volume One </a:t>
            </a:r>
            <a:endParaRPr lang="en-AU" sz="1800" dirty="0">
              <a:ea typeface="Times New Roman" panose="02020603050405020304" pitchFamily="18" charset="0"/>
              <a:cs typeface="Times New Roman" panose="02020603050405020304" pitchFamily="18" charset="0"/>
            </a:endParaRP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Volume Two</a:t>
            </a: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Volume Three</a:t>
            </a: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None of the above.</a:t>
            </a:r>
          </a:p>
          <a:p>
            <a:pPr marL="0" indent="0">
              <a:lnSpc>
                <a:spcPct val="100000"/>
              </a:lnSpc>
              <a:spcBef>
                <a:spcPts val="2400"/>
              </a:spcBef>
              <a:spcAft>
                <a:spcPts val="1200"/>
              </a:spcAft>
              <a:buNone/>
            </a:pPr>
            <a:r>
              <a:rPr lang="en-AU" sz="1800" b="1" kern="1400" spc="-50" dirty="0">
                <a:ea typeface="Times New Roman" panose="02020603050405020304" pitchFamily="18" charset="0"/>
                <a:cs typeface="Arial" panose="020B0604020202020204" pitchFamily="34" charset="0"/>
              </a:rPr>
              <a:t>Question 8</a:t>
            </a:r>
          </a:p>
          <a:p>
            <a:pPr marL="0" indent="0">
              <a:lnSpc>
                <a:spcPct val="100000"/>
              </a:lnSpc>
              <a:spcBef>
                <a:spcPts val="0"/>
              </a:spcBef>
              <a:spcAft>
                <a:spcPts val="1200"/>
              </a:spcAft>
              <a:buNone/>
            </a:pPr>
            <a:r>
              <a:rPr lang="en-AU" sz="1800" dirty="0">
                <a:ea typeface="Calibri" panose="020F0502020204030204" pitchFamily="34" charset="0"/>
                <a:cs typeface="Arial" panose="020B0604020202020204" pitchFamily="34" charset="0"/>
              </a:rPr>
              <a:t>True or false? NCC referenced documents are listed in Schedule 4 of the NCC, these documents are adopted as a deemed-to-satisfy means of complying with the Performance Requirements.</a:t>
            </a:r>
            <a:endParaRPr lang="en-AU" sz="1800" dirty="0">
              <a:ea typeface="Calibri" panose="020F0502020204030204" pitchFamily="34" charset="0"/>
              <a:cs typeface="Times New Roman" panose="02020603050405020304" pitchFamily="18" charset="0"/>
            </a:endParaRPr>
          </a:p>
          <a:p>
            <a:pPr marL="800089" lvl="1" indent="-342900">
              <a:lnSpc>
                <a:spcPct val="12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True </a:t>
            </a:r>
            <a:endParaRPr lang="en-AU" sz="1800" dirty="0">
              <a:ea typeface="Times New Roman" panose="02020603050405020304" pitchFamily="18" charset="0"/>
              <a:cs typeface="Times New Roman" panose="02020603050405020304" pitchFamily="18" charset="0"/>
            </a:endParaRP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False.</a:t>
            </a:r>
          </a:p>
          <a:p>
            <a:endParaRPr lang="en-AU" dirty="0"/>
          </a:p>
        </p:txBody>
      </p:sp>
    </p:spTree>
    <p:extLst>
      <p:ext uri="{BB962C8B-B14F-4D97-AF65-F5344CB8AC3E}">
        <p14:creationId xmlns:p14="http://schemas.microsoft.com/office/powerpoint/2010/main" val="3241564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43718"/>
          </a:xfrm>
        </p:spPr>
        <p:txBody>
          <a:bodyPr>
            <a:normAutofit/>
          </a:bodyPr>
          <a:lstStyle/>
          <a:p>
            <a:pPr algn="ctr">
              <a:spcAft>
                <a:spcPts val="1800"/>
              </a:spcAft>
            </a:pPr>
            <a:r>
              <a:rPr lang="en-AU" sz="3600" b="1" dirty="0" smtClean="0">
                <a:latin typeface="Arial" panose="020B0604020202020204" pitchFamily="34" charset="0"/>
                <a:ea typeface="Times New Roman" panose="02020603050405020304" pitchFamily="18" charset="0"/>
                <a:cs typeface="Arial" panose="020B0604020202020204" pitchFamily="34" charset="0"/>
              </a:rPr>
              <a:t>Assessment Questions</a:t>
            </a:r>
            <a:br>
              <a:rPr lang="en-AU" sz="3600" b="1" dirty="0" smtClean="0">
                <a:latin typeface="Arial" panose="020B0604020202020204" pitchFamily="34" charset="0"/>
                <a:ea typeface="Times New Roman" panose="02020603050405020304" pitchFamily="18" charset="0"/>
                <a:cs typeface="Arial" panose="020B0604020202020204" pitchFamily="34" charset="0"/>
              </a:rPr>
            </a:br>
            <a:r>
              <a:rPr lang="en-AU" sz="1800" b="1" dirty="0" smtClean="0">
                <a:latin typeface="Arial" panose="020B0604020202020204" pitchFamily="34" charset="0"/>
                <a:ea typeface="Times New Roman" panose="02020603050405020304" pitchFamily="18" charset="0"/>
                <a:cs typeface="Arial" panose="020B0604020202020204" pitchFamily="34" charset="0"/>
              </a:rPr>
              <a:t>(continued)</a:t>
            </a:r>
            <a:endParaRPr lang="en-AU" dirty="0"/>
          </a:p>
        </p:txBody>
      </p:sp>
      <p:sp>
        <p:nvSpPr>
          <p:cNvPr id="3" name="Content Placeholder 2"/>
          <p:cNvSpPr>
            <a:spLocks noGrp="1"/>
          </p:cNvSpPr>
          <p:nvPr>
            <p:ph idx="1"/>
          </p:nvPr>
        </p:nvSpPr>
        <p:spPr>
          <a:xfrm>
            <a:off x="838199" y="1493134"/>
            <a:ext cx="10738449" cy="5145410"/>
          </a:xfrm>
        </p:spPr>
        <p:txBody>
          <a:bodyPr>
            <a:normAutofit/>
          </a:bodyPr>
          <a:lstStyle/>
          <a:p>
            <a:pPr marL="0" indent="0">
              <a:lnSpc>
                <a:spcPct val="100000"/>
              </a:lnSpc>
              <a:spcBef>
                <a:spcPts val="0"/>
              </a:spcBef>
              <a:spcAft>
                <a:spcPts val="1200"/>
              </a:spcAft>
              <a:buNone/>
            </a:pPr>
            <a:r>
              <a:rPr lang="en-AU" sz="1800" b="1" kern="1400" spc="-50" dirty="0">
                <a:ea typeface="Times New Roman" panose="02020603050405020304" pitchFamily="18" charset="0"/>
                <a:cs typeface="Arial" panose="020B0604020202020204" pitchFamily="34" charset="0"/>
              </a:rPr>
              <a:t>Question 9</a:t>
            </a:r>
          </a:p>
          <a:p>
            <a:pPr marL="0" indent="0">
              <a:lnSpc>
                <a:spcPct val="100000"/>
              </a:lnSpc>
              <a:spcBef>
                <a:spcPts val="0"/>
              </a:spcBef>
              <a:spcAft>
                <a:spcPts val="1200"/>
              </a:spcAft>
              <a:buNone/>
            </a:pPr>
            <a:r>
              <a:rPr lang="en-AU" sz="1800" dirty="0">
                <a:ea typeface="Calibri" panose="020F0502020204030204" pitchFamily="34" charset="0"/>
                <a:cs typeface="Arial" panose="020B0604020202020204" pitchFamily="34" charset="0"/>
              </a:rPr>
              <a:t>True or false? Disability access requirements have been in the BCA since 1998.</a:t>
            </a:r>
            <a:endParaRPr lang="en-AU" sz="1800" dirty="0">
              <a:ea typeface="Calibri" panose="020F0502020204030204" pitchFamily="34" charset="0"/>
              <a:cs typeface="Times New Roman" panose="02020603050405020304" pitchFamily="18" charset="0"/>
            </a:endParaRPr>
          </a:p>
          <a:p>
            <a:pPr marL="800089" lvl="1" indent="-342900">
              <a:lnSpc>
                <a:spcPct val="100000"/>
              </a:lnSpc>
              <a:spcBef>
                <a:spcPts val="0"/>
              </a:spcBef>
              <a:buFont typeface="+mj-lt"/>
              <a:buAutoNum type="alphaLcParenBoth"/>
            </a:pPr>
            <a:r>
              <a:rPr lang="en-AU" sz="1800" dirty="0">
                <a:ea typeface="Times New Roman" panose="02020603050405020304" pitchFamily="18" charset="0"/>
                <a:cs typeface="Times New Roman" panose="02020603050405020304" pitchFamily="18" charset="0"/>
              </a:rPr>
              <a:t>True</a:t>
            </a:r>
          </a:p>
          <a:p>
            <a:pPr marL="800089" lvl="1" indent="-342900">
              <a:lnSpc>
                <a:spcPct val="100000"/>
              </a:lnSpc>
              <a:spcBef>
                <a:spcPts val="0"/>
              </a:spcBef>
              <a:buFont typeface="+mj-lt"/>
              <a:buAutoNum type="alphaLcParenBoth"/>
            </a:pPr>
            <a:r>
              <a:rPr lang="en-AU" sz="1800" dirty="0">
                <a:solidFill>
                  <a:srgbClr val="FF0000"/>
                </a:solidFill>
                <a:ea typeface="Times New Roman" panose="02020603050405020304" pitchFamily="18" charset="0"/>
                <a:cs typeface="Times New Roman" panose="02020603050405020304" pitchFamily="18" charset="0"/>
              </a:rPr>
              <a:t>False.</a:t>
            </a:r>
            <a:endParaRPr lang="en-AU" sz="1800" dirty="0">
              <a:ea typeface="Times New Roman" panose="02020603050405020304" pitchFamily="18" charset="0"/>
              <a:cs typeface="Times New Roman" panose="02020603050405020304" pitchFamily="18" charset="0"/>
            </a:endParaRPr>
          </a:p>
          <a:p>
            <a:pPr marL="0" indent="0">
              <a:lnSpc>
                <a:spcPct val="100000"/>
              </a:lnSpc>
              <a:spcBef>
                <a:spcPts val="2400"/>
              </a:spcBef>
              <a:spcAft>
                <a:spcPts val="1200"/>
              </a:spcAft>
              <a:buNone/>
            </a:pPr>
            <a:r>
              <a:rPr lang="en-AU" sz="1800" b="1" kern="1400" spc="-50" dirty="0">
                <a:ea typeface="Times New Roman" panose="02020603050405020304" pitchFamily="18" charset="0"/>
                <a:cs typeface="Arial" panose="020B0604020202020204" pitchFamily="34" charset="0"/>
              </a:rPr>
              <a:t>Question 10</a:t>
            </a:r>
          </a:p>
          <a:p>
            <a:pPr marL="0" indent="0">
              <a:lnSpc>
                <a:spcPct val="100000"/>
              </a:lnSpc>
              <a:spcBef>
                <a:spcPts val="0"/>
              </a:spcBef>
              <a:spcAft>
                <a:spcPts val="1200"/>
              </a:spcAft>
              <a:buNone/>
            </a:pPr>
            <a:r>
              <a:rPr lang="en-AU" sz="1800" dirty="0">
                <a:ea typeface="Calibri" panose="020F0502020204030204" pitchFamily="34" charset="0"/>
                <a:cs typeface="Arial" panose="020B0604020202020204" pitchFamily="34" charset="0"/>
              </a:rPr>
              <a:t>Do the NCC access provisions address building management policies?</a:t>
            </a:r>
            <a:endParaRPr lang="en-AU" sz="1800" dirty="0">
              <a:ea typeface="Calibri" panose="020F0502020204030204" pitchFamily="34" charset="0"/>
              <a:cs typeface="Times New Roman" panose="02020603050405020304" pitchFamily="18" charset="0"/>
            </a:endParaRPr>
          </a:p>
          <a:p>
            <a:pPr marL="800089" lvl="1" indent="-342900">
              <a:lnSpc>
                <a:spcPct val="10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Yes</a:t>
            </a:r>
          </a:p>
          <a:p>
            <a:pPr marL="800089" lvl="1" indent="-342900">
              <a:lnSpc>
                <a:spcPct val="10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No.</a:t>
            </a:r>
            <a:endParaRPr lang="en-AU" sz="1800" dirty="0">
              <a:ea typeface="Times New Roman" panose="02020603050405020304" pitchFamily="18"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2777447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943718"/>
          </a:xfrm>
        </p:spPr>
        <p:txBody>
          <a:bodyPr>
            <a:normAutofit/>
          </a:bodyPr>
          <a:lstStyle/>
          <a:p>
            <a:pPr algn="ctr">
              <a:spcAft>
                <a:spcPts val="1800"/>
              </a:spcAft>
            </a:pPr>
            <a:r>
              <a:rPr lang="en-AU" sz="3600" b="1" dirty="0" smtClean="0">
                <a:latin typeface="Arial" panose="020B0604020202020204" pitchFamily="34" charset="0"/>
                <a:ea typeface="Times New Roman" panose="02020603050405020304" pitchFamily="18" charset="0"/>
                <a:cs typeface="Arial" panose="020B0604020202020204" pitchFamily="34" charset="0"/>
              </a:rPr>
              <a:t>Assessment Questions</a:t>
            </a:r>
            <a:br>
              <a:rPr lang="en-AU" sz="3600" b="1" dirty="0" smtClean="0">
                <a:latin typeface="Arial" panose="020B0604020202020204" pitchFamily="34" charset="0"/>
                <a:ea typeface="Times New Roman" panose="02020603050405020304" pitchFamily="18" charset="0"/>
                <a:cs typeface="Arial" panose="020B0604020202020204" pitchFamily="34" charset="0"/>
              </a:rPr>
            </a:br>
            <a:r>
              <a:rPr lang="en-AU" sz="1800" b="1" dirty="0" smtClean="0">
                <a:latin typeface="Arial" panose="020B0604020202020204" pitchFamily="34" charset="0"/>
                <a:ea typeface="Times New Roman" panose="02020603050405020304" pitchFamily="18" charset="0"/>
                <a:cs typeface="Arial" panose="020B0604020202020204" pitchFamily="34" charset="0"/>
              </a:rPr>
              <a:t>(continued)</a:t>
            </a:r>
            <a:endParaRPr lang="en-AU" dirty="0"/>
          </a:p>
        </p:txBody>
      </p:sp>
      <p:sp>
        <p:nvSpPr>
          <p:cNvPr id="3" name="Content Placeholder 2"/>
          <p:cNvSpPr>
            <a:spLocks noGrp="1"/>
          </p:cNvSpPr>
          <p:nvPr>
            <p:ph idx="1"/>
          </p:nvPr>
        </p:nvSpPr>
        <p:spPr>
          <a:xfrm>
            <a:off x="838199" y="1493134"/>
            <a:ext cx="10738449" cy="5145410"/>
          </a:xfrm>
        </p:spPr>
        <p:txBody>
          <a:bodyPr>
            <a:normAutofit lnSpcReduction="10000"/>
          </a:bodyPr>
          <a:lstStyle/>
          <a:p>
            <a:pPr marL="0" indent="0">
              <a:lnSpc>
                <a:spcPct val="100000"/>
              </a:lnSpc>
              <a:spcBef>
                <a:spcPts val="0"/>
              </a:spcBef>
              <a:spcAft>
                <a:spcPts val="1200"/>
              </a:spcAft>
              <a:buNone/>
            </a:pPr>
            <a:r>
              <a:rPr lang="en-AU" sz="1800" b="1" kern="1400" spc="-50" dirty="0">
                <a:ea typeface="Times New Roman" panose="02020603050405020304" pitchFamily="18" charset="0"/>
                <a:cs typeface="Arial" panose="020B0604020202020204" pitchFamily="34" charset="0"/>
              </a:rPr>
              <a:t>Question 11</a:t>
            </a:r>
          </a:p>
          <a:p>
            <a:pPr marL="0" indent="0">
              <a:lnSpc>
                <a:spcPct val="100000"/>
              </a:lnSpc>
              <a:spcBef>
                <a:spcPts val="0"/>
              </a:spcBef>
              <a:spcAft>
                <a:spcPts val="1200"/>
              </a:spcAft>
              <a:buNone/>
            </a:pPr>
            <a:r>
              <a:rPr lang="en-AU" sz="1800" dirty="0">
                <a:ea typeface="Calibri" panose="020F0502020204030204" pitchFamily="34" charset="0"/>
                <a:cs typeface="Arial" panose="020B0604020202020204" pitchFamily="34" charset="0"/>
              </a:rPr>
              <a:t>The definition of “accessible” in the NCC is:</a:t>
            </a:r>
            <a:endParaRPr lang="en-AU" sz="1800" dirty="0">
              <a:ea typeface="Calibri" panose="020F0502020204030204" pitchFamily="34" charset="0"/>
              <a:cs typeface="Times New Roman" panose="02020603050405020304" pitchFamily="18" charset="0"/>
            </a:endParaRPr>
          </a:p>
          <a:p>
            <a:pPr marL="457195" lvl="1" indent="0">
              <a:lnSpc>
                <a:spcPct val="100000"/>
              </a:lnSpc>
              <a:spcBef>
                <a:spcPts val="0"/>
              </a:spcBef>
              <a:spcAft>
                <a:spcPts val="1200"/>
              </a:spcAft>
              <a:buNone/>
            </a:pPr>
            <a:r>
              <a:rPr lang="en-AU" sz="1800" dirty="0">
                <a:ea typeface="Calibri" panose="020F0502020204030204" pitchFamily="34" charset="0"/>
                <a:cs typeface="Arial" panose="020B0604020202020204" pitchFamily="34" charset="0"/>
              </a:rPr>
              <a:t>Accessible …</a:t>
            </a:r>
            <a:endParaRPr lang="en-AU" sz="1800" dirty="0">
              <a:ea typeface="Calibri" panose="020F0502020204030204" pitchFamily="34" charset="0"/>
              <a:cs typeface="Times New Roman" panose="02020603050405020304" pitchFamily="18" charset="0"/>
            </a:endParaRP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means a continuous accessible path of travel to, into or within a building</a:t>
            </a: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means having features such as a path of travel to enable use by people with a disability into or within a building</a:t>
            </a:r>
          </a:p>
          <a:p>
            <a:pPr marL="800089" lvl="1" indent="-342900">
              <a:lnSpc>
                <a:spcPct val="12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means having features to enable use by people with a disability</a:t>
            </a:r>
            <a:endParaRPr lang="en-AU" sz="1800" dirty="0">
              <a:ea typeface="Times New Roman" panose="02020603050405020304" pitchFamily="18" charset="0"/>
              <a:cs typeface="Times New Roman" panose="02020603050405020304" pitchFamily="18" charset="0"/>
            </a:endParaRP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means general access requirements to new buildings.</a:t>
            </a:r>
          </a:p>
          <a:p>
            <a:pPr marL="0" indent="0">
              <a:lnSpc>
                <a:spcPct val="100000"/>
              </a:lnSpc>
              <a:spcBef>
                <a:spcPts val="2400"/>
              </a:spcBef>
              <a:spcAft>
                <a:spcPts val="1200"/>
              </a:spcAft>
              <a:buNone/>
            </a:pPr>
            <a:r>
              <a:rPr lang="en-AU" sz="1800" b="1" kern="1400" spc="-50" dirty="0">
                <a:ea typeface="Times New Roman" panose="02020603050405020304" pitchFamily="18" charset="0"/>
                <a:cs typeface="Arial" panose="020B0604020202020204" pitchFamily="34" charset="0"/>
              </a:rPr>
              <a:t>Question 12</a:t>
            </a:r>
          </a:p>
          <a:p>
            <a:pPr marL="0" indent="0">
              <a:lnSpc>
                <a:spcPct val="100000"/>
              </a:lnSpc>
              <a:spcBef>
                <a:spcPts val="0"/>
              </a:spcBef>
              <a:spcAft>
                <a:spcPts val="1200"/>
              </a:spcAft>
              <a:buNone/>
            </a:pPr>
            <a:r>
              <a:rPr lang="en-AU" sz="1800" dirty="0">
                <a:ea typeface="Calibri" panose="020F0502020204030204" pitchFamily="34" charset="0"/>
                <a:cs typeface="Arial" panose="020B0604020202020204" pitchFamily="34" charset="0"/>
              </a:rPr>
              <a:t>For a Class 5 office building, access would be required:</a:t>
            </a:r>
            <a:endParaRPr lang="en-AU" sz="1800" dirty="0">
              <a:ea typeface="Calibri" panose="020F0502020204030204" pitchFamily="34" charset="0"/>
              <a:cs typeface="Times New Roman" panose="02020603050405020304" pitchFamily="18" charset="0"/>
            </a:endParaRP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Only to certain areas within buildings</a:t>
            </a:r>
          </a:p>
          <a:p>
            <a:pPr marL="800089" lvl="1" indent="-342900">
              <a:lnSpc>
                <a:spcPct val="120000"/>
              </a:lnSpc>
              <a:spcBef>
                <a:spcPts val="0"/>
              </a:spcBef>
              <a:buFont typeface="+mj-lt"/>
              <a:buAutoNum type="alphaLcParenR"/>
            </a:pPr>
            <a:r>
              <a:rPr lang="en-AU" sz="1800" dirty="0">
                <a:solidFill>
                  <a:srgbClr val="FF0000"/>
                </a:solidFill>
                <a:ea typeface="Times New Roman" panose="02020603050405020304" pitchFamily="18" charset="0"/>
                <a:cs typeface="Times New Roman" panose="02020603050405020304" pitchFamily="18" charset="0"/>
              </a:rPr>
              <a:t>To and within all areas normally used by the occupants </a:t>
            </a:r>
            <a:endParaRPr lang="en-AU" sz="1800" dirty="0">
              <a:ea typeface="Times New Roman" panose="02020603050405020304" pitchFamily="18" charset="0"/>
              <a:cs typeface="Times New Roman" panose="02020603050405020304" pitchFamily="18" charset="0"/>
            </a:endParaRPr>
          </a:p>
          <a:p>
            <a:pPr marL="800089" lvl="1" indent="-342900">
              <a:lnSpc>
                <a:spcPct val="120000"/>
              </a:lnSpc>
              <a:spcBef>
                <a:spcPts val="0"/>
              </a:spcBef>
              <a:buFont typeface="+mj-lt"/>
              <a:buAutoNum type="alphaLcParenR"/>
            </a:pPr>
            <a:r>
              <a:rPr lang="en-AU" sz="1800" dirty="0">
                <a:ea typeface="Times New Roman" panose="02020603050405020304" pitchFamily="18" charset="0"/>
                <a:cs typeface="Times New Roman" panose="02020603050405020304" pitchFamily="18" charset="0"/>
              </a:rPr>
              <a:t>To only a certain number of the offices within the building.</a:t>
            </a:r>
          </a:p>
          <a:p>
            <a:endParaRPr lang="en-AU" dirty="0"/>
          </a:p>
        </p:txBody>
      </p:sp>
    </p:spTree>
    <p:extLst>
      <p:ext uri="{BB962C8B-B14F-4D97-AF65-F5344CB8AC3E}">
        <p14:creationId xmlns:p14="http://schemas.microsoft.com/office/powerpoint/2010/main" val="12972228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Copyright, Attribution &amp; Disclaimer</a:t>
            </a:r>
            <a:endParaRPr lang="en-AU" dirty="0"/>
          </a:p>
        </p:txBody>
      </p:sp>
      <p:sp>
        <p:nvSpPr>
          <p:cNvPr id="3" name="Content Placeholder 2"/>
          <p:cNvSpPr>
            <a:spLocks noGrp="1"/>
          </p:cNvSpPr>
          <p:nvPr>
            <p:ph idx="1"/>
          </p:nvPr>
        </p:nvSpPr>
        <p:spPr>
          <a:xfrm>
            <a:off x="838200" y="1411854"/>
            <a:ext cx="10744200" cy="4887346"/>
          </a:xfrm>
        </p:spPr>
        <p:txBody>
          <a:bodyPr>
            <a:noAutofit/>
          </a:bodyPr>
          <a:lstStyle/>
          <a:p>
            <a:pPr marL="0" indent="0">
              <a:lnSpc>
                <a:spcPct val="100000"/>
              </a:lnSpc>
              <a:buNone/>
            </a:pPr>
            <a:r>
              <a:rPr lang="en-AU" sz="1200" b="1" dirty="0">
                <a:cs typeface="Arial" panose="020B0604020202020204" pitchFamily="34" charset="0"/>
              </a:rPr>
              <a:t>Copyright</a:t>
            </a:r>
          </a:p>
          <a:p>
            <a:pPr marL="0" indent="0">
              <a:lnSpc>
                <a:spcPct val="100000"/>
              </a:lnSpc>
              <a:buNone/>
            </a:pPr>
            <a:r>
              <a:rPr lang="en-AU" sz="1200" dirty="0" smtClean="0">
                <a:cs typeface="Arial" panose="020B0604020202020204" pitchFamily="34" charset="0"/>
              </a:rPr>
              <a:t>© </a:t>
            </a:r>
            <a:r>
              <a:rPr lang="en-AU" sz="1200" dirty="0">
                <a:cs typeface="Arial" panose="020B0604020202020204" pitchFamily="34" charset="0"/>
              </a:rPr>
              <a:t>Commonwealth of Australia and the States and Territories of </a:t>
            </a:r>
            <a:r>
              <a:rPr lang="en-AU" sz="1200" dirty="0" smtClean="0">
                <a:cs typeface="Arial" panose="020B0604020202020204" pitchFamily="34" charset="0"/>
              </a:rPr>
              <a:t>Australia 2020, </a:t>
            </a:r>
            <a:r>
              <a:rPr lang="en-AU" sz="1200" dirty="0">
                <a:cs typeface="Arial" panose="020B0604020202020204" pitchFamily="34" charset="0"/>
              </a:rPr>
              <a:t>published by the Australian Building Codes </a:t>
            </a:r>
            <a:r>
              <a:rPr lang="en-AU" sz="1200" dirty="0" smtClean="0">
                <a:cs typeface="Arial" panose="020B0604020202020204" pitchFamily="34" charset="0"/>
              </a:rPr>
              <a:t>Board.</a:t>
            </a:r>
          </a:p>
          <a:p>
            <a:pPr marL="0" indent="0">
              <a:lnSpc>
                <a:spcPct val="100000"/>
              </a:lnSpc>
              <a:buNone/>
            </a:pPr>
            <a:endParaRPr lang="en-AU" sz="1200" dirty="0" smtClean="0">
              <a:cs typeface="Arial" panose="020B0604020202020204" pitchFamily="34" charset="0"/>
            </a:endParaRPr>
          </a:p>
          <a:p>
            <a:pPr marL="0" indent="0">
              <a:lnSpc>
                <a:spcPct val="100000"/>
              </a:lnSpc>
              <a:spcBef>
                <a:spcPts val="0"/>
              </a:spcBef>
              <a:buNone/>
            </a:pPr>
            <a:endParaRPr lang="en-AU" sz="1200" dirty="0" smtClean="0">
              <a:cs typeface="Arial" panose="020B0604020202020204" pitchFamily="34" charset="0"/>
            </a:endParaRPr>
          </a:p>
          <a:p>
            <a:pPr marL="0" indent="0">
              <a:lnSpc>
                <a:spcPct val="100000"/>
              </a:lnSpc>
              <a:buNone/>
            </a:pPr>
            <a:r>
              <a:rPr lang="en-AU" sz="1200" dirty="0" smtClean="0">
                <a:cs typeface="Arial" panose="020B0604020202020204" pitchFamily="34" charset="0"/>
              </a:rPr>
              <a:t>The </a:t>
            </a:r>
            <a:r>
              <a:rPr lang="en-AU" sz="1200" dirty="0">
                <a:cs typeface="Arial" panose="020B0604020202020204" pitchFamily="34" charset="0"/>
              </a:rPr>
              <a:t>material in this publication is licensed under a Creative Commons Attribution—4.0 International licence, with the exception </a:t>
            </a:r>
            <a:r>
              <a:rPr lang="en-AU" sz="1200" dirty="0" smtClean="0">
                <a:cs typeface="Arial" panose="020B0604020202020204" pitchFamily="34" charset="0"/>
              </a:rPr>
              <a:t>of:</a:t>
            </a:r>
            <a:r>
              <a:rPr lang="en-AU" sz="1200" dirty="0">
                <a:cs typeface="Arial" panose="020B0604020202020204" pitchFamily="34" charset="0"/>
              </a:rPr>
              <a:t> </a:t>
            </a:r>
            <a:r>
              <a:rPr lang="en-AU" sz="1200" dirty="0" smtClean="0">
                <a:cs typeface="Arial" panose="020B0604020202020204" pitchFamily="34" charset="0"/>
              </a:rPr>
              <a:t>any </a:t>
            </a:r>
            <a:r>
              <a:rPr lang="en-AU" sz="1200" dirty="0">
                <a:cs typeface="Arial" panose="020B0604020202020204" pitchFamily="34" charset="0"/>
              </a:rPr>
              <a:t>third party </a:t>
            </a:r>
            <a:r>
              <a:rPr lang="en-AU" sz="1200" dirty="0" smtClean="0">
                <a:cs typeface="Arial" panose="020B0604020202020204" pitchFamily="34" charset="0"/>
              </a:rPr>
              <a:t>material, any </a:t>
            </a:r>
            <a:r>
              <a:rPr lang="en-AU" sz="1200" dirty="0">
                <a:cs typeface="Arial" panose="020B0604020202020204" pitchFamily="34" charset="0"/>
              </a:rPr>
              <a:t>trademarks, </a:t>
            </a:r>
            <a:r>
              <a:rPr lang="en-AU" sz="1200" dirty="0" smtClean="0">
                <a:cs typeface="Arial" panose="020B0604020202020204" pitchFamily="34" charset="0"/>
              </a:rPr>
              <a:t>and any </a:t>
            </a:r>
            <a:r>
              <a:rPr lang="en-AU" sz="1200" dirty="0">
                <a:cs typeface="Arial" panose="020B0604020202020204" pitchFamily="34" charset="0"/>
              </a:rPr>
              <a:t>images or </a:t>
            </a:r>
            <a:r>
              <a:rPr lang="en-AU" sz="1200" dirty="0" smtClean="0">
                <a:cs typeface="Arial" panose="020B0604020202020204" pitchFamily="34" charset="0"/>
              </a:rPr>
              <a:t>photographs. More </a:t>
            </a:r>
            <a:r>
              <a:rPr lang="en-AU" sz="1200" dirty="0">
                <a:cs typeface="Arial" panose="020B0604020202020204" pitchFamily="34" charset="0"/>
              </a:rPr>
              <a:t>information on this CC BY licence is set out at the </a:t>
            </a:r>
            <a:r>
              <a:rPr lang="en-AU" sz="1200" dirty="0">
                <a:cs typeface="Arial" panose="020B0604020202020204" pitchFamily="34" charset="0"/>
                <a:hlinkClick r:id="rId3"/>
              </a:rPr>
              <a:t>Creative Commons Website</a:t>
            </a:r>
            <a:r>
              <a:rPr lang="en-AU" sz="1200" dirty="0">
                <a:cs typeface="Arial" panose="020B0604020202020204" pitchFamily="34" charset="0"/>
              </a:rPr>
              <a:t>. Enquiries about this publication can be sent </a:t>
            </a:r>
            <a:r>
              <a:rPr lang="en-AU" sz="1200" dirty="0" smtClean="0">
                <a:cs typeface="Arial" panose="020B0604020202020204" pitchFamily="34" charset="0"/>
              </a:rPr>
              <a:t>to: Australian </a:t>
            </a:r>
            <a:r>
              <a:rPr lang="en-AU" sz="1200" dirty="0">
                <a:cs typeface="Arial" panose="020B0604020202020204" pitchFamily="34" charset="0"/>
              </a:rPr>
              <a:t>Building Codes </a:t>
            </a:r>
            <a:r>
              <a:rPr lang="en-AU" sz="1200" dirty="0" smtClean="0">
                <a:cs typeface="Arial" panose="020B0604020202020204" pitchFamily="34" charset="0"/>
              </a:rPr>
              <a:t>Board ,GPO </a:t>
            </a:r>
            <a:r>
              <a:rPr lang="en-AU" sz="1200" dirty="0">
                <a:cs typeface="Arial" panose="020B0604020202020204" pitchFamily="34" charset="0"/>
              </a:rPr>
              <a:t>Box </a:t>
            </a:r>
            <a:r>
              <a:rPr lang="en-AU" sz="1200" dirty="0" smtClean="0">
                <a:cs typeface="Arial" panose="020B0604020202020204" pitchFamily="34" charset="0"/>
              </a:rPr>
              <a:t>2013, CANBERRA  </a:t>
            </a:r>
            <a:r>
              <a:rPr lang="en-AU" sz="1200" dirty="0">
                <a:cs typeface="Arial" panose="020B0604020202020204" pitchFamily="34" charset="0"/>
              </a:rPr>
              <a:t>ACT </a:t>
            </a:r>
            <a:r>
              <a:rPr lang="en-AU" sz="1200" dirty="0" smtClean="0">
                <a:cs typeface="Arial" panose="020B0604020202020204" pitchFamily="34" charset="0"/>
              </a:rPr>
              <a:t>2601. Phone</a:t>
            </a:r>
            <a:r>
              <a:rPr lang="en-AU" sz="1200" dirty="0">
                <a:cs typeface="Arial" panose="020B0604020202020204" pitchFamily="34" charset="0"/>
              </a:rPr>
              <a:t>: 1300 134 </a:t>
            </a:r>
            <a:r>
              <a:rPr lang="en-AU" sz="1200" dirty="0" smtClean="0">
                <a:cs typeface="Arial" panose="020B0604020202020204" pitchFamily="34" charset="0"/>
              </a:rPr>
              <a:t>631, Email</a:t>
            </a:r>
            <a:r>
              <a:rPr lang="en-AU" sz="1200" dirty="0">
                <a:cs typeface="Arial" panose="020B0604020202020204" pitchFamily="34" charset="0"/>
              </a:rPr>
              <a:t>: </a:t>
            </a:r>
            <a:r>
              <a:rPr lang="en-AU" sz="1200" dirty="0" smtClean="0">
                <a:cs typeface="Arial" panose="020B0604020202020204" pitchFamily="34" charset="0"/>
                <a:hlinkClick r:id="rId4"/>
              </a:rPr>
              <a:t>ncc@abcb.gov.au</a:t>
            </a:r>
            <a:r>
              <a:rPr lang="en-AU" sz="1200" dirty="0" smtClean="0">
                <a:cs typeface="Arial" panose="020B0604020202020204" pitchFamily="34" charset="0"/>
              </a:rPr>
              <a:t/>
            </a:r>
            <a:br>
              <a:rPr lang="en-AU" sz="1200" dirty="0" smtClean="0">
                <a:cs typeface="Arial" panose="020B0604020202020204" pitchFamily="34" charset="0"/>
              </a:rPr>
            </a:br>
            <a:r>
              <a:rPr lang="en-AU" sz="1200" dirty="0" smtClean="0">
                <a:cs typeface="Arial" panose="020B0604020202020204" pitchFamily="34" charset="0"/>
                <a:hlinkClick r:id="rId5"/>
              </a:rPr>
              <a:t>www.abcb.gov.au</a:t>
            </a:r>
            <a:r>
              <a:rPr lang="en-AU" sz="1200" dirty="0" smtClean="0">
                <a:cs typeface="Arial" panose="020B0604020202020204" pitchFamily="34" charset="0"/>
              </a:rPr>
              <a:t>.</a:t>
            </a:r>
          </a:p>
          <a:p>
            <a:pPr marL="0" indent="0">
              <a:lnSpc>
                <a:spcPct val="100000"/>
              </a:lnSpc>
              <a:spcBef>
                <a:spcPts val="600"/>
              </a:spcBef>
              <a:buNone/>
            </a:pPr>
            <a:r>
              <a:rPr lang="en-AU" sz="1200" b="1" dirty="0">
                <a:cs typeface="Arial" panose="020B0604020202020204" pitchFamily="34" charset="0"/>
              </a:rPr>
              <a:t>Attribution</a:t>
            </a:r>
          </a:p>
          <a:p>
            <a:pPr marL="0" indent="0">
              <a:lnSpc>
                <a:spcPct val="100000"/>
              </a:lnSpc>
              <a:spcBef>
                <a:spcPts val="600"/>
              </a:spcBef>
              <a:buNone/>
            </a:pPr>
            <a:r>
              <a:rPr lang="en-AU" sz="1200" dirty="0">
                <a:cs typeface="Arial" panose="020B0604020202020204" pitchFamily="34" charset="0"/>
              </a:rPr>
              <a:t>Use of all or part of this publication must include the following attribution</a:t>
            </a:r>
            <a:r>
              <a:rPr lang="en-AU" sz="1200" dirty="0" smtClean="0">
                <a:cs typeface="Arial" panose="020B0604020202020204" pitchFamily="34" charset="0"/>
              </a:rPr>
              <a:t>:</a:t>
            </a:r>
          </a:p>
          <a:p>
            <a:pPr marL="0" indent="0">
              <a:lnSpc>
                <a:spcPct val="100000"/>
              </a:lnSpc>
              <a:spcBef>
                <a:spcPts val="600"/>
              </a:spcBef>
              <a:buNone/>
            </a:pPr>
            <a:r>
              <a:rPr lang="en-AU" sz="1200" dirty="0" smtClean="0">
                <a:cs typeface="Arial" panose="020B0604020202020204" pitchFamily="34" charset="0"/>
              </a:rPr>
              <a:t>© </a:t>
            </a:r>
            <a:r>
              <a:rPr lang="en-AU" sz="1200" dirty="0">
                <a:cs typeface="Arial" panose="020B0604020202020204" pitchFamily="34" charset="0"/>
              </a:rPr>
              <a:t>Commonwealth of Australia and the States and Territories 2020, published by the Australian Building Codes Board.</a:t>
            </a:r>
          </a:p>
          <a:p>
            <a:pPr marL="0" indent="0">
              <a:lnSpc>
                <a:spcPct val="100000"/>
              </a:lnSpc>
              <a:spcBef>
                <a:spcPts val="600"/>
              </a:spcBef>
              <a:buNone/>
            </a:pPr>
            <a:r>
              <a:rPr lang="en-AU" sz="1200" b="1" dirty="0">
                <a:cs typeface="Arial" panose="020B0604020202020204" pitchFamily="34" charset="0"/>
              </a:rPr>
              <a:t>Disclaimer</a:t>
            </a:r>
          </a:p>
          <a:p>
            <a:pPr marL="0" indent="0">
              <a:lnSpc>
                <a:spcPct val="100000"/>
              </a:lnSpc>
              <a:spcBef>
                <a:spcPts val="600"/>
              </a:spcBef>
              <a:buNone/>
            </a:pPr>
            <a:r>
              <a:rPr lang="en-AU" sz="1200" dirty="0">
                <a:cs typeface="Arial" panose="020B0604020202020204" pitchFamily="34" charset="0"/>
              </a:rPr>
              <a:t>By accessing or using this publication, you agree to the following:</a:t>
            </a:r>
          </a:p>
          <a:p>
            <a:pPr marL="0" indent="0">
              <a:lnSpc>
                <a:spcPct val="100000"/>
              </a:lnSpc>
              <a:spcBef>
                <a:spcPts val="600"/>
              </a:spcBef>
              <a:buNone/>
            </a:pPr>
            <a:r>
              <a:rPr lang="en-AU" sz="1200" dirty="0">
                <a:cs typeface="Arial" panose="020B0604020202020204" pitchFamily="34" charset="0"/>
              </a:rPr>
              <a:t>While care has been taken in the preparation of this publication, it may not be complete or up-to-date.  You can ensure that you are using a complete and up-to-date version by checking the Australian Building Codes Board website (</a:t>
            </a:r>
            <a:r>
              <a:rPr lang="en-AU" sz="1200" dirty="0" smtClean="0">
                <a:cs typeface="Arial" panose="020B0604020202020204" pitchFamily="34" charset="0"/>
                <a:hlinkClick r:id="rId5"/>
              </a:rPr>
              <a:t>www.abcb.gov.au</a:t>
            </a:r>
            <a:r>
              <a:rPr lang="en-AU" sz="1200" dirty="0" smtClean="0">
                <a:cs typeface="Arial" panose="020B0604020202020204" pitchFamily="34" charset="0"/>
              </a:rPr>
              <a:t>).  </a:t>
            </a:r>
            <a:endParaRPr lang="en-AU" sz="1200" dirty="0">
              <a:cs typeface="Arial" panose="020B0604020202020204" pitchFamily="34" charset="0"/>
            </a:endParaRPr>
          </a:p>
          <a:p>
            <a:pPr marL="0" indent="0">
              <a:lnSpc>
                <a:spcPct val="100000"/>
              </a:lnSpc>
              <a:spcBef>
                <a:spcPts val="600"/>
              </a:spcBef>
              <a:buNone/>
            </a:pPr>
            <a:r>
              <a:rPr lang="en-AU" sz="1200" dirty="0">
                <a:cs typeface="Arial" panose="020B0604020202020204" pitchFamily="34" charset="0"/>
              </a:rPr>
              <a:t>The Australian Building Codes Board, the Commonwealth of Australia and States and Territories of Australia do not accept any liability, including liability for negligence, for any loss (howsoever caused), damage, injury, expense or cost incurred by any person as a result of accessing, using or relying upon this publication, to the maximum extent permitted by law. No representation or warranty is made or given as to the currency, accuracy, reliability, merchantability, fitness for any purpose or completeness of this publication or any information which may appear on any linked websites, or in other linked information sources, and all such representations and warranties are excluded to the extent permitted by law</a:t>
            </a:r>
            <a:r>
              <a:rPr lang="en-AU" sz="1200" dirty="0" smtClean="0">
                <a:cs typeface="Arial" panose="020B0604020202020204" pitchFamily="34" charset="0"/>
              </a:rPr>
              <a:t>.</a:t>
            </a:r>
          </a:p>
          <a:p>
            <a:pPr marL="0" indent="0">
              <a:lnSpc>
                <a:spcPct val="100000"/>
              </a:lnSpc>
              <a:spcBef>
                <a:spcPts val="600"/>
              </a:spcBef>
              <a:buNone/>
            </a:pPr>
            <a:r>
              <a:rPr lang="en-US" sz="1200" dirty="0"/>
              <a:t>This publication is not legal or professional advice.  Persons rely upon this publication entirely at their own risk and must take responsibility for assessing the relevance and accuracy of the information in relation to their particular circumstances.</a:t>
            </a:r>
            <a:endParaRPr lang="en-AU" sz="1200" dirty="0"/>
          </a:p>
          <a:p>
            <a:pPr marL="0" indent="0">
              <a:lnSpc>
                <a:spcPct val="100000"/>
              </a:lnSpc>
              <a:spcBef>
                <a:spcPts val="600"/>
              </a:spcBef>
              <a:buNone/>
            </a:pPr>
            <a:endParaRPr lang="en-AU" sz="1200" dirty="0">
              <a:latin typeface="Arial" panose="020B0604020202020204" pitchFamily="34" charset="0"/>
              <a:cs typeface="Arial" panose="020B0604020202020204" pitchFamily="34" charset="0"/>
            </a:endParaRPr>
          </a:p>
          <a:p>
            <a:pPr marL="0" indent="0">
              <a:lnSpc>
                <a:spcPct val="100000"/>
              </a:lnSpc>
              <a:spcBef>
                <a:spcPts val="600"/>
              </a:spcBef>
              <a:buNone/>
            </a:pPr>
            <a:endParaRPr lang="en-AU" sz="1200" dirty="0">
              <a:latin typeface="Arial" panose="020B0604020202020204" pitchFamily="34" charset="0"/>
              <a:cs typeface="Arial" panose="020B0604020202020204" pitchFamily="34" charset="0"/>
            </a:endParaRPr>
          </a:p>
          <a:p>
            <a:pPr marL="0" indent="0">
              <a:lnSpc>
                <a:spcPct val="100000"/>
              </a:lnSpc>
              <a:spcBef>
                <a:spcPts val="600"/>
              </a:spcBef>
              <a:buNone/>
            </a:pPr>
            <a:endParaRPr lang="en-AU" sz="1200" dirty="0">
              <a:latin typeface="Arial" panose="020B0604020202020204" pitchFamily="34" charset="0"/>
              <a:cs typeface="Arial" panose="020B0604020202020204" pitchFamily="34" charset="0"/>
            </a:endParaRPr>
          </a:p>
          <a:p>
            <a:pPr marL="0" indent="0">
              <a:lnSpc>
                <a:spcPct val="130000"/>
              </a:lnSpc>
              <a:buNone/>
            </a:pPr>
            <a:endParaRPr lang="en-AU" sz="1200" dirty="0">
              <a:latin typeface="Arial" panose="020B0604020202020204" pitchFamily="34" charset="0"/>
              <a:cs typeface="Arial" panose="020B0604020202020204" pitchFamily="34" charset="0"/>
            </a:endParaRPr>
          </a:p>
        </p:txBody>
      </p:sp>
      <p:pic>
        <p:nvPicPr>
          <p:cNvPr id="5" name="Picture 4" descr="Logo:  Creative Commons." title="Creative Commons logo"/>
          <p:cNvPicPr/>
          <p:nvPr/>
        </p:nvPicPr>
        <p:blipFill>
          <a:blip r:embed="rId6" r:link="rId7">
            <a:extLst>
              <a:ext uri="{28A0092B-C50C-407E-A947-70E740481C1C}">
                <a14:useLocalDpi xmlns:a14="http://schemas.microsoft.com/office/drawing/2010/main" val="0"/>
              </a:ext>
            </a:extLst>
          </a:blip>
          <a:stretch>
            <a:fillRect/>
          </a:stretch>
        </p:blipFill>
        <p:spPr bwMode="auto">
          <a:xfrm>
            <a:off x="946686" y="2143442"/>
            <a:ext cx="838200" cy="295275"/>
          </a:xfrm>
          <a:prstGeom prst="rect">
            <a:avLst/>
          </a:prstGeom>
          <a:noFill/>
          <a:ln>
            <a:noFill/>
          </a:ln>
        </p:spPr>
      </p:pic>
    </p:spTree>
    <p:extLst>
      <p:ext uri="{BB962C8B-B14F-4D97-AF65-F5344CB8AC3E}">
        <p14:creationId xmlns:p14="http://schemas.microsoft.com/office/powerpoint/2010/main" val="321611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39596" y="276230"/>
            <a:ext cx="6896100" cy="908086"/>
          </a:xfrm>
        </p:spPr>
        <p:txBody>
          <a:bodyPr/>
          <a:lstStyle/>
          <a:p>
            <a:pPr algn="ctr"/>
            <a:r>
              <a:rPr lang="en-AU" dirty="0"/>
              <a:t>NCC Volume One</a:t>
            </a:r>
          </a:p>
        </p:txBody>
      </p:sp>
      <p:sp>
        <p:nvSpPr>
          <p:cNvPr id="5" name="Content Placeholder 2"/>
          <p:cNvSpPr>
            <a:spLocks noGrp="1"/>
          </p:cNvSpPr>
          <p:nvPr>
            <p:ph idx="1"/>
          </p:nvPr>
        </p:nvSpPr>
        <p:spPr>
          <a:xfrm>
            <a:off x="510363" y="1315334"/>
            <a:ext cx="6992406" cy="5364866"/>
          </a:xfrm>
        </p:spPr>
        <p:txBody>
          <a:bodyPr>
            <a:normAutofit/>
          </a:bodyPr>
          <a:lstStyle/>
          <a:p>
            <a:pPr lvl="0">
              <a:spcAft>
                <a:spcPts val="600"/>
              </a:spcAft>
            </a:pPr>
            <a:r>
              <a:rPr lang="en-AU" sz="2400" dirty="0" smtClean="0"/>
              <a:t>Contains </a:t>
            </a:r>
            <a:r>
              <a:rPr lang="en-AU" sz="2400" dirty="0"/>
              <a:t>the design and construction requirements for Class 2 to 9 </a:t>
            </a:r>
            <a:r>
              <a:rPr lang="en-AU" sz="2400" dirty="0" smtClean="0"/>
              <a:t>buildings, and certain requirements </a:t>
            </a:r>
            <a:r>
              <a:rPr lang="en-AU" sz="2400" dirty="0"/>
              <a:t>for Class 1b, 10a and 10b buildings and </a:t>
            </a:r>
            <a:r>
              <a:rPr lang="en-AU" sz="2400" dirty="0" smtClean="0"/>
              <a:t>structures.</a:t>
            </a:r>
            <a:endParaRPr lang="en-AU" sz="2400" dirty="0"/>
          </a:p>
          <a:p>
            <a:pPr lvl="0">
              <a:spcAft>
                <a:spcPts val="600"/>
              </a:spcAft>
            </a:pPr>
            <a:r>
              <a:rPr lang="en-AU" sz="2400" dirty="0"/>
              <a:t>Class 2 to 9 buildings are generally commercial, industrial, multi-residential, and institutional </a:t>
            </a:r>
            <a:r>
              <a:rPr lang="en-AU" sz="2400" dirty="0" smtClean="0"/>
              <a:t>buildings.</a:t>
            </a:r>
            <a:endParaRPr lang="en-AU" sz="2400" dirty="0"/>
          </a:p>
          <a:p>
            <a:r>
              <a:rPr lang="en-AU" sz="2400" dirty="0"/>
              <a:t>Volume One contains 9 distinct Sections (A to J</a:t>
            </a:r>
            <a:r>
              <a:rPr lang="en-AU" sz="2400" dirty="0" smtClean="0"/>
              <a:t>).</a:t>
            </a:r>
          </a:p>
          <a:p>
            <a:r>
              <a:rPr lang="en-AU" sz="2400" dirty="0" smtClean="0"/>
              <a:t>Volume Three contains some specific requirements for accessible plumbing fittings and fixtures.</a:t>
            </a:r>
            <a:endParaRPr lang="en-AU" sz="2000" dirty="0"/>
          </a:p>
        </p:txBody>
      </p:sp>
      <p:pic>
        <p:nvPicPr>
          <p:cNvPr id="6" name="Picture 5" title="NCC Volume On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6560" y="730272"/>
            <a:ext cx="3079727" cy="3079727"/>
          </a:xfrm>
          <a:prstGeom prst="rect">
            <a:avLst/>
          </a:prstGeom>
        </p:spPr>
      </p:pic>
      <p:pic>
        <p:nvPicPr>
          <p:cNvPr id="7" name="Picture 6" title="National Construction Code Volume Three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4912" y="4173928"/>
            <a:ext cx="1976650" cy="1983515"/>
          </a:xfrm>
          <a:prstGeom prst="rect">
            <a:avLst/>
          </a:prstGeom>
        </p:spPr>
      </p:pic>
    </p:spTree>
    <p:extLst>
      <p:ext uri="{BB962C8B-B14F-4D97-AF65-F5344CB8AC3E}">
        <p14:creationId xmlns:p14="http://schemas.microsoft.com/office/powerpoint/2010/main" val="8495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NCC Compliance Structure</a:t>
            </a:r>
          </a:p>
        </p:txBody>
      </p:sp>
      <p:pic>
        <p:nvPicPr>
          <p:cNvPr id="4" name="Content Placeholder 3" title="NCC Compliance structure flowchart"/>
          <p:cNvPicPr>
            <a:picLocks noGrp="1" noChangeAspect="1"/>
          </p:cNvPicPr>
          <p:nvPr>
            <p:ph idx="1"/>
          </p:nvPr>
        </p:nvPicPr>
        <p:blipFill>
          <a:blip r:embed="rId3"/>
          <a:stretch>
            <a:fillRect/>
          </a:stretch>
        </p:blipFill>
        <p:spPr>
          <a:xfrm>
            <a:off x="2727668" y="1844884"/>
            <a:ext cx="6736664" cy="3981033"/>
          </a:xfrm>
          <a:prstGeom prst="rect">
            <a:avLst/>
          </a:prstGeom>
        </p:spPr>
      </p:pic>
    </p:spTree>
    <p:extLst>
      <p:ext uri="{BB962C8B-B14F-4D97-AF65-F5344CB8AC3E}">
        <p14:creationId xmlns:p14="http://schemas.microsoft.com/office/powerpoint/2010/main" val="682988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30"/>
            <a:ext cx="10515600" cy="908086"/>
          </a:xfrm>
        </p:spPr>
        <p:txBody>
          <a:bodyPr/>
          <a:lstStyle/>
          <a:p>
            <a:pPr algn="ctr"/>
            <a:r>
              <a:rPr lang="en-AU" dirty="0"/>
              <a:t>Performance Solutions</a:t>
            </a:r>
          </a:p>
        </p:txBody>
      </p:sp>
      <p:pic>
        <p:nvPicPr>
          <p:cNvPr id="8" name="Picture 7" title="Clipbo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3818" y="1968498"/>
            <a:ext cx="3468916" cy="3468916"/>
          </a:xfrm>
          <a:prstGeom prst="rect">
            <a:avLst/>
          </a:prstGeom>
        </p:spPr>
      </p:pic>
      <p:sp>
        <p:nvSpPr>
          <p:cNvPr id="9" name="Content Placeholder 2"/>
          <p:cNvSpPr>
            <a:spLocks noGrp="1"/>
          </p:cNvSpPr>
          <p:nvPr>
            <p:ph idx="1"/>
          </p:nvPr>
        </p:nvSpPr>
        <p:spPr>
          <a:xfrm>
            <a:off x="838200" y="1734818"/>
            <a:ext cx="6751320" cy="4683829"/>
          </a:xfrm>
        </p:spPr>
        <p:txBody>
          <a:bodyPr>
            <a:normAutofit/>
          </a:bodyPr>
          <a:lstStyle/>
          <a:p>
            <a:pPr>
              <a:spcAft>
                <a:spcPts val="1200"/>
              </a:spcAft>
            </a:pPr>
            <a:r>
              <a:rPr lang="en-AU" sz="2400" dirty="0"/>
              <a:t>The performance-based NCC allows for flexibility in how compliance is </a:t>
            </a:r>
            <a:r>
              <a:rPr lang="en-AU" sz="2400" dirty="0" smtClean="0"/>
              <a:t>achieved.</a:t>
            </a:r>
            <a:endParaRPr lang="en-US" sz="2400" dirty="0"/>
          </a:p>
          <a:p>
            <a:pPr>
              <a:spcAft>
                <a:spcPts val="1200"/>
              </a:spcAft>
            </a:pPr>
            <a:r>
              <a:rPr lang="en-US" sz="2400" dirty="0"/>
              <a:t>Performance Solutions give designers the flexibility to do things differently, potentially providing a more cost effective design and improving </a:t>
            </a:r>
            <a:r>
              <a:rPr lang="en-US" sz="2400" dirty="0" smtClean="0"/>
              <a:t>constructability.</a:t>
            </a:r>
            <a:endParaRPr lang="en-AU" sz="2400" dirty="0"/>
          </a:p>
          <a:p>
            <a:r>
              <a:rPr lang="en-AU" sz="2400" dirty="0"/>
              <a:t>Performance Solutions would need to provide a level of access and amenity </a:t>
            </a:r>
            <a:r>
              <a:rPr lang="en-AU" sz="2400" dirty="0" smtClean="0"/>
              <a:t>that meet </a:t>
            </a:r>
            <a:r>
              <a:rPr lang="en-AU" sz="2400" dirty="0"/>
              <a:t>the relevant Performance </a:t>
            </a:r>
            <a:r>
              <a:rPr lang="en-AU" sz="2400" dirty="0" smtClean="0"/>
              <a:t>Requirements.</a:t>
            </a:r>
            <a:endParaRPr lang="en-AU" sz="2400" dirty="0"/>
          </a:p>
        </p:txBody>
      </p:sp>
    </p:spTree>
    <p:extLst>
      <p:ext uri="{BB962C8B-B14F-4D97-AF65-F5344CB8AC3E}">
        <p14:creationId xmlns:p14="http://schemas.microsoft.com/office/powerpoint/2010/main" val="2327240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365130"/>
            <a:ext cx="10515600" cy="908086"/>
          </a:xfrm>
        </p:spPr>
        <p:txBody>
          <a:bodyPr>
            <a:normAutofit/>
          </a:bodyPr>
          <a:lstStyle/>
          <a:p>
            <a:pPr algn="ctr"/>
            <a:r>
              <a:rPr lang="en-AU" dirty="0"/>
              <a:t>NCC Volume One: Relevant Sections</a:t>
            </a:r>
          </a:p>
        </p:txBody>
      </p:sp>
      <p:sp>
        <p:nvSpPr>
          <p:cNvPr id="9" name="Content Placeholder 3"/>
          <p:cNvSpPr>
            <a:spLocks noGrp="1"/>
          </p:cNvSpPr>
          <p:nvPr>
            <p:ph idx="1"/>
          </p:nvPr>
        </p:nvSpPr>
        <p:spPr>
          <a:xfrm>
            <a:off x="425302" y="1505491"/>
            <a:ext cx="7394054" cy="4683829"/>
          </a:xfrm>
        </p:spPr>
        <p:txBody>
          <a:bodyPr>
            <a:noAutofit/>
          </a:bodyPr>
          <a:lstStyle/>
          <a:p>
            <a:pPr marL="0" indent="0">
              <a:spcAft>
                <a:spcPts val="1200"/>
              </a:spcAft>
              <a:buNone/>
            </a:pPr>
            <a:r>
              <a:rPr lang="en-AU" sz="2400" dirty="0" smtClean="0"/>
              <a:t>For disability access in NCC Volume One, they are:</a:t>
            </a:r>
            <a:endParaRPr lang="en-AU" sz="2400" dirty="0"/>
          </a:p>
          <a:p>
            <a:pPr>
              <a:spcAft>
                <a:spcPts val="1200"/>
              </a:spcAft>
            </a:pPr>
            <a:r>
              <a:rPr lang="en-AU" sz="2400" b="1" dirty="0"/>
              <a:t>Section A</a:t>
            </a:r>
            <a:r>
              <a:rPr lang="en-AU" sz="2400" dirty="0"/>
              <a:t>: </a:t>
            </a:r>
            <a:r>
              <a:rPr lang="en-AU" sz="2400" dirty="0" smtClean="0"/>
              <a:t>how to use the NCC, including building classifications;</a:t>
            </a:r>
            <a:endParaRPr lang="en-AU" sz="2400" dirty="0"/>
          </a:p>
          <a:p>
            <a:pPr>
              <a:spcAft>
                <a:spcPts val="1200"/>
              </a:spcAft>
            </a:pPr>
            <a:r>
              <a:rPr lang="en-AU" sz="2400" b="1" dirty="0"/>
              <a:t>Section </a:t>
            </a:r>
            <a:r>
              <a:rPr lang="en-AU" sz="2400" b="1" dirty="0" smtClean="0"/>
              <a:t>D</a:t>
            </a:r>
            <a:r>
              <a:rPr lang="en-AU" sz="2400" dirty="0" smtClean="0"/>
              <a:t>: </a:t>
            </a:r>
            <a:r>
              <a:rPr lang="en-AU" sz="2400" dirty="0"/>
              <a:t>access and egress requirements for </a:t>
            </a:r>
            <a:r>
              <a:rPr lang="en-AU" sz="2400" dirty="0" smtClean="0"/>
              <a:t>buildings; and</a:t>
            </a:r>
            <a:endParaRPr lang="en-AU" sz="2400" dirty="0"/>
          </a:p>
          <a:p>
            <a:r>
              <a:rPr lang="en-AU" sz="2400" b="1" dirty="0"/>
              <a:t>Parts E3, F2 and H2</a:t>
            </a:r>
            <a:r>
              <a:rPr lang="en-AU" sz="2400" dirty="0"/>
              <a:t>: </a:t>
            </a:r>
            <a:r>
              <a:rPr lang="en-AU" sz="2400" dirty="0" smtClean="0"/>
              <a:t>some </a:t>
            </a:r>
            <a:r>
              <a:rPr lang="en-AU" sz="2400" dirty="0"/>
              <a:t>specific requirements </a:t>
            </a:r>
            <a:r>
              <a:rPr lang="en-AU" sz="2400" dirty="0" smtClean="0"/>
              <a:t>(e.g. lifts </a:t>
            </a:r>
            <a:r>
              <a:rPr lang="en-AU" sz="2400" dirty="0"/>
              <a:t>and accessible sanitary </a:t>
            </a:r>
            <a:r>
              <a:rPr lang="en-AU" sz="2400" dirty="0" smtClean="0"/>
              <a:t>facilities).</a:t>
            </a:r>
            <a:endParaRPr lang="en-AU" sz="2400" dirty="0"/>
          </a:p>
        </p:txBody>
      </p:sp>
      <p:pic>
        <p:nvPicPr>
          <p:cNvPr id="5" name="Picture 4" title="National Construction Code Volume One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7453" y="1611653"/>
            <a:ext cx="2884906" cy="2884906"/>
          </a:xfrm>
          <a:prstGeom prst="rect">
            <a:avLst/>
          </a:prstGeom>
        </p:spPr>
      </p:pic>
    </p:spTree>
    <p:extLst>
      <p:ext uri="{BB962C8B-B14F-4D97-AF65-F5344CB8AC3E}">
        <p14:creationId xmlns:p14="http://schemas.microsoft.com/office/powerpoint/2010/main" val="17328752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C-Tutor" id="{DD42F533-E673-4CB3-BE11-84316A659659}" vid="{7319E767-7248-42D5-AA2C-F47D3FAFEE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9B582854F196124490A1F658931F55CD" ma:contentTypeVersion="12" ma:contentTypeDescription="Create a new document." ma:contentTypeScope="" ma:versionID="d33243261fe0a680f7d487f002880210">
  <xsd:schema xmlns:xsd="http://www.w3.org/2001/XMLSchema" xmlns:xs="http://www.w3.org/2001/XMLSchema" xmlns:p="http://schemas.microsoft.com/office/2006/metadata/properties" xmlns:ns2="ce645488-6fd6-46e5-8e0c-bbe6f151e32e" xmlns:ns3="cff330f7-cf22-4164-ab59-4b915ccf0943" targetNamespace="http://schemas.microsoft.com/office/2006/metadata/properties" ma:root="true" ma:fieldsID="a33288956abf3fca76d8c2c0ea1ec4b8" ns2:_="" ns3:_="">
    <xsd:import namespace="ce645488-6fd6-46e5-8e0c-bbe6f151e32e"/>
    <xsd:import namespace="cff330f7-cf22-4164-ab59-4b915ccf09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645488-6fd6-46e5-8e0c-bbe6f151e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f330f7-cf22-4164-ab59-4b915ccf09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894741-C4A4-4C01-9F82-3438FC2F214E}">
  <ds:schemaRefs>
    <ds:schemaRef ds:uri="http://schemas.microsoft.com/sharepoint/events"/>
  </ds:schemaRefs>
</ds:datastoreItem>
</file>

<file path=customXml/itemProps2.xml><?xml version="1.0" encoding="utf-8"?>
<ds:datastoreItem xmlns:ds="http://schemas.openxmlformats.org/officeDocument/2006/customXml" ds:itemID="{6E258DDA-17F0-45D6-9D5B-526082E56F7B}"/>
</file>

<file path=customXml/itemProps3.xml><?xml version="1.0" encoding="utf-8"?>
<ds:datastoreItem xmlns:ds="http://schemas.openxmlformats.org/officeDocument/2006/customXml" ds:itemID="{61B2FC0D-387A-4BA0-81FB-B3D1A98F3A19}">
  <ds:schemaRefs>
    <ds:schemaRef ds:uri="http://schemas.microsoft.com/sharepoint/v3/contenttype/forms"/>
  </ds:schemaRefs>
</ds:datastoreItem>
</file>

<file path=customXml/itemProps4.xml><?xml version="1.0" encoding="utf-8"?>
<ds:datastoreItem xmlns:ds="http://schemas.openxmlformats.org/officeDocument/2006/customXml" ds:itemID="{C3E3B260-65CD-423F-8A30-2A5D414639A8}">
  <ds:schemaRefs>
    <ds:schemaRef ds:uri="http://purl.org/dc/terms/"/>
    <ds:schemaRef ds:uri="http://schemas.microsoft.com/office/infopath/2007/PartnerControls"/>
    <ds:schemaRef ds:uri="http://schemas.microsoft.com/office/2006/documentManagement/types"/>
    <ds:schemaRef ds:uri="d064c82f-d8ab-4a3d-94af-5f326bc58d2d"/>
    <ds:schemaRef ds:uri="http://schemas.microsoft.com/sharepoint/v3"/>
    <ds:schemaRef ds:uri="http://purl.org/dc/elements/1.1/"/>
    <ds:schemaRef ds:uri="http://schemas.openxmlformats.org/package/2006/metadata/core-properties"/>
    <ds:schemaRef ds:uri="http://schemas.microsoft.com/sharepoint/v4"/>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NCC-Tutor</Template>
  <TotalTime>0</TotalTime>
  <Words>3953</Words>
  <Application>Microsoft Office PowerPoint</Application>
  <PresentationFormat>Widescreen</PresentationFormat>
  <Paragraphs>864</Paragraphs>
  <Slides>55</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Arial Narrow</vt:lpstr>
      <vt:lpstr>Calibri</vt:lpstr>
      <vt:lpstr>Calibri Light</vt:lpstr>
      <vt:lpstr>Times New Roman</vt:lpstr>
      <vt:lpstr>Wingdings 2</vt:lpstr>
      <vt:lpstr>Office Theme</vt:lpstr>
      <vt:lpstr>Alt text</vt:lpstr>
      <vt:lpstr>Table of contents</vt:lpstr>
      <vt:lpstr>How to access the NCC</vt:lpstr>
      <vt:lpstr>What you will learn</vt:lpstr>
      <vt:lpstr>Overview of the NCC</vt:lpstr>
      <vt:lpstr>NCC Volume One</vt:lpstr>
      <vt:lpstr>NCC Compliance Structure</vt:lpstr>
      <vt:lpstr>Performance Solutions</vt:lpstr>
      <vt:lpstr>NCC Volume One: Relevant Sections</vt:lpstr>
      <vt:lpstr>Background of the Access Provisions</vt:lpstr>
      <vt:lpstr>Disability</vt:lpstr>
      <vt:lpstr>Background</vt:lpstr>
      <vt:lpstr>Objectives and Application  of the NCC Access Provisions</vt:lpstr>
      <vt:lpstr>Relationship with  the DDA and Premises Standards</vt:lpstr>
      <vt:lpstr>Relationship with  the DDA and Premises Standards</vt:lpstr>
      <vt:lpstr>NCC Disability Access requirements</vt:lpstr>
      <vt:lpstr>Defined Terms</vt:lpstr>
      <vt:lpstr>Referenced Documents</vt:lpstr>
      <vt:lpstr>Referenced Documents </vt:lpstr>
      <vt:lpstr>Performance Requirements</vt:lpstr>
      <vt:lpstr>Performance Requirements</vt:lpstr>
      <vt:lpstr>Example: Performance Requirements</vt:lpstr>
      <vt:lpstr>Assessing Performance Solutions</vt:lpstr>
      <vt:lpstr>Types of Assessment Methods for Performance Solutions</vt:lpstr>
      <vt:lpstr>Verification Methods</vt:lpstr>
      <vt:lpstr>Deemed-to-Satisfy Provisions </vt:lpstr>
      <vt:lpstr>Deemed-to-Satisfy Provisions Part D3: Access for people with a disability </vt:lpstr>
      <vt:lpstr>Deemed-to-Satisfy Provisions Part E3: Lift installations and Part F2: Sanitary and other facilities</vt:lpstr>
      <vt:lpstr>D3.1 – General access requirements</vt:lpstr>
      <vt:lpstr>Deemed-to-Satisfy Provisions Part E3.6: Passenger lifts</vt:lpstr>
      <vt:lpstr>Deemed-to-Satisfy Provisions Part F2.4: Accessible sanitary facilities</vt:lpstr>
      <vt:lpstr>Deemed-to-Satisfy Provisions Part F2.4: Accessible sanitary facilities</vt:lpstr>
      <vt:lpstr>Deemed-to-Satisfy Provisions Part F2.4: Accessible sanitary facilities</vt:lpstr>
      <vt:lpstr>Deemed-to-Satisfy Provisions Part F2.9: Accessible adult change facilities</vt:lpstr>
      <vt:lpstr>Deemed-to-Satisfy Provisions Part H2: Public transport buildings</vt:lpstr>
      <vt:lpstr>Alt text</vt:lpstr>
      <vt:lpstr>Example: Applying NCC Volume One</vt:lpstr>
      <vt:lpstr>Example: Applying NCC Volume One</vt:lpstr>
      <vt:lpstr>Example: Applying NCC Volume One</vt:lpstr>
      <vt:lpstr>Example: Applying NCC Volume One</vt:lpstr>
      <vt:lpstr>Example: Applying NCC Volume One</vt:lpstr>
      <vt:lpstr>Other Matters</vt:lpstr>
      <vt:lpstr>Existing Buildings</vt:lpstr>
      <vt:lpstr>Existing Buildings Class 1b and Class 2 buildings</vt:lpstr>
      <vt:lpstr>Existing Buildings: Affected Part</vt:lpstr>
      <vt:lpstr>Unjustifiable Hardship</vt:lpstr>
      <vt:lpstr>Guide to Volume One and Guideline on the application of the Premises Standards</vt:lpstr>
      <vt:lpstr>Conclusion</vt:lpstr>
      <vt:lpstr>Assessment Questions </vt:lpstr>
      <vt:lpstr>Assessment Questions (continued)</vt:lpstr>
      <vt:lpstr>Assessment Questions (continued)</vt:lpstr>
      <vt:lpstr>Assessment Questions (continued)</vt:lpstr>
      <vt:lpstr>Assessment Questions (continued)</vt:lpstr>
      <vt:lpstr>Assessment Questions (continued)</vt:lpstr>
      <vt:lpstr>Copyright, Attribution &amp; Disclaimer</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NCC Essentials - NCC Volume One Disability Access</dc:title>
  <dc:subject>Course 1 - The Australian building regulatory framework and ­the National Construction Code (NCC)</dc:subject>
  <dc:creator/>
  <cp:keywords>Building, Plumbing, DDA, Disabled, Premises Standard, ABCB, NCC</cp:keywords>
  <cp:lastModifiedBy/>
  <cp:revision>1</cp:revision>
  <dcterms:created xsi:type="dcterms:W3CDTF">2016-09-02T04:41:04Z</dcterms:created>
  <dcterms:modified xsi:type="dcterms:W3CDTF">2020-06-04T05:37:40Z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TC040015629991</vt:lpwstr>
  </property>
  <property fmtid="{D5CDD505-2E9C-101B-9397-08002B2CF9AE}" pid="3" name="ContentTypeId">
    <vt:lpwstr>0x0101009B582854F196124490A1F658931F55CD</vt:lpwstr>
  </property>
  <property fmtid="{D5CDD505-2E9C-101B-9397-08002B2CF9AE}" pid="4" name="_dlc_DocIdItemGuid">
    <vt:lpwstr>c5004d49-4d00-4c6d-82c1-8f3586b3f505</vt:lpwstr>
  </property>
  <property fmtid="{D5CDD505-2E9C-101B-9397-08002B2CF9AE}" pid="5" name="DocHub_Year">
    <vt:lpwstr>1094;#2020|6a3660c5-15bd-4052-a0a1-6237663b7600</vt:lpwstr>
  </property>
  <property fmtid="{D5CDD505-2E9C-101B-9397-08002B2CF9AE}" pid="6" name="DocHub_DocumentType">
    <vt:lpwstr>67;#Training Material|8c346b81-e80f-42ff-97a2-78fb7bd67bd2</vt:lpwstr>
  </property>
  <property fmtid="{D5CDD505-2E9C-101B-9397-08002B2CF9AE}" pid="7" name="DocHub_SecurityClassification">
    <vt:lpwstr>3;#UNCLASSIFIED|6106d03b-a1a0-4e30-9d91-d5e9fb4314f9</vt:lpwstr>
  </property>
  <property fmtid="{D5CDD505-2E9C-101B-9397-08002B2CF9AE}" pid="8" name="DocHub_Keywords">
    <vt:lpwstr>85;#Education|4d80e486-8489-4dcd-903d-ee8f24163c3c;#225;#Training|e3ba519d-b770-438c-bf20-e45ec26c794e;#96;#NCC|130c8887-ab38-4ed1-8b54-7dadce4a3313;#30;#Volume One|b0c06fa0-6f0c-42f0-8769-ba189a6f7b53;#226;#Disability Access|325d4840-c528-4189-9fe7-6eefa</vt:lpwstr>
  </property>
  <property fmtid="{D5CDD505-2E9C-101B-9397-08002B2CF9AE}" pid="9" name="DocHub_WorkActivity">
    <vt:lpwstr/>
  </property>
</Properties>
</file>