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5"/>
  </p:sldMasterIdLst>
  <p:notesMasterIdLst>
    <p:notesMasterId r:id="rId66"/>
  </p:notesMasterIdLst>
  <p:handoutMasterIdLst>
    <p:handoutMasterId r:id="rId67"/>
  </p:handoutMasterIdLst>
  <p:sldIdLst>
    <p:sldId id="257" r:id="rId6"/>
    <p:sldId id="259" r:id="rId7"/>
    <p:sldId id="260" r:id="rId8"/>
    <p:sldId id="262" r:id="rId9"/>
    <p:sldId id="264" r:id="rId10"/>
    <p:sldId id="265" r:id="rId11"/>
    <p:sldId id="266" r:id="rId12"/>
    <p:sldId id="267" r:id="rId13"/>
    <p:sldId id="269" r:id="rId14"/>
    <p:sldId id="270" r:id="rId15"/>
    <p:sldId id="315" r:id="rId16"/>
    <p:sldId id="271" r:id="rId17"/>
    <p:sldId id="347" r:id="rId18"/>
    <p:sldId id="318" r:id="rId19"/>
    <p:sldId id="332" r:id="rId20"/>
    <p:sldId id="276" r:id="rId21"/>
    <p:sldId id="320" r:id="rId22"/>
    <p:sldId id="278" r:id="rId23"/>
    <p:sldId id="333" r:id="rId24"/>
    <p:sldId id="280" r:id="rId25"/>
    <p:sldId id="322" r:id="rId26"/>
    <p:sldId id="334" r:id="rId27"/>
    <p:sldId id="323" r:id="rId28"/>
    <p:sldId id="335" r:id="rId29"/>
    <p:sldId id="281" r:id="rId30"/>
    <p:sldId id="282" r:id="rId31"/>
    <p:sldId id="283" r:id="rId32"/>
    <p:sldId id="288" r:id="rId33"/>
    <p:sldId id="284" r:id="rId34"/>
    <p:sldId id="285" r:id="rId35"/>
    <p:sldId id="286" r:id="rId36"/>
    <p:sldId id="287" r:id="rId37"/>
    <p:sldId id="324" r:id="rId38"/>
    <p:sldId id="289" r:id="rId39"/>
    <p:sldId id="291" r:id="rId40"/>
    <p:sldId id="345" r:id="rId41"/>
    <p:sldId id="346" r:id="rId42"/>
    <p:sldId id="294" r:id="rId43"/>
    <p:sldId id="295" r:id="rId44"/>
    <p:sldId id="336" r:id="rId45"/>
    <p:sldId id="337" r:id="rId46"/>
    <p:sldId id="338" r:id="rId47"/>
    <p:sldId id="339" r:id="rId48"/>
    <p:sldId id="340" r:id="rId49"/>
    <p:sldId id="341" r:id="rId50"/>
    <p:sldId id="342" r:id="rId51"/>
    <p:sldId id="343" r:id="rId52"/>
    <p:sldId id="344" r:id="rId53"/>
    <p:sldId id="330" r:id="rId54"/>
    <p:sldId id="306" r:id="rId55"/>
    <p:sldId id="325" r:id="rId56"/>
    <p:sldId id="314" r:id="rId57"/>
    <p:sldId id="308" r:id="rId58"/>
    <p:sldId id="349" r:id="rId59"/>
    <p:sldId id="350" r:id="rId60"/>
    <p:sldId id="351" r:id="rId61"/>
    <p:sldId id="352" r:id="rId62"/>
    <p:sldId id="353" r:id="rId63"/>
    <p:sldId id="354" r:id="rId64"/>
    <p:sldId id="348" r:id="rId6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66" userDrawn="1">
          <p15:clr>
            <a:srgbClr val="A4A3A4"/>
          </p15:clr>
        </p15:guide>
        <p15:guide id="2" pos="2253" userDrawn="1">
          <p15:clr>
            <a:srgbClr val="A4A3A4"/>
          </p15:clr>
        </p15:guide>
        <p15:guide id="3" orient="horz" pos="3224" userDrawn="1">
          <p15:clr>
            <a:srgbClr val="A4A3A4"/>
          </p15:clr>
        </p15:guide>
        <p15:guide id="4" pos="2237" userDrawn="1">
          <p15:clr>
            <a:srgbClr val="A4A3A4"/>
          </p15:clr>
        </p15:guide>
        <p15:guide id="5" pos="225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0E5"/>
    <a:srgbClr val="2343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70071" autoAdjust="0"/>
  </p:normalViewPr>
  <p:slideViewPr>
    <p:cSldViewPr snapToGrid="0">
      <p:cViewPr varScale="1">
        <p:scale>
          <a:sx n="87" d="100"/>
          <a:sy n="87" d="100"/>
        </p:scale>
        <p:origin x="894" y="60"/>
      </p:cViewPr>
      <p:guideLst>
        <p:guide orient="horz" pos="2183"/>
        <p:guide pos="3863"/>
      </p:guideLst>
    </p:cSldViewPr>
  </p:slideViewPr>
  <p:outlineViewPr>
    <p:cViewPr>
      <p:scale>
        <a:sx n="33" d="100"/>
        <a:sy n="33" d="100"/>
      </p:scale>
      <p:origin x="0" y="-26382"/>
    </p:cViewPr>
  </p:outlineViewPr>
  <p:notesTextViewPr>
    <p:cViewPr>
      <p:scale>
        <a:sx n="1" d="1"/>
        <a:sy n="1" d="1"/>
      </p:scale>
      <p:origin x="0" y="0"/>
    </p:cViewPr>
  </p:notesTextViewPr>
  <p:sorterViewPr>
    <p:cViewPr>
      <p:scale>
        <a:sx n="60" d="100"/>
        <a:sy n="60" d="100"/>
      </p:scale>
      <p:origin x="0" y="2496"/>
    </p:cViewPr>
  </p:sorterViewPr>
  <p:notesViewPr>
    <p:cSldViewPr snapToGrid="0">
      <p:cViewPr varScale="1">
        <p:scale>
          <a:sx n="76" d="100"/>
          <a:sy n="76" d="100"/>
        </p:scale>
        <p:origin x="3300" y="108"/>
      </p:cViewPr>
      <p:guideLst>
        <p:guide orient="horz" pos="2966"/>
        <p:guide pos="2253"/>
        <p:guide orient="horz" pos="3224"/>
        <p:guide pos="2237"/>
        <p:guide pos="225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4650" tIns="47325" rIns="94650" bIns="47325" rtlCol="0"/>
          <a:lstStyle>
            <a:lvl1pPr algn="l">
              <a:defRPr sz="1200"/>
            </a:lvl1pPr>
          </a:lstStyle>
          <a:p>
            <a:endParaRPr lang="en-AU" dirty="0"/>
          </a:p>
        </p:txBody>
      </p:sp>
      <p:sp>
        <p:nvSpPr>
          <p:cNvPr id="3" name="Date Placeholder 2"/>
          <p:cNvSpPr>
            <a:spLocks noGrp="1"/>
          </p:cNvSpPr>
          <p:nvPr>
            <p:ph type="dt" sz="quarter" idx="1"/>
          </p:nvPr>
        </p:nvSpPr>
        <p:spPr>
          <a:xfrm>
            <a:off x="4021295" y="1"/>
            <a:ext cx="3076363" cy="511731"/>
          </a:xfrm>
          <a:prstGeom prst="rect">
            <a:avLst/>
          </a:prstGeom>
        </p:spPr>
        <p:txBody>
          <a:bodyPr vert="horz" lIns="94650" tIns="47325" rIns="94650" bIns="47325" rtlCol="0"/>
          <a:lstStyle>
            <a:lvl1pPr algn="r">
              <a:defRPr sz="1200"/>
            </a:lvl1pPr>
          </a:lstStyle>
          <a:p>
            <a:fld id="{B53532D0-9EEA-4120-918B-C8489CB054FB}" type="datetimeFigureOut">
              <a:rPr lang="en-AU" smtClean="0"/>
              <a:pPr/>
              <a:t>4/06/2020</a:t>
            </a:fld>
            <a:endParaRPr lang="en-AU" dirty="0"/>
          </a:p>
        </p:txBody>
      </p:sp>
      <p:sp>
        <p:nvSpPr>
          <p:cNvPr id="4" name="Footer Placeholder 3"/>
          <p:cNvSpPr>
            <a:spLocks noGrp="1"/>
          </p:cNvSpPr>
          <p:nvPr>
            <p:ph type="ftr" sz="quarter" idx="2"/>
          </p:nvPr>
        </p:nvSpPr>
        <p:spPr>
          <a:xfrm>
            <a:off x="2" y="9721107"/>
            <a:ext cx="3076363" cy="511731"/>
          </a:xfrm>
          <a:prstGeom prst="rect">
            <a:avLst/>
          </a:prstGeom>
        </p:spPr>
        <p:txBody>
          <a:bodyPr vert="horz" lIns="94650" tIns="47325" rIns="94650" bIns="47325" rtlCol="0" anchor="b"/>
          <a:lstStyle>
            <a:lvl1pPr algn="l">
              <a:defRPr sz="1200"/>
            </a:lvl1pPr>
          </a:lstStyle>
          <a:p>
            <a:endParaRPr lang="en-AU" dirty="0"/>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4650" tIns="47325" rIns="94650" bIns="47325" rtlCol="0" anchor="b"/>
          <a:lstStyle>
            <a:lvl1pPr algn="r">
              <a:defRPr sz="1200"/>
            </a:lvl1pPr>
          </a:lstStyle>
          <a:p>
            <a:fld id="{C98F0A06-161F-4715-A05C-88D802503D1F}" type="slidenum">
              <a:rPr lang="en-AU" smtClean="0"/>
              <a:pPr/>
              <a:t>‹#›</a:t>
            </a:fld>
            <a:endParaRPr lang="en-AU" dirty="0"/>
          </a:p>
        </p:txBody>
      </p:sp>
    </p:spTree>
    <p:extLst>
      <p:ext uri="{BB962C8B-B14F-4D97-AF65-F5344CB8AC3E}">
        <p14:creationId xmlns:p14="http://schemas.microsoft.com/office/powerpoint/2010/main" val="2612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4650" tIns="47325" rIns="94650" bIns="47325" rtlCol="0"/>
          <a:lstStyle>
            <a:lvl1pPr algn="l">
              <a:defRPr sz="1200"/>
            </a:lvl1pPr>
          </a:lstStyle>
          <a:p>
            <a:endParaRPr lang="en-AU" dirty="0"/>
          </a:p>
        </p:txBody>
      </p:sp>
      <p:sp>
        <p:nvSpPr>
          <p:cNvPr id="3" name="Date Placeholder 2"/>
          <p:cNvSpPr>
            <a:spLocks noGrp="1"/>
          </p:cNvSpPr>
          <p:nvPr>
            <p:ph type="dt" idx="1"/>
          </p:nvPr>
        </p:nvSpPr>
        <p:spPr>
          <a:xfrm>
            <a:off x="4021295" y="1"/>
            <a:ext cx="3076363" cy="511731"/>
          </a:xfrm>
          <a:prstGeom prst="rect">
            <a:avLst/>
          </a:prstGeom>
        </p:spPr>
        <p:txBody>
          <a:bodyPr vert="horz" lIns="94650" tIns="47325" rIns="94650" bIns="47325" rtlCol="0"/>
          <a:lstStyle>
            <a:lvl1pPr algn="r">
              <a:defRPr sz="1200"/>
            </a:lvl1pPr>
          </a:lstStyle>
          <a:p>
            <a:fld id="{EEB7EF48-2010-4AC0-8D9D-384267F6B8DA}" type="datetimeFigureOut">
              <a:rPr lang="en-AU" smtClean="0"/>
              <a:pPr/>
              <a:t>4/06/2020</a:t>
            </a:fld>
            <a:endParaRPr lang="en-AU"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650" tIns="47325" rIns="94650" bIns="47325" rtlCol="0" anchor="ctr"/>
          <a:lstStyle/>
          <a:p>
            <a:endParaRPr lang="en-AU"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650" tIns="47325" rIns="94650" bIns="4732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2" y="9721107"/>
            <a:ext cx="3076363" cy="511731"/>
          </a:xfrm>
          <a:prstGeom prst="rect">
            <a:avLst/>
          </a:prstGeom>
        </p:spPr>
        <p:txBody>
          <a:bodyPr vert="horz" lIns="94650" tIns="47325" rIns="94650" bIns="47325" rtlCol="0" anchor="b"/>
          <a:lstStyle>
            <a:lvl1pPr algn="l">
              <a:defRPr sz="1200"/>
            </a:lvl1pPr>
          </a:lstStyle>
          <a:p>
            <a:endParaRPr lang="en-AU" dirty="0"/>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4650" tIns="47325" rIns="94650" bIns="47325" rtlCol="0" anchor="b"/>
          <a:lstStyle>
            <a:lvl1pPr algn="r">
              <a:defRPr sz="1200"/>
            </a:lvl1pPr>
          </a:lstStyle>
          <a:p>
            <a:fld id="{DC1BBB11-5BC7-4717-B679-994F200CF5A2}" type="slidenum">
              <a:rPr lang="en-AU" smtClean="0"/>
              <a:pPr/>
              <a:t>‹#›</a:t>
            </a:fld>
            <a:endParaRPr lang="en-AU" dirty="0"/>
          </a:p>
        </p:txBody>
      </p:sp>
    </p:spTree>
    <p:extLst>
      <p:ext uri="{BB962C8B-B14F-4D97-AF65-F5344CB8AC3E}">
        <p14:creationId xmlns:p14="http://schemas.microsoft.com/office/powerpoint/2010/main" val="7041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abcb.gov.au/" TargetMode="External"/><Relationship Id="rId4" Type="http://schemas.openxmlformats.org/officeDocument/2006/relationships/hyperlink" Target="mailto:ncc@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bcb.gov.a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fontScale="92500" lnSpcReduction="20000"/>
          </a:bodyPr>
          <a:lstStyle/>
          <a:p>
            <a:pPr>
              <a:lnSpc>
                <a:spcPct val="130000"/>
              </a:lnSpc>
            </a:pPr>
            <a:r>
              <a:rPr lang="en-US" sz="800" dirty="0">
                <a:latin typeface="Arial" panose="020B0604020202020204" pitchFamily="34" charset="0"/>
                <a:cs typeface="Arial" panose="020B0604020202020204" pitchFamily="34" charset="0"/>
              </a:rPr>
              <a:t>NCC </a:t>
            </a:r>
            <a:r>
              <a:rPr lang="en-US" sz="800" dirty="0" smtClean="0">
                <a:latin typeface="Arial" panose="020B0604020202020204" pitchFamily="34" charset="0"/>
                <a:cs typeface="Arial" panose="020B0604020202020204" pitchFamily="34" charset="0"/>
              </a:rPr>
              <a:t>Essentials – </a:t>
            </a:r>
            <a:r>
              <a:rPr lang="en-US" sz="800" dirty="0">
                <a:latin typeface="Arial" panose="020B0604020202020204" pitchFamily="34" charset="0"/>
                <a:cs typeface="Arial" panose="020B0604020202020204" pitchFamily="34" charset="0"/>
              </a:rPr>
              <a:t>NCC Volume One Energy Efficiency</a:t>
            </a:r>
          </a:p>
          <a:p>
            <a:pPr>
              <a:lnSpc>
                <a:spcPct val="130000"/>
              </a:lnSpc>
            </a:pPr>
            <a:endParaRPr lang="en-US" sz="800" dirty="0" smtClean="0">
              <a:latin typeface="Arial" panose="020B0604020202020204" pitchFamily="34" charset="0"/>
              <a:cs typeface="Arial" panose="020B0604020202020204" pitchFamily="34" charset="0"/>
            </a:endParaRPr>
          </a:p>
          <a:p>
            <a:pPr>
              <a:lnSpc>
                <a:spcPct val="130000"/>
              </a:lnSpc>
            </a:pPr>
            <a:r>
              <a:rPr lang="en-US" sz="800" dirty="0" smtClean="0">
                <a:latin typeface="Arial" panose="020B0604020202020204" pitchFamily="34" charset="0"/>
                <a:cs typeface="Arial" panose="020B0604020202020204" pitchFamily="34" charset="0"/>
              </a:rPr>
              <a:t>The following notice does not form part of the NCC Essentials script.</a:t>
            </a:r>
          </a:p>
          <a:p>
            <a:pPr marL="0" indent="0">
              <a:lnSpc>
                <a:spcPct val="100000"/>
              </a:lnSpc>
              <a:buNone/>
            </a:pPr>
            <a:endParaRPr lang="en-AU" sz="800" b="1" dirty="0" smtClean="0">
              <a:latin typeface="Arial" panose="020B0604020202020204" pitchFamily="34" charset="0"/>
              <a:cs typeface="Arial" panose="020B0604020202020204" pitchFamily="34" charset="0"/>
            </a:endParaRPr>
          </a:p>
          <a:p>
            <a:pPr marL="0" indent="0">
              <a:lnSpc>
                <a:spcPct val="100000"/>
              </a:lnSpc>
              <a:buNone/>
            </a:pPr>
            <a:r>
              <a:rPr lang="en-AU" sz="800" b="1" dirty="0" smtClean="0">
                <a:latin typeface="Arial" panose="020B0604020202020204" pitchFamily="34" charset="0"/>
                <a:cs typeface="Arial" panose="020B0604020202020204" pitchFamily="34" charset="0"/>
              </a:rPr>
              <a:t>Copyright</a:t>
            </a:r>
          </a:p>
          <a:p>
            <a:pPr marL="0" indent="0">
              <a:lnSpc>
                <a:spcPct val="100000"/>
              </a:lnSpc>
              <a:buNone/>
            </a:pPr>
            <a:r>
              <a:rPr lang="en-AU" sz="800" dirty="0" smtClean="0">
                <a:latin typeface="Arial" panose="020B0604020202020204" pitchFamily="34" charset="0"/>
                <a:cs typeface="Arial" panose="020B0604020202020204" pitchFamily="34" charset="0"/>
              </a:rPr>
              <a:t>© Commonwealth of Australia and the States and Territories of Australia 2020, published by the Australian Building Codes Board.</a:t>
            </a:r>
          </a:p>
          <a:p>
            <a:pPr marL="0" indent="0">
              <a:lnSpc>
                <a:spcPct val="100000"/>
              </a:lnSpc>
              <a:spcBef>
                <a:spcPts val="0"/>
              </a:spcBef>
              <a:buNone/>
            </a:pPr>
            <a:endParaRPr lang="en-AU" sz="800" dirty="0" smtClean="0">
              <a:latin typeface="Arial" panose="020B0604020202020204" pitchFamily="34" charset="0"/>
              <a:cs typeface="Arial" panose="020B0604020202020204" pitchFamily="34" charset="0"/>
            </a:endParaRPr>
          </a:p>
          <a:p>
            <a:pPr marL="0" indent="0">
              <a:lnSpc>
                <a:spcPct val="100000"/>
              </a:lnSpc>
              <a:buNone/>
            </a:pPr>
            <a:r>
              <a:rPr lang="en-AU" sz="800" dirty="0" smtClean="0">
                <a:latin typeface="Arial" panose="020B0604020202020204" pitchFamily="34" charset="0"/>
                <a:cs typeface="Arial" panose="020B0604020202020204" pitchFamily="34" charset="0"/>
              </a:rPr>
              <a:t>The material in this publication is licensed under a Creative Commons Attribution—4.0 International licence, with the exception of: any third party material, any trademarks, and any images or photographs. More information on this CC BY licence is set out at the </a:t>
            </a:r>
            <a:r>
              <a:rPr lang="en-AU" sz="800" dirty="0" smtClean="0">
                <a:latin typeface="Arial" panose="020B0604020202020204" pitchFamily="34" charset="0"/>
                <a:cs typeface="Arial" panose="020B0604020202020204" pitchFamily="34" charset="0"/>
                <a:hlinkClick r:id="rId3"/>
              </a:rPr>
              <a:t>Creative Commons Website</a:t>
            </a:r>
            <a:r>
              <a:rPr lang="en-AU" sz="800" dirty="0" smtClean="0">
                <a:latin typeface="Arial" panose="020B0604020202020204" pitchFamily="34" charset="0"/>
                <a:cs typeface="Arial" panose="020B0604020202020204" pitchFamily="34" charset="0"/>
              </a:rPr>
              <a:t>. Enquiries about this publication can be sent to: </a:t>
            </a:r>
          </a:p>
          <a:p>
            <a:pPr marL="0" indent="0">
              <a:lnSpc>
                <a:spcPct val="100000"/>
              </a:lnSpc>
              <a:buNone/>
            </a:pPr>
            <a:endParaRPr lang="en-AU" sz="800" dirty="0" smtClean="0">
              <a:latin typeface="Arial" panose="020B0604020202020204" pitchFamily="34" charset="0"/>
              <a:cs typeface="Arial" panose="020B0604020202020204" pitchFamily="34" charset="0"/>
            </a:endParaRPr>
          </a:p>
          <a:p>
            <a:pPr marL="0" indent="0">
              <a:lnSpc>
                <a:spcPct val="100000"/>
              </a:lnSpc>
              <a:buNone/>
            </a:pPr>
            <a:r>
              <a:rPr lang="en-AU" sz="800" dirty="0" smtClean="0">
                <a:latin typeface="Arial" panose="020B0604020202020204" pitchFamily="34" charset="0"/>
                <a:cs typeface="Arial" panose="020B0604020202020204" pitchFamily="34" charset="0"/>
              </a:rPr>
              <a:t>Australian Building Codes Board ,GPO Box 2013, CANBERRA  ACT 2601</a:t>
            </a:r>
          </a:p>
          <a:p>
            <a:pPr marL="0" indent="0">
              <a:lnSpc>
                <a:spcPct val="100000"/>
              </a:lnSpc>
              <a:buNone/>
            </a:pPr>
            <a:r>
              <a:rPr lang="en-AU" sz="800" dirty="0" smtClean="0">
                <a:latin typeface="Arial" panose="020B0604020202020204" pitchFamily="34" charset="0"/>
                <a:cs typeface="Arial" panose="020B0604020202020204" pitchFamily="34" charset="0"/>
              </a:rPr>
              <a:t>Phone: 1300 134 631</a:t>
            </a:r>
          </a:p>
          <a:p>
            <a:pPr marL="0" indent="0">
              <a:lnSpc>
                <a:spcPct val="100000"/>
              </a:lnSpc>
              <a:buNone/>
            </a:pPr>
            <a:r>
              <a:rPr lang="en-AU" sz="800" dirty="0" smtClean="0">
                <a:latin typeface="Arial" panose="020B0604020202020204" pitchFamily="34" charset="0"/>
                <a:cs typeface="Arial" panose="020B0604020202020204" pitchFamily="34" charset="0"/>
              </a:rPr>
              <a:t>Email: </a:t>
            </a:r>
            <a:r>
              <a:rPr lang="en-AU" sz="800" dirty="0" smtClean="0">
                <a:latin typeface="Arial" panose="020B0604020202020204" pitchFamily="34" charset="0"/>
                <a:cs typeface="Arial" panose="020B0604020202020204" pitchFamily="34" charset="0"/>
                <a:hlinkClick r:id="rId4"/>
              </a:rPr>
              <a:t>ncc@abcb.gov.au</a:t>
            </a:r>
            <a:r>
              <a:rPr lang="en-AU" sz="800" dirty="0" smtClean="0">
                <a:latin typeface="Arial" panose="020B0604020202020204" pitchFamily="34" charset="0"/>
                <a:cs typeface="Arial" panose="020B0604020202020204" pitchFamily="34" charset="0"/>
              </a:rPr>
              <a:t/>
            </a:r>
            <a:br>
              <a:rPr lang="en-AU" sz="800" dirty="0" smtClean="0">
                <a:latin typeface="Arial" panose="020B0604020202020204" pitchFamily="34" charset="0"/>
                <a:cs typeface="Arial" panose="020B0604020202020204" pitchFamily="34" charset="0"/>
              </a:rPr>
            </a:br>
            <a:r>
              <a:rPr lang="en-AU" sz="800" dirty="0" smtClean="0">
                <a:latin typeface="Arial" panose="020B0604020202020204" pitchFamily="34" charset="0"/>
                <a:cs typeface="Arial" panose="020B0604020202020204" pitchFamily="34" charset="0"/>
                <a:hlinkClick r:id="rId5"/>
              </a:rPr>
              <a:t>www.abcb.gov.au</a:t>
            </a:r>
            <a:endParaRPr lang="en-AU" sz="800" dirty="0" smtClean="0">
              <a:latin typeface="Arial" panose="020B0604020202020204" pitchFamily="34" charset="0"/>
              <a:cs typeface="Arial" panose="020B0604020202020204" pitchFamily="34" charset="0"/>
            </a:endParaRPr>
          </a:p>
          <a:p>
            <a:pPr marL="0" indent="0">
              <a:lnSpc>
                <a:spcPct val="100000"/>
              </a:lnSpc>
              <a:buNone/>
            </a:pPr>
            <a:endParaRPr lang="en-AU" sz="8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800" b="1" dirty="0" smtClean="0">
                <a:latin typeface="Arial" panose="020B0604020202020204" pitchFamily="34" charset="0"/>
                <a:cs typeface="Arial" panose="020B0604020202020204" pitchFamily="34" charset="0"/>
              </a:rPr>
              <a:t>Attribution</a:t>
            </a:r>
          </a:p>
          <a:p>
            <a:pPr marL="0" indent="0">
              <a:lnSpc>
                <a:spcPct val="100000"/>
              </a:lnSpc>
              <a:spcBef>
                <a:spcPts val="600"/>
              </a:spcBef>
              <a:buNone/>
            </a:pPr>
            <a:r>
              <a:rPr lang="en-AU" sz="800" dirty="0" smtClean="0">
                <a:latin typeface="Arial" panose="020B0604020202020204" pitchFamily="34" charset="0"/>
                <a:cs typeface="Arial" panose="020B0604020202020204" pitchFamily="34" charset="0"/>
              </a:rPr>
              <a:t>Use of all or part of this publication must include the following attribution:</a:t>
            </a:r>
          </a:p>
          <a:p>
            <a:pPr marL="0" indent="0">
              <a:lnSpc>
                <a:spcPct val="100000"/>
              </a:lnSpc>
              <a:spcBef>
                <a:spcPts val="600"/>
              </a:spcBef>
              <a:buNone/>
            </a:pPr>
            <a:endParaRPr lang="en-AU" sz="8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800" dirty="0" smtClean="0">
                <a:latin typeface="Arial" panose="020B0604020202020204" pitchFamily="34" charset="0"/>
                <a:cs typeface="Arial" panose="020B0604020202020204" pitchFamily="34" charset="0"/>
              </a:rPr>
              <a:t>© Commonwealth of Australia and the States and Territories 2020, published by the Australian Building Codes Board.</a:t>
            </a:r>
          </a:p>
          <a:p>
            <a:pPr marL="0" indent="0">
              <a:lnSpc>
                <a:spcPct val="100000"/>
              </a:lnSpc>
              <a:spcBef>
                <a:spcPts val="600"/>
              </a:spcBef>
              <a:buNone/>
            </a:pPr>
            <a:endParaRPr lang="en-AU" sz="8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800" b="1" dirty="0" smtClean="0">
                <a:latin typeface="Arial" panose="020B0604020202020204" pitchFamily="34" charset="0"/>
                <a:cs typeface="Arial" panose="020B0604020202020204" pitchFamily="34" charset="0"/>
              </a:rPr>
              <a:t>Disclaimer</a:t>
            </a:r>
          </a:p>
          <a:p>
            <a:pPr marL="0" indent="0">
              <a:lnSpc>
                <a:spcPct val="100000"/>
              </a:lnSpc>
              <a:spcBef>
                <a:spcPts val="600"/>
              </a:spcBef>
              <a:buNone/>
            </a:pPr>
            <a:r>
              <a:rPr lang="en-AU" sz="800" dirty="0" smtClean="0">
                <a:latin typeface="Arial" panose="020B0604020202020204" pitchFamily="34" charset="0"/>
                <a:cs typeface="Arial" panose="020B0604020202020204" pitchFamily="34" charset="0"/>
              </a:rPr>
              <a:t>By accessing or using this publication, you agree to the following:</a:t>
            </a:r>
          </a:p>
          <a:p>
            <a:pPr marL="0" indent="0">
              <a:lnSpc>
                <a:spcPct val="100000"/>
              </a:lnSpc>
              <a:spcBef>
                <a:spcPts val="600"/>
              </a:spcBef>
              <a:buNone/>
            </a:pPr>
            <a:endParaRPr lang="en-AU" sz="8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800" dirty="0" smtClean="0">
                <a:latin typeface="Arial" panose="020B0604020202020204" pitchFamily="34" charset="0"/>
                <a:cs typeface="Arial" panose="020B0604020202020204" pitchFamily="34" charset="0"/>
              </a:rPr>
              <a:t>While care has been taken in the preparation of this publication, it may not be complete or up-to-date.  You can ensure that you are using a complete and up-to-date version by checking the Australian Building Codes Board website (</a:t>
            </a:r>
            <a:r>
              <a:rPr lang="en-AU" sz="800" dirty="0" smtClean="0">
                <a:latin typeface="Arial" panose="020B0604020202020204" pitchFamily="34" charset="0"/>
                <a:cs typeface="Arial" panose="020B0604020202020204" pitchFamily="34" charset="0"/>
                <a:hlinkClick r:id="rId5"/>
              </a:rPr>
              <a:t>www.abcb.gov.au</a:t>
            </a:r>
            <a:r>
              <a:rPr lang="en-AU" sz="800" dirty="0" smtClean="0">
                <a:latin typeface="Arial" panose="020B0604020202020204" pitchFamily="34" charset="0"/>
                <a:cs typeface="Arial" panose="020B0604020202020204" pitchFamily="34" charset="0"/>
              </a:rPr>
              <a:t>).  </a:t>
            </a:r>
          </a:p>
          <a:p>
            <a:pPr marL="0" indent="0">
              <a:lnSpc>
                <a:spcPct val="100000"/>
              </a:lnSpc>
              <a:spcBef>
                <a:spcPts val="600"/>
              </a:spcBef>
              <a:buNone/>
            </a:pPr>
            <a:endParaRPr lang="en-AU" sz="8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800" dirty="0" smtClean="0">
                <a:latin typeface="Arial" panose="020B0604020202020204" pitchFamily="34" charset="0"/>
                <a:cs typeface="Arial" panose="020B0604020202020204" pitchFamily="34" charset="0"/>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a:t>
            </a:r>
          </a:p>
          <a:p>
            <a:pPr marL="0" indent="0">
              <a:lnSpc>
                <a:spcPct val="100000"/>
              </a:lnSpc>
              <a:spcBef>
                <a:spcPts val="600"/>
              </a:spcBef>
              <a:buNone/>
            </a:pPr>
            <a:endParaRPr lang="en-AU" sz="8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US" sz="800" dirty="0" smtClean="0">
                <a:latin typeface="Arial" panose="020B0604020202020204" pitchFamily="34" charset="0"/>
                <a:cs typeface="Arial" panose="020B0604020202020204" pitchFamily="34" charset="0"/>
              </a:rPr>
              <a:t>This publication is not legal or professional advice.  Persons rely upon this publication entirely at their own risk and must take responsibility for assessing the relevance and accuracy of the information in relation to their particular circumstances.</a:t>
            </a:r>
            <a:endParaRPr lang="en-AU" sz="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1</a:t>
            </a:fld>
            <a:endParaRPr lang="en-AU" dirty="0"/>
          </a:p>
        </p:txBody>
      </p:sp>
    </p:spTree>
    <p:extLst>
      <p:ext uri="{BB962C8B-B14F-4D97-AF65-F5344CB8AC3E}">
        <p14:creationId xmlns:p14="http://schemas.microsoft.com/office/powerpoint/2010/main" val="248981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AU" dirty="0">
                <a:latin typeface="Arial" panose="020B0604020202020204" pitchFamily="34" charset="0"/>
                <a:cs typeface="Arial" panose="020B0604020202020204" pitchFamily="34" charset="0"/>
              </a:rPr>
              <a:t>Since 2005, </a:t>
            </a:r>
            <a:r>
              <a:rPr lang="en-AU" dirty="0" smtClean="0">
                <a:latin typeface="Arial" panose="020B0604020202020204" pitchFamily="34" charset="0"/>
                <a:cs typeface="Arial" panose="020B0604020202020204" pitchFamily="34" charset="0"/>
              </a:rPr>
              <a:t>the Volume One </a:t>
            </a:r>
            <a:r>
              <a:rPr lang="en-AU" dirty="0">
                <a:latin typeface="Arial" panose="020B0604020202020204" pitchFamily="34" charset="0"/>
                <a:cs typeface="Arial" panose="020B0604020202020204" pitchFamily="34" charset="0"/>
              </a:rPr>
              <a:t>has contained energy efficiency measures for multi-residential buildings. </a:t>
            </a:r>
          </a:p>
          <a:p>
            <a:pPr defTabSz="946495">
              <a:defRPr/>
            </a:pPr>
            <a:endParaRPr lang="en-AU" dirty="0">
              <a:latin typeface="Arial" panose="020B0604020202020204" pitchFamily="34" charset="0"/>
              <a:cs typeface="Arial" panose="020B0604020202020204" pitchFamily="34" charset="0"/>
            </a:endParaRPr>
          </a:p>
          <a:p>
            <a:pPr defTabSz="946495">
              <a:defRPr/>
            </a:pPr>
            <a:r>
              <a:rPr lang="en-AU" dirty="0">
                <a:latin typeface="Arial" panose="020B0604020202020204" pitchFamily="34" charset="0"/>
                <a:cs typeface="Arial" panose="020B0604020202020204" pitchFamily="34" charset="0"/>
              </a:rPr>
              <a:t>In 2006, additional measures were introduced for all other non-residential building classifications with the objective of reducing greenhouse gas emissions by efficiently using energy and by using renewable energy for building services from low greenhouse intensity sources. </a:t>
            </a:r>
            <a:endParaRPr lang="en-AU" dirty="0" smtClean="0">
              <a:latin typeface="Arial" panose="020B0604020202020204" pitchFamily="34" charset="0"/>
              <a:cs typeface="Arial" panose="020B0604020202020204" pitchFamily="34" charset="0"/>
            </a:endParaRPr>
          </a:p>
          <a:p>
            <a:pPr defTabSz="946495">
              <a:defRPr/>
            </a:pPr>
            <a:endParaRPr lang="en-AU" dirty="0" smtClean="0">
              <a:latin typeface="Arial" panose="020B0604020202020204" pitchFamily="34" charset="0"/>
              <a:cs typeface="Arial" panose="020B0604020202020204" pitchFamily="34" charset="0"/>
            </a:endParaRPr>
          </a:p>
          <a:p>
            <a:pPr defTabSz="946495">
              <a:defRPr/>
            </a:pPr>
            <a:r>
              <a:rPr lang="en-AU" dirty="0" smtClean="0">
                <a:latin typeface="Arial" panose="020B0604020202020204" pitchFamily="34" charset="0"/>
                <a:cs typeface="Arial" panose="020B0604020202020204" pitchFamily="34" charset="0"/>
              </a:rPr>
              <a:t>The minimum levels of energy efficiency have</a:t>
            </a:r>
            <a:r>
              <a:rPr lang="en-AU" baseline="0" dirty="0" smtClean="0">
                <a:latin typeface="Arial" panose="020B0604020202020204" pitchFamily="34" charset="0"/>
                <a:cs typeface="Arial" panose="020B0604020202020204" pitchFamily="34" charset="0"/>
              </a:rPr>
              <a:t> increased over time, with major changes introduced in 2010 and 2019.</a:t>
            </a:r>
            <a:endParaRPr lang="en-AU"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317747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1200"/>
              </a:spcAft>
              <a:buNone/>
            </a:pPr>
            <a:r>
              <a:rPr lang="en-AU" sz="1200" dirty="0" smtClean="0">
                <a:latin typeface="Arial" panose="020B0604020202020204" pitchFamily="34" charset="0"/>
                <a:cs typeface="Arial" panose="020B0604020202020204" pitchFamily="34" charset="0"/>
              </a:rPr>
              <a:t>To</a:t>
            </a:r>
            <a:r>
              <a:rPr lang="en-AU" sz="1200" baseline="0" dirty="0" smtClean="0">
                <a:latin typeface="Arial" panose="020B0604020202020204" pitchFamily="34" charset="0"/>
                <a:cs typeface="Arial" panose="020B0604020202020204" pitchFamily="34" charset="0"/>
              </a:rPr>
              <a:t> achieve a</a:t>
            </a:r>
            <a:r>
              <a:rPr lang="en-AU" sz="120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more energy efficient </a:t>
            </a:r>
            <a:r>
              <a:rPr lang="en-AU" sz="1200" dirty="0" smtClean="0">
                <a:latin typeface="Arial" panose="020B0604020202020204" pitchFamily="34" charset="0"/>
                <a:cs typeface="Arial" panose="020B0604020202020204" pitchFamily="34" charset="0"/>
              </a:rPr>
              <a:t>building,</a:t>
            </a:r>
            <a:endParaRPr lang="en-AU" sz="1200"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the climate related to its location;</a:t>
            </a:r>
          </a:p>
          <a:p>
            <a:pPr marL="628650" lvl="1" indent="-171450">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appropriate shading, glazing and insulation;</a:t>
            </a:r>
          </a:p>
          <a:p>
            <a:pPr marL="628650" lvl="1" indent="-171450">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thermal mass;</a:t>
            </a:r>
          </a:p>
          <a:p>
            <a:pPr marL="628650" lvl="1" indent="-171450">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adequate building sealing (to minimise air leakage);</a:t>
            </a:r>
          </a:p>
          <a:p>
            <a:pPr marL="628650" lvl="1" indent="-171450">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optimal orientation;</a:t>
            </a:r>
          </a:p>
          <a:p>
            <a:pPr marL="628650" lvl="1" indent="-171450">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adequate ventilation (to allow for cooling); and</a:t>
            </a:r>
          </a:p>
          <a:p>
            <a:pPr marL="628650" lvl="1"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improving the efficiency of heating, cooling, lighting, heated water systems and swimming pool and spa </a:t>
            </a:r>
            <a:r>
              <a:rPr lang="en-AU" sz="1200" dirty="0" smtClean="0">
                <a:latin typeface="Arial" panose="020B0604020202020204" pitchFamily="34" charset="0"/>
                <a:cs typeface="Arial" panose="020B0604020202020204" pitchFamily="34" charset="0"/>
              </a:rPr>
              <a:t>equipment,</a:t>
            </a:r>
            <a:r>
              <a:rPr lang="en-AU" sz="1200" baseline="0" dirty="0" smtClean="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should be considered.</a:t>
            </a:r>
            <a:endParaRPr lang="en-AU" dirty="0"/>
          </a:p>
        </p:txBody>
      </p:sp>
      <p:sp>
        <p:nvSpPr>
          <p:cNvPr id="4" name="Slide Number Placeholder 3"/>
          <p:cNvSpPr>
            <a:spLocks noGrp="1"/>
          </p:cNvSpPr>
          <p:nvPr>
            <p:ph type="sldNum" sz="quarter" idx="10"/>
          </p:nvPr>
        </p:nvSpPr>
        <p:spPr/>
        <p:txBody>
          <a:bodyPr/>
          <a:lstStyle/>
          <a:p>
            <a:fld id="{710888A0-A1E8-4D03-B17B-7FA253C415CA}" type="slidenum">
              <a:rPr lang="en-AU" smtClean="0"/>
              <a:t>11</a:t>
            </a:fld>
            <a:endParaRPr lang="en-AU" dirty="0"/>
          </a:p>
        </p:txBody>
      </p:sp>
    </p:spTree>
    <p:extLst>
      <p:ext uri="{BB962C8B-B14F-4D97-AF65-F5344CB8AC3E}">
        <p14:creationId xmlns:p14="http://schemas.microsoft.com/office/powerpoint/2010/main" val="89442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In the NCC, the </a:t>
            </a:r>
            <a:r>
              <a:rPr lang="en-US" sz="1200" kern="1200" dirty="0">
                <a:solidFill>
                  <a:schemeClr val="tx1"/>
                </a:solidFill>
                <a:effectLst/>
                <a:latin typeface="Arial" panose="020B0604020202020204" pitchFamily="34" charset="0"/>
                <a:ea typeface="+mn-ea"/>
                <a:cs typeface="Arial" panose="020B0604020202020204" pitchFamily="34" charset="0"/>
              </a:rPr>
              <a:t>energy efficiency </a:t>
            </a:r>
            <a:r>
              <a:rPr lang="en-US" sz="1200" kern="1200" dirty="0" smtClean="0">
                <a:solidFill>
                  <a:schemeClr val="tx1"/>
                </a:solidFill>
                <a:effectLst/>
                <a:latin typeface="Arial" panose="020B0604020202020204" pitchFamily="34" charset="0"/>
                <a:ea typeface="+mn-ea"/>
                <a:cs typeface="Arial" panose="020B0604020202020204" pitchFamily="34" charset="0"/>
              </a:rPr>
              <a:t>requirements address:</a:t>
            </a:r>
            <a:r>
              <a:rPr lang="en-US" sz="1200" kern="1200" dirty="0">
                <a:solidFill>
                  <a:schemeClr val="tx1"/>
                </a:solidFill>
                <a:effectLst/>
                <a:latin typeface="Arial" panose="020B0604020202020204" pitchFamily="34" charset="0"/>
                <a:ea typeface="+mn-ea"/>
                <a:cs typeface="Arial" panose="020B0604020202020204" pitchFamily="34" charset="0"/>
              </a:rPr>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thermal </a:t>
            </a:r>
            <a:r>
              <a:rPr lang="en-US" sz="1200" kern="1200" dirty="0">
                <a:solidFill>
                  <a:schemeClr val="tx1"/>
                </a:solidFill>
                <a:effectLst/>
                <a:latin typeface="Arial" panose="020B0604020202020204" pitchFamily="34" charset="0"/>
                <a:ea typeface="+mn-ea"/>
                <a:cs typeface="Arial" panose="020B0604020202020204" pitchFamily="34" charset="0"/>
              </a:rPr>
              <a:t>performance of the building - i.e. heat flow - in and out of the building envelope; and</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services - including energy use of air-conditioning, heated water and lighting and the source of heating energy.</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This is done by facilitating the efficient use of energy, including for services such as heating, cooling and lighting.</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12</a:t>
            </a:fld>
            <a:endParaRPr lang="en-AU" dirty="0"/>
          </a:p>
        </p:txBody>
      </p:sp>
    </p:spTree>
    <p:extLst>
      <p:ext uri="{BB962C8B-B14F-4D97-AF65-F5344CB8AC3E}">
        <p14:creationId xmlns:p14="http://schemas.microsoft.com/office/powerpoint/2010/main" val="166008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53">
              <a:defRPr/>
            </a:pPr>
            <a:r>
              <a:rPr lang="en-US" dirty="0" smtClean="0">
                <a:latin typeface="Arial" panose="020B0604020202020204" pitchFamily="34" charset="0"/>
                <a:cs typeface="Arial" panose="020B0604020202020204" pitchFamily="34" charset="0"/>
              </a:rPr>
              <a:t>In this section we will look at the NCC energy efficiency provisions in more detail</a:t>
            </a:r>
            <a:r>
              <a:rPr lang="en-US" baseline="0" dirty="0" smtClean="0">
                <a:latin typeface="Arial" panose="020B0604020202020204" pitchFamily="34" charset="0"/>
                <a:cs typeface="Arial" panose="020B0604020202020204" pitchFamily="34" charset="0"/>
              </a:rPr>
              <a:t> including </a:t>
            </a:r>
            <a:r>
              <a:rPr lang="en-AU" dirty="0" smtClean="0">
                <a:latin typeface="Arial" panose="020B0604020202020204" pitchFamily="34" charset="0"/>
                <a:cs typeface="Arial" panose="020B0604020202020204" pitchFamily="34" charset="0"/>
              </a:rPr>
              <a:t>relevant:</a:t>
            </a:r>
          </a:p>
          <a:p>
            <a:pPr defTabSz="947553">
              <a:defRPr/>
            </a:pPr>
            <a:endParaRPr lang="en-AU" dirty="0" smtClean="0">
              <a:latin typeface="Arial" panose="020B0604020202020204" pitchFamily="34" charset="0"/>
              <a:cs typeface="Arial" panose="020B0604020202020204" pitchFamily="34" charset="0"/>
            </a:endParaRPr>
          </a:p>
          <a:p>
            <a:pPr marL="177468" indent="-177468">
              <a:buFont typeface="Arial" panose="020B0604020202020204" pitchFamily="34" charset="0"/>
              <a:buChar char="•"/>
            </a:pPr>
            <a:r>
              <a:rPr lang="en-AU" dirty="0" smtClean="0">
                <a:latin typeface="Arial" panose="020B0604020202020204" pitchFamily="34" charset="0"/>
                <a:cs typeface="Arial" panose="020B0604020202020204" pitchFamily="34" charset="0"/>
              </a:rPr>
              <a:t>Definitions;</a:t>
            </a:r>
          </a:p>
          <a:p>
            <a:pPr marL="177468" indent="-177468">
              <a:buFont typeface="Arial" panose="020B0604020202020204" pitchFamily="34" charset="0"/>
              <a:buChar char="•"/>
            </a:pPr>
            <a:r>
              <a:rPr lang="en-AU" dirty="0" smtClean="0">
                <a:latin typeface="Arial" panose="020B0604020202020204" pitchFamily="34" charset="0"/>
                <a:cs typeface="Arial" panose="020B0604020202020204" pitchFamily="34" charset="0"/>
              </a:rPr>
              <a:t>Performance Requirements;</a:t>
            </a:r>
          </a:p>
          <a:p>
            <a:pPr marL="177468" indent="-177468">
              <a:buFont typeface="Arial" panose="020B0604020202020204" pitchFamily="34" charset="0"/>
              <a:buChar char="•"/>
            </a:pPr>
            <a:r>
              <a:rPr lang="en-AU" dirty="0" smtClean="0">
                <a:latin typeface="Arial" panose="020B0604020202020204" pitchFamily="34" charset="0"/>
                <a:cs typeface="Arial" panose="020B0604020202020204" pitchFamily="34" charset="0"/>
              </a:rPr>
              <a:t>The Verification Method; and</a:t>
            </a:r>
          </a:p>
          <a:p>
            <a:pPr marL="177468" indent="-177468">
              <a:buFont typeface="Arial" panose="020B0604020202020204" pitchFamily="34" charset="0"/>
              <a:buChar char="•"/>
            </a:pPr>
            <a:r>
              <a:rPr lang="en-AU" dirty="0" smtClean="0">
                <a:latin typeface="Arial" panose="020B0604020202020204" pitchFamily="34" charset="0"/>
                <a:cs typeface="Arial" panose="020B0604020202020204" pitchFamily="34" charset="0"/>
              </a:rPr>
              <a:t>Deemed-to-Satisfy Provisions.</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13</a:t>
            </a:fld>
            <a:endParaRPr lang="en-AU" dirty="0"/>
          </a:p>
        </p:txBody>
      </p:sp>
    </p:spTree>
    <p:extLst>
      <p:ext uri="{BB962C8B-B14F-4D97-AF65-F5344CB8AC3E}">
        <p14:creationId xmlns:p14="http://schemas.microsoft.com/office/powerpoint/2010/main" val="40066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Interpreting and applying the NCC relies on using defined terms. Definitions are </a:t>
            </a:r>
            <a:r>
              <a:rPr lang="en-AU" sz="1200" kern="1200" noProof="0" dirty="0" smtClean="0">
                <a:solidFill>
                  <a:schemeClr val="tx1"/>
                </a:solidFill>
                <a:effectLst/>
                <a:latin typeface="Arial" panose="020B0604020202020204" pitchFamily="34" charset="0"/>
                <a:ea typeface="+mn-ea"/>
                <a:cs typeface="Arial" panose="020B0604020202020204" pitchFamily="34" charset="0"/>
              </a:rPr>
              <a:t>italicised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in the NCC </a:t>
            </a:r>
            <a:r>
              <a:rPr lang="en-US" sz="1200" kern="1200" dirty="0" smtClean="0">
                <a:solidFill>
                  <a:schemeClr val="tx1"/>
                </a:solidFill>
                <a:effectLst/>
                <a:latin typeface="Arial" panose="020B0604020202020204" pitchFamily="34" charset="0"/>
                <a:ea typeface="+mn-ea"/>
                <a:cs typeface="Arial" panose="020B0604020202020204" pitchFamily="34" charset="0"/>
              </a:rPr>
              <a:t>and are located in Schedule 3 of each Volume.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They a</a:t>
            </a:r>
            <a:r>
              <a:rPr lang="en-US" sz="1200" kern="1200" dirty="0" smtClean="0">
                <a:solidFill>
                  <a:schemeClr val="tx1"/>
                </a:solidFill>
                <a:effectLst/>
                <a:latin typeface="Arial" panose="020B0604020202020204" pitchFamily="34" charset="0"/>
                <a:ea typeface="+mn-ea"/>
                <a:cs typeface="Arial" panose="020B0604020202020204" pitchFamily="34" charset="0"/>
              </a:rPr>
              <a:t>re specific to the NCC, so it's important not to assume the meaning of a definition. </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a:spcBef>
                <a:spcPts val="0"/>
              </a:spcBef>
              <a:spcAft>
                <a:spcPts val="1200"/>
              </a:spcAft>
            </a:pPr>
            <a:r>
              <a:rPr lang="en-AU" sz="1200" dirty="0" smtClean="0">
                <a:latin typeface="Arial" panose="020B0604020202020204" pitchFamily="34" charset="0"/>
                <a:cs typeface="Arial" panose="020B0604020202020204" pitchFamily="34" charset="0"/>
              </a:rPr>
              <a:t>Some definitions </a:t>
            </a:r>
            <a:r>
              <a:rPr lang="en-AU" sz="1200" dirty="0">
                <a:latin typeface="Arial" panose="020B0604020202020204" pitchFamily="34" charset="0"/>
                <a:cs typeface="Arial" panose="020B0604020202020204" pitchFamily="34" charset="0"/>
              </a:rPr>
              <a:t>relevant to energy efficiency </a:t>
            </a:r>
            <a:r>
              <a:rPr lang="en-AU" sz="1200" dirty="0" smtClean="0">
                <a:latin typeface="Arial" panose="020B0604020202020204" pitchFamily="34" charset="0"/>
                <a:cs typeface="Arial" panose="020B0604020202020204" pitchFamily="34" charset="0"/>
              </a:rPr>
              <a:t>in </a:t>
            </a:r>
            <a:r>
              <a:rPr lang="en-AU" sz="1200" dirty="0">
                <a:latin typeface="Arial" panose="020B0604020202020204" pitchFamily="34" charset="0"/>
                <a:cs typeface="Arial" panose="020B0604020202020204" pitchFamily="34" charset="0"/>
              </a:rPr>
              <a:t>Volume </a:t>
            </a:r>
            <a:r>
              <a:rPr lang="en-AU" sz="1200" dirty="0" smtClean="0">
                <a:latin typeface="Arial" panose="020B0604020202020204" pitchFamily="34" charset="0"/>
                <a:cs typeface="Arial" panose="020B0604020202020204" pitchFamily="34" charset="0"/>
              </a:rPr>
              <a:t>One include:</a:t>
            </a:r>
          </a:p>
          <a:p>
            <a:pPr>
              <a:spcBef>
                <a:spcPts val="0"/>
              </a:spcBef>
              <a:spcAft>
                <a:spcPts val="1200"/>
              </a:spcAft>
            </a:pPr>
            <a:endParaRPr lang="en-AU" sz="2000" dirty="0" smtClean="0">
              <a:latin typeface="Arial" panose="020B0604020202020204" pitchFamily="34" charset="0"/>
              <a:cs typeface="Arial" panose="020B0604020202020204" pitchFamily="34" charset="0"/>
            </a:endParaRPr>
          </a:p>
          <a:p>
            <a:pPr marL="628650" lvl="1" indent="-171450">
              <a:spcBef>
                <a:spcPts val="0"/>
              </a:spcBef>
              <a:buFont typeface="Arial" panose="020B0604020202020204" pitchFamily="34" charset="0"/>
              <a:buChar char="•"/>
            </a:pPr>
            <a:r>
              <a:rPr lang="en-AU" sz="1200" dirty="0" smtClean="0">
                <a:latin typeface="Arial" panose="020B0604020202020204" pitchFamily="34" charset="0"/>
                <a:cs typeface="Arial" panose="020B0604020202020204" pitchFamily="34" charset="0"/>
              </a:rPr>
              <a:t>Climate zone;</a:t>
            </a:r>
          </a:p>
          <a:p>
            <a:pPr marL="628650" lvl="1" indent="-171450">
              <a:spcBef>
                <a:spcPts val="0"/>
              </a:spcBef>
              <a:buFont typeface="Arial" panose="020B0604020202020204" pitchFamily="34" charset="0"/>
              <a:buChar char="•"/>
            </a:pPr>
            <a:r>
              <a:rPr lang="en-AU" sz="1200" dirty="0" smtClean="0">
                <a:latin typeface="Arial" panose="020B0604020202020204" pitchFamily="34" charset="0"/>
                <a:cs typeface="Arial" panose="020B0604020202020204" pitchFamily="34" charset="0"/>
              </a:rPr>
              <a:t>Conditioned </a:t>
            </a:r>
            <a:r>
              <a:rPr lang="en-AU" sz="1200" dirty="0">
                <a:latin typeface="Arial" panose="020B0604020202020204" pitchFamily="34" charset="0"/>
                <a:cs typeface="Arial" panose="020B0604020202020204" pitchFamily="34" charset="0"/>
              </a:rPr>
              <a:t>space</a:t>
            </a:r>
            <a:r>
              <a:rPr lang="en-AU" sz="1200" dirty="0" smtClean="0">
                <a:latin typeface="Arial" panose="020B0604020202020204" pitchFamily="34" charset="0"/>
                <a:cs typeface="Arial" panose="020B0604020202020204" pitchFamily="34" charset="0"/>
              </a:rPr>
              <a:t>; and</a:t>
            </a:r>
          </a:p>
          <a:p>
            <a:pPr marL="628650" lvl="1" indent="-171450">
              <a:spcBef>
                <a:spcPts val="0"/>
              </a:spcBef>
              <a:buFont typeface="Arial" panose="020B0604020202020204" pitchFamily="34" charset="0"/>
              <a:buChar char="•"/>
            </a:pPr>
            <a:r>
              <a:rPr lang="en-AU" sz="1200" dirty="0" smtClean="0">
                <a:latin typeface="Arial" panose="020B0604020202020204" pitchFamily="34" charset="0"/>
                <a:cs typeface="Arial" panose="020B0604020202020204" pitchFamily="34" charset="0"/>
              </a:rPr>
              <a:t>Envelope.</a:t>
            </a: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710888A0-A1E8-4D03-B17B-7FA253C415CA}" type="slidenum">
              <a:rPr lang="en-AU" smtClean="0"/>
              <a:t>14</a:t>
            </a:fld>
            <a:endParaRPr lang="en-AU" dirty="0"/>
          </a:p>
        </p:txBody>
      </p:sp>
    </p:spTree>
    <p:extLst>
      <p:ext uri="{BB962C8B-B14F-4D97-AF65-F5344CB8AC3E}">
        <p14:creationId xmlns:p14="http://schemas.microsoft.com/office/powerpoint/2010/main" val="383969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5014">
              <a:defRPr/>
            </a:pPr>
            <a:r>
              <a:rPr lang="en-US" dirty="0" smtClean="0">
                <a:latin typeface="Arial" panose="020B0604020202020204" pitchFamily="34" charset="0"/>
                <a:cs typeface="Arial" panose="020B0604020202020204" pitchFamily="34" charset="0"/>
              </a:rPr>
              <a:t>Let’s look at these terms in more detail, starting with conditioned space.</a:t>
            </a:r>
          </a:p>
          <a:p>
            <a:pPr marL="0" lvl="1" defTabSz="955014">
              <a:defRPr/>
            </a:pPr>
            <a:endParaRPr lang="en-US" dirty="0" smtClean="0">
              <a:latin typeface="Arial" panose="020B0604020202020204" pitchFamily="34" charset="0"/>
              <a:cs typeface="Arial" panose="020B0604020202020204" pitchFamily="34" charset="0"/>
            </a:endParaRPr>
          </a:p>
          <a:p>
            <a:pPr marL="0" lvl="1" defTabSz="955014">
              <a:defRPr/>
            </a:pPr>
            <a:r>
              <a:rPr lang="en-US" dirty="0" smtClean="0">
                <a:latin typeface="Arial" panose="020B0604020202020204" pitchFamily="34" charset="0"/>
                <a:cs typeface="Arial" panose="020B0604020202020204" pitchFamily="34" charset="0"/>
              </a:rPr>
              <a:t>A conditioned space is a space within a building where the environment will have its temperature controlled by air-conditioning, that is it’s actively heated or cooled. </a:t>
            </a:r>
          </a:p>
          <a:p>
            <a:pPr marL="0" lvl="1" defTabSz="955014">
              <a:defRPr/>
            </a:pPr>
            <a:endParaRPr lang="en-US" baseline="0" dirty="0" smtClean="0">
              <a:latin typeface="Arial" panose="020B0604020202020204" pitchFamily="34" charset="0"/>
              <a:cs typeface="Arial" panose="020B0604020202020204" pitchFamily="34" charset="0"/>
            </a:endParaRPr>
          </a:p>
          <a:p>
            <a:pPr marL="0" lvl="1" defTabSz="955014">
              <a:defRPr/>
            </a:pPr>
            <a:r>
              <a:rPr lang="en-US" baseline="0" dirty="0" smtClean="0">
                <a:latin typeface="Arial" panose="020B0604020202020204" pitchFamily="34" charset="0"/>
                <a:cs typeface="Arial" panose="020B0604020202020204" pitchFamily="34" charset="0"/>
              </a:rPr>
              <a:t>An understanding of this term is needed as it forms the basis for how the NCC energy efficiency provisions are applied. It is also referenced another definition, air-conditioning.</a:t>
            </a:r>
          </a:p>
        </p:txBody>
      </p:sp>
      <p:sp>
        <p:nvSpPr>
          <p:cNvPr id="4" name="Slide Number Placeholder 3"/>
          <p:cNvSpPr>
            <a:spLocks noGrp="1"/>
          </p:cNvSpPr>
          <p:nvPr>
            <p:ph type="sldNum" sz="quarter" idx="10"/>
          </p:nvPr>
        </p:nvSpPr>
        <p:spPr/>
        <p:txBody>
          <a:bodyPr/>
          <a:lstStyle/>
          <a:p>
            <a:fld id="{DC1BBB11-5BC7-4717-B679-994F200CF5A2}" type="slidenum">
              <a:rPr lang="en-AU" smtClean="0"/>
              <a:pPr/>
              <a:t>15</a:t>
            </a:fld>
            <a:endParaRPr lang="en-AU" dirty="0"/>
          </a:p>
        </p:txBody>
      </p:sp>
    </p:spTree>
    <p:extLst>
      <p:ext uri="{BB962C8B-B14F-4D97-AF65-F5344CB8AC3E}">
        <p14:creationId xmlns:p14="http://schemas.microsoft.com/office/powerpoint/2010/main" val="81031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The </a:t>
            </a:r>
            <a:r>
              <a:rPr lang="en-US" sz="1200" kern="1200" dirty="0" smtClean="0">
                <a:solidFill>
                  <a:schemeClr val="tx1"/>
                </a:solidFill>
                <a:effectLst/>
                <a:latin typeface="Arial" panose="020B0604020202020204" pitchFamily="34" charset="0"/>
                <a:ea typeface="+mn-ea"/>
                <a:cs typeface="Arial" panose="020B0604020202020204" pitchFamily="34" charset="0"/>
              </a:rPr>
              <a:t>envelope of a building is </a:t>
            </a:r>
            <a:r>
              <a:rPr lang="en-US" sz="1200" kern="1200" dirty="0">
                <a:solidFill>
                  <a:schemeClr val="tx1"/>
                </a:solidFill>
                <a:effectLst/>
                <a:latin typeface="Arial" panose="020B0604020202020204" pitchFamily="34" charset="0"/>
                <a:ea typeface="+mn-ea"/>
                <a:cs typeface="Arial" panose="020B0604020202020204" pitchFamily="34" charset="0"/>
              </a:rPr>
              <a:t>specifically defined for use in the NCC energy efficiency provisions to assist in identifying the boundary between a conditioned and non-conditioned space.</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For the purposes of Section J, envelope is defined as:</a:t>
            </a:r>
          </a:p>
          <a:p>
            <a:pPr lvl="1"/>
            <a:endParaRPr lang="en-AU" sz="1200" kern="1200" dirty="0">
              <a:solidFill>
                <a:schemeClr val="tx1"/>
              </a:solidFill>
              <a:effectLst/>
              <a:latin typeface="Arial" panose="020B0604020202020204" pitchFamily="34" charset="0"/>
              <a:ea typeface="+mn-ea"/>
              <a:cs typeface="Arial" panose="020B0604020202020204" pitchFamily="34" charset="0"/>
            </a:endParaRPr>
          </a:p>
          <a:p>
            <a:pPr lvl="1"/>
            <a:r>
              <a:rPr lang="en-AU" sz="1200" kern="1200" dirty="0">
                <a:solidFill>
                  <a:schemeClr val="tx1"/>
                </a:solidFill>
                <a:effectLst/>
                <a:latin typeface="Arial" panose="020B0604020202020204" pitchFamily="34" charset="0"/>
                <a:ea typeface="+mn-ea"/>
                <a:cs typeface="Arial" panose="020B0604020202020204" pitchFamily="34" charset="0"/>
              </a:rPr>
              <a:t>“… the parts of a building’s </a:t>
            </a:r>
            <a:r>
              <a:rPr lang="en-AU" sz="1200" i="1" kern="1200" dirty="0">
                <a:solidFill>
                  <a:schemeClr val="tx1"/>
                </a:solidFill>
                <a:effectLst/>
                <a:latin typeface="Arial" panose="020B0604020202020204" pitchFamily="34" charset="0"/>
                <a:ea typeface="+mn-ea"/>
                <a:cs typeface="Arial" panose="020B0604020202020204" pitchFamily="34" charset="0"/>
              </a:rPr>
              <a:t>fabric</a:t>
            </a:r>
            <a:r>
              <a:rPr lang="en-AU" sz="1200" kern="1200" dirty="0">
                <a:solidFill>
                  <a:schemeClr val="tx1"/>
                </a:solidFill>
                <a:effectLst/>
                <a:latin typeface="Arial" panose="020B0604020202020204" pitchFamily="34" charset="0"/>
                <a:ea typeface="+mn-ea"/>
                <a:cs typeface="Arial" panose="020B0604020202020204" pitchFamily="34" charset="0"/>
              </a:rPr>
              <a:t> that separate a </a:t>
            </a:r>
            <a:r>
              <a:rPr lang="en-AU" sz="1200" i="1" kern="1200" dirty="0">
                <a:solidFill>
                  <a:schemeClr val="tx1"/>
                </a:solidFill>
                <a:effectLst/>
                <a:latin typeface="Arial" panose="020B0604020202020204" pitchFamily="34" charset="0"/>
                <a:ea typeface="+mn-ea"/>
                <a:cs typeface="Arial" panose="020B0604020202020204" pitchFamily="34" charset="0"/>
              </a:rPr>
              <a:t>conditioned space </a:t>
            </a:r>
            <a:r>
              <a:rPr lang="en-AU" sz="1200" kern="1200" dirty="0">
                <a:solidFill>
                  <a:schemeClr val="tx1"/>
                </a:solidFill>
                <a:effectLst/>
                <a:latin typeface="Arial" panose="020B0604020202020204" pitchFamily="34" charset="0"/>
                <a:ea typeface="+mn-ea"/>
                <a:cs typeface="Arial" panose="020B0604020202020204" pitchFamily="34" charset="0"/>
              </a:rPr>
              <a:t>or </a:t>
            </a:r>
            <a:r>
              <a:rPr lang="en-AU" sz="1200" i="1" kern="1200" dirty="0">
                <a:solidFill>
                  <a:schemeClr val="tx1"/>
                </a:solidFill>
                <a:effectLst/>
                <a:latin typeface="Arial" panose="020B0604020202020204" pitchFamily="34" charset="0"/>
                <a:ea typeface="+mn-ea"/>
                <a:cs typeface="Arial" panose="020B0604020202020204" pitchFamily="34" charset="0"/>
              </a:rPr>
              <a:t>habitable room </a:t>
            </a:r>
            <a:r>
              <a:rPr lang="en-AU" sz="1200" kern="1200" dirty="0">
                <a:solidFill>
                  <a:schemeClr val="tx1"/>
                </a:solidFill>
                <a:effectLst/>
                <a:latin typeface="Arial" panose="020B0604020202020204" pitchFamily="34" charset="0"/>
                <a:ea typeface="+mn-ea"/>
                <a:cs typeface="Arial" panose="020B0604020202020204" pitchFamily="34" charset="0"/>
              </a:rPr>
              <a:t>from:</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 exterior of the building; or</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a </a:t>
            </a:r>
            <a:r>
              <a:rPr lang="en-AU" sz="1200" i="0" kern="1200" dirty="0">
                <a:solidFill>
                  <a:schemeClr val="tx1"/>
                </a:solidFill>
                <a:effectLst/>
                <a:latin typeface="Arial" panose="020B0604020202020204" pitchFamily="34" charset="0"/>
                <a:ea typeface="+mn-ea"/>
                <a:cs typeface="Arial" panose="020B0604020202020204" pitchFamily="34" charset="0"/>
              </a:rPr>
              <a:t>non-</a:t>
            </a:r>
            <a:r>
              <a:rPr lang="en-AU" sz="1200" i="1" kern="1200" dirty="0">
                <a:solidFill>
                  <a:schemeClr val="tx1"/>
                </a:solidFill>
                <a:effectLst/>
                <a:latin typeface="Arial" panose="020B0604020202020204" pitchFamily="34" charset="0"/>
                <a:ea typeface="+mn-ea"/>
                <a:cs typeface="Arial" panose="020B0604020202020204" pitchFamily="34" charset="0"/>
              </a:rPr>
              <a:t>conditioned space </a:t>
            </a:r>
            <a:r>
              <a:rPr lang="en-AU" sz="1200" kern="1200" dirty="0">
                <a:solidFill>
                  <a:schemeClr val="tx1"/>
                </a:solidFill>
                <a:effectLst/>
                <a:latin typeface="Arial" panose="020B0604020202020204" pitchFamily="34" charset="0"/>
                <a:ea typeface="+mn-ea"/>
                <a:cs typeface="Arial" panose="020B0604020202020204" pitchFamily="34" charset="0"/>
              </a:rPr>
              <a:t>including:</a:t>
            </a:r>
          </a:p>
          <a:p>
            <a:pPr marL="1085850" lvl="2"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 floor of a rooftop plant room, lift- machine room or the like; and</a:t>
            </a:r>
          </a:p>
          <a:p>
            <a:pPr marL="1085850" lvl="2"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 floor above a </a:t>
            </a:r>
            <a:r>
              <a:rPr lang="en-AU" sz="1200" i="1" kern="1200" dirty="0">
                <a:solidFill>
                  <a:schemeClr val="tx1"/>
                </a:solidFill>
                <a:effectLst/>
                <a:latin typeface="Arial" panose="020B0604020202020204" pitchFamily="34" charset="0"/>
                <a:ea typeface="+mn-ea"/>
                <a:cs typeface="Arial" panose="020B0604020202020204" pitchFamily="34" charset="0"/>
              </a:rPr>
              <a:t>carpark</a:t>
            </a:r>
            <a:r>
              <a:rPr lang="en-AU" sz="1200" kern="1200" dirty="0">
                <a:solidFill>
                  <a:schemeClr val="tx1"/>
                </a:solidFill>
                <a:effectLst/>
                <a:latin typeface="Arial" panose="020B0604020202020204" pitchFamily="34" charset="0"/>
                <a:ea typeface="+mn-ea"/>
                <a:cs typeface="Arial" panose="020B0604020202020204" pitchFamily="34" charset="0"/>
              </a:rPr>
              <a:t> or warehouse; and</a:t>
            </a:r>
          </a:p>
          <a:p>
            <a:pPr marL="1085850" lvl="2"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 </a:t>
            </a:r>
            <a:r>
              <a:rPr lang="en-AU" sz="1200" i="1" kern="1200" dirty="0">
                <a:solidFill>
                  <a:schemeClr val="tx1"/>
                </a:solidFill>
                <a:effectLst/>
                <a:latin typeface="Arial" panose="020B0604020202020204" pitchFamily="34" charset="0"/>
                <a:ea typeface="+mn-ea"/>
                <a:cs typeface="Arial" panose="020B0604020202020204" pitchFamily="34" charset="0"/>
              </a:rPr>
              <a:t>common wall </a:t>
            </a:r>
            <a:r>
              <a:rPr lang="en-AU" sz="1200" kern="1200" dirty="0">
                <a:solidFill>
                  <a:schemeClr val="tx1"/>
                </a:solidFill>
                <a:effectLst/>
                <a:latin typeface="Arial" panose="020B0604020202020204" pitchFamily="34" charset="0"/>
                <a:ea typeface="+mn-ea"/>
                <a:cs typeface="Arial" panose="020B0604020202020204" pitchFamily="34" charset="0"/>
              </a:rPr>
              <a:t>with a </a:t>
            </a:r>
            <a:r>
              <a:rPr lang="en-AU" sz="1200" i="1" kern="1200" dirty="0">
                <a:solidFill>
                  <a:schemeClr val="tx1"/>
                </a:solidFill>
                <a:effectLst/>
                <a:latin typeface="Arial" panose="020B0604020202020204" pitchFamily="34" charset="0"/>
                <a:ea typeface="+mn-ea"/>
                <a:cs typeface="Arial" panose="020B0604020202020204" pitchFamily="34" charset="0"/>
              </a:rPr>
              <a:t>carpark</a:t>
            </a:r>
            <a:r>
              <a:rPr lang="en-AU" sz="1200" kern="1200" dirty="0">
                <a:solidFill>
                  <a:schemeClr val="tx1"/>
                </a:solidFill>
                <a:effectLst/>
                <a:latin typeface="Arial" panose="020B0604020202020204" pitchFamily="34" charset="0"/>
                <a:ea typeface="+mn-ea"/>
                <a:cs typeface="Arial" panose="020B0604020202020204" pitchFamily="34" charset="0"/>
              </a:rPr>
              <a:t>, warehouse or the like.”</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AU" sz="1200" kern="1200" dirty="0">
                <a:solidFill>
                  <a:schemeClr val="tx1"/>
                </a:solidFill>
                <a:effectLst/>
                <a:latin typeface="Arial" panose="020B0604020202020204" pitchFamily="34" charset="0"/>
                <a:ea typeface="+mn-ea"/>
                <a:cs typeface="Arial" panose="020B0604020202020204" pitchFamily="34" charset="0"/>
              </a:rPr>
              <a:t>The easiest way to consider this definition is to identify the areas of the building that are conditioned, which can be conditioned or constitute a habitable room which is likely to be conditioned if uncomfortable. The walls, roofs, ceilings and floors that bound these spaces are considered to be the envelope if there is a non-conditioned space on the other side. </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AU" sz="1200" kern="1200" dirty="0">
                <a:solidFill>
                  <a:schemeClr val="tx1"/>
                </a:solidFill>
                <a:effectLst/>
                <a:latin typeface="Arial" panose="020B0604020202020204" pitchFamily="34" charset="0"/>
                <a:ea typeface="+mn-ea"/>
                <a:cs typeface="Arial" panose="020B0604020202020204" pitchFamily="34" charset="0"/>
              </a:rPr>
              <a:t>This image shows an example of how to define the envelope, using the green dashed line.</a:t>
            </a:r>
          </a:p>
          <a:p>
            <a:endParaRPr lang="en-AU"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16</a:t>
            </a:fld>
            <a:endParaRPr lang="en-AU" dirty="0"/>
          </a:p>
        </p:txBody>
      </p:sp>
    </p:spTree>
    <p:extLst>
      <p:ext uri="{BB962C8B-B14F-4D97-AF65-F5344CB8AC3E}">
        <p14:creationId xmlns:p14="http://schemas.microsoft.com/office/powerpoint/2010/main" val="199374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noProof="0" dirty="0" smtClean="0">
                <a:solidFill>
                  <a:schemeClr val="tx1"/>
                </a:solidFill>
                <a:effectLst/>
                <a:latin typeface="Arial" panose="020B0604020202020204" pitchFamily="34" charset="0"/>
                <a:ea typeface="+mn-ea"/>
                <a:cs typeface="Arial" panose="020B0604020202020204" pitchFamily="34" charset="0"/>
              </a:rPr>
              <a:t>This map is reproduced from the definition for climate zone in the NCC. It's found in Schedule 3, where it appears as Figure 2. This map, and</a:t>
            </a:r>
            <a:r>
              <a:rPr lang="en-AU" sz="1200" kern="1200" baseline="0" noProof="0" dirty="0" smtClean="0">
                <a:solidFill>
                  <a:schemeClr val="tx1"/>
                </a:solidFill>
                <a:effectLst/>
                <a:latin typeface="Arial" panose="020B0604020202020204" pitchFamily="34" charset="0"/>
                <a:ea typeface="+mn-ea"/>
                <a:cs typeface="Arial" panose="020B0604020202020204" pitchFamily="34" charset="0"/>
              </a:rPr>
              <a:t> its associated table, Table 2</a:t>
            </a:r>
            <a:r>
              <a:rPr lang="en-AU" sz="1200" kern="1200" noProof="0" dirty="0" smtClean="0">
                <a:solidFill>
                  <a:schemeClr val="tx1"/>
                </a:solidFill>
                <a:effectLst/>
                <a:latin typeface="Arial" panose="020B0604020202020204" pitchFamily="34" charset="0"/>
                <a:ea typeface="+mn-ea"/>
                <a:cs typeface="Arial" panose="020B0604020202020204" pitchFamily="34" charset="0"/>
              </a:rPr>
              <a:t> defines the eight NCC climate zones for energy efficiency and are important in applying the provisions. </a:t>
            </a:r>
          </a:p>
          <a:p>
            <a:r>
              <a:rPr lang="en-AU" sz="1200" kern="1200" noProof="0" dirty="0" smtClean="0">
                <a:solidFill>
                  <a:schemeClr val="tx1"/>
                </a:solidFill>
                <a:effectLst/>
                <a:latin typeface="Arial" panose="020B0604020202020204" pitchFamily="34" charset="0"/>
                <a:ea typeface="+mn-ea"/>
                <a:cs typeface="Arial" panose="020B0604020202020204" pitchFamily="34" charset="0"/>
              </a:rPr>
              <a:t> </a:t>
            </a:r>
          </a:p>
          <a:p>
            <a:r>
              <a:rPr lang="en-AU" sz="1200" kern="1200" noProof="0" dirty="0" smtClean="0">
                <a:solidFill>
                  <a:schemeClr val="tx1"/>
                </a:solidFill>
                <a:effectLst/>
                <a:latin typeface="Arial" panose="020B0604020202020204" pitchFamily="34" charset="0"/>
                <a:ea typeface="+mn-ea"/>
                <a:cs typeface="Arial" panose="020B0604020202020204" pitchFamily="34" charset="0"/>
              </a:rPr>
              <a:t>The different climates are shown by the various colours with climate zone 1 being the dark orange parts in northern Australia and climate zone 8 being the small white parts in south east regions.</a:t>
            </a:r>
          </a:p>
          <a:p>
            <a:r>
              <a:rPr lang="en-AU" sz="1200" kern="1200" noProof="0" dirty="0" smtClean="0">
                <a:solidFill>
                  <a:schemeClr val="tx1"/>
                </a:solidFill>
                <a:effectLst/>
                <a:latin typeface="Arial" panose="020B0604020202020204" pitchFamily="34" charset="0"/>
                <a:ea typeface="+mn-ea"/>
                <a:cs typeface="Arial" panose="020B0604020202020204" pitchFamily="34" charset="0"/>
              </a:rPr>
              <a:t>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The NCC </a:t>
            </a:r>
            <a:r>
              <a:rPr lang="en-AU" sz="1200" kern="1200" dirty="0">
                <a:solidFill>
                  <a:schemeClr val="tx1"/>
                </a:solidFill>
                <a:effectLst/>
                <a:latin typeface="Arial" panose="020B0604020202020204" pitchFamily="34" charset="0"/>
                <a:ea typeface="+mn-ea"/>
                <a:cs typeface="Arial" panose="020B0604020202020204" pitchFamily="34" charset="0"/>
              </a:rPr>
              <a:t>climate </a:t>
            </a:r>
            <a:r>
              <a:rPr lang="en-AU" sz="1200" kern="1200" dirty="0" smtClean="0">
                <a:solidFill>
                  <a:schemeClr val="tx1"/>
                </a:solidFill>
                <a:effectLst/>
                <a:latin typeface="Arial" panose="020B0604020202020204" pitchFamily="34" charset="0"/>
                <a:ea typeface="+mn-ea"/>
                <a:cs typeface="Arial" panose="020B0604020202020204" pitchFamily="34" charset="0"/>
              </a:rPr>
              <a:t>zones are described at:</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Climate zone 1 - High humidity summer, warm winter </a:t>
            </a:r>
          </a:p>
          <a:p>
            <a:r>
              <a:rPr lang="en-AU" sz="1200" kern="1200" dirty="0">
                <a:solidFill>
                  <a:schemeClr val="tx1"/>
                </a:solidFill>
                <a:effectLst/>
                <a:latin typeface="Arial" panose="020B0604020202020204" pitchFamily="34" charset="0"/>
                <a:ea typeface="+mn-ea"/>
                <a:cs typeface="Arial" panose="020B0604020202020204" pitchFamily="34" charset="0"/>
              </a:rPr>
              <a:t>Climate zone 2 - Warm humid summer, mild winter </a:t>
            </a:r>
          </a:p>
          <a:p>
            <a:r>
              <a:rPr lang="en-AU" sz="1200" kern="1200" dirty="0">
                <a:solidFill>
                  <a:schemeClr val="tx1"/>
                </a:solidFill>
                <a:effectLst/>
                <a:latin typeface="Arial" panose="020B0604020202020204" pitchFamily="34" charset="0"/>
                <a:ea typeface="+mn-ea"/>
                <a:cs typeface="Arial" panose="020B0604020202020204" pitchFamily="34" charset="0"/>
              </a:rPr>
              <a:t>Climate zone 3 - Hot dry summer, warm winter </a:t>
            </a:r>
          </a:p>
          <a:p>
            <a:r>
              <a:rPr lang="en-AU" sz="1200" kern="1200" dirty="0">
                <a:solidFill>
                  <a:schemeClr val="tx1"/>
                </a:solidFill>
                <a:effectLst/>
                <a:latin typeface="Arial" panose="020B0604020202020204" pitchFamily="34" charset="0"/>
                <a:ea typeface="+mn-ea"/>
                <a:cs typeface="Arial" panose="020B0604020202020204" pitchFamily="34" charset="0"/>
              </a:rPr>
              <a:t>Climate zone 4 - Hot dry summer, cool winter </a:t>
            </a:r>
          </a:p>
          <a:p>
            <a:r>
              <a:rPr lang="en-AU" sz="1200" kern="1200" dirty="0">
                <a:solidFill>
                  <a:schemeClr val="tx1"/>
                </a:solidFill>
                <a:effectLst/>
                <a:latin typeface="Arial" panose="020B0604020202020204" pitchFamily="34" charset="0"/>
                <a:ea typeface="+mn-ea"/>
                <a:cs typeface="Arial" panose="020B0604020202020204" pitchFamily="34" charset="0"/>
              </a:rPr>
              <a:t>Climate zone 5 - Warm temperate </a:t>
            </a:r>
          </a:p>
          <a:p>
            <a:r>
              <a:rPr lang="en-AU" sz="1200" kern="1200" dirty="0">
                <a:solidFill>
                  <a:schemeClr val="tx1"/>
                </a:solidFill>
                <a:effectLst/>
                <a:latin typeface="Arial" panose="020B0604020202020204" pitchFamily="34" charset="0"/>
                <a:ea typeface="+mn-ea"/>
                <a:cs typeface="Arial" panose="020B0604020202020204" pitchFamily="34" charset="0"/>
              </a:rPr>
              <a:t>Climate zone 6 - Mild temperate </a:t>
            </a:r>
          </a:p>
          <a:p>
            <a:r>
              <a:rPr lang="en-AU" sz="1200" kern="1200" dirty="0">
                <a:solidFill>
                  <a:schemeClr val="tx1"/>
                </a:solidFill>
                <a:effectLst/>
                <a:latin typeface="Arial" panose="020B0604020202020204" pitchFamily="34" charset="0"/>
                <a:ea typeface="+mn-ea"/>
                <a:cs typeface="Arial" panose="020B0604020202020204" pitchFamily="34" charset="0"/>
              </a:rPr>
              <a:t>Climate zone 7 - Cool temperate </a:t>
            </a:r>
          </a:p>
          <a:p>
            <a:r>
              <a:rPr lang="en-AU" sz="1200" kern="1200" dirty="0">
                <a:solidFill>
                  <a:schemeClr val="tx1"/>
                </a:solidFill>
                <a:effectLst/>
                <a:latin typeface="Arial" panose="020B0604020202020204" pitchFamily="34" charset="0"/>
                <a:ea typeface="+mn-ea"/>
                <a:cs typeface="Arial" panose="020B0604020202020204" pitchFamily="34" charset="0"/>
              </a:rPr>
              <a:t>Climate zone 8 - Alpine </a:t>
            </a: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noProof="0" dirty="0" smtClean="0">
                <a:solidFill>
                  <a:schemeClr val="tx1"/>
                </a:solidFill>
                <a:effectLst/>
                <a:latin typeface="Arial" panose="020B0604020202020204" pitchFamily="34" charset="0"/>
                <a:ea typeface="+mn-ea"/>
                <a:cs typeface="Arial" panose="020B0604020202020204" pitchFamily="34" charset="0"/>
              </a:rPr>
              <a:t>A larger expandable version is also available from the ABCB website, as are specific State and Territory maps. Visit: </a:t>
            </a:r>
            <a:r>
              <a:rPr lang="en-AU" sz="1200" u="sng" kern="1200" noProof="0" dirty="0" smtClean="0">
                <a:solidFill>
                  <a:schemeClr val="tx1"/>
                </a:solidFill>
                <a:effectLst/>
                <a:latin typeface="Arial" panose="020B0604020202020204" pitchFamily="34" charset="0"/>
                <a:ea typeface="+mn-ea"/>
                <a:cs typeface="Arial" panose="020B0604020202020204" pitchFamily="34" charset="0"/>
                <a:hlinkClick r:id="rId3"/>
              </a:rPr>
              <a:t>abcb.gov.au</a:t>
            </a:r>
            <a:r>
              <a:rPr lang="en-AU" sz="1200" kern="1200" noProof="0" dirty="0" smtClean="0">
                <a:solidFill>
                  <a:schemeClr val="tx1"/>
                </a:solidFill>
                <a:effectLst/>
                <a:latin typeface="Arial" panose="020B0604020202020204" pitchFamily="34" charset="0"/>
                <a:ea typeface="+mn-ea"/>
                <a:cs typeface="Arial" panose="020B0604020202020204" pitchFamily="34" charset="0"/>
              </a:rPr>
              <a:t>.</a:t>
            </a:r>
          </a:p>
          <a:p>
            <a:endParaRPr lang="en-AU" dirty="0"/>
          </a:p>
        </p:txBody>
      </p:sp>
      <p:sp>
        <p:nvSpPr>
          <p:cNvPr id="4" name="Slide Number Placeholder 3"/>
          <p:cNvSpPr>
            <a:spLocks noGrp="1"/>
          </p:cNvSpPr>
          <p:nvPr>
            <p:ph type="sldNum" sz="quarter" idx="10"/>
          </p:nvPr>
        </p:nvSpPr>
        <p:spPr/>
        <p:txBody>
          <a:bodyPr/>
          <a:lstStyle/>
          <a:p>
            <a:fld id="{710888A0-A1E8-4D03-B17B-7FA253C415CA}" type="slidenum">
              <a:rPr lang="en-AU" smtClean="0"/>
              <a:t>17</a:t>
            </a:fld>
            <a:endParaRPr lang="en-AU" dirty="0"/>
          </a:p>
        </p:txBody>
      </p:sp>
    </p:spTree>
    <p:extLst>
      <p:ext uri="{BB962C8B-B14F-4D97-AF65-F5344CB8AC3E}">
        <p14:creationId xmlns:p14="http://schemas.microsoft.com/office/powerpoint/2010/main" val="4152739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495">
              <a:defRPr/>
            </a:pPr>
            <a:r>
              <a:rPr lang="en-AU" dirty="0" smtClean="0">
                <a:latin typeface="Arial" panose="020B0604020202020204" pitchFamily="34" charset="0"/>
                <a:cs typeface="Arial" panose="020B0604020202020204" pitchFamily="34" charset="0"/>
              </a:rPr>
              <a:t>Section</a:t>
            </a:r>
            <a:r>
              <a:rPr lang="en-AU" baseline="0" dirty="0" smtClean="0">
                <a:latin typeface="Arial" panose="020B0604020202020204" pitchFamily="34" charset="0"/>
                <a:cs typeface="Arial" panose="020B0604020202020204" pitchFamily="34" charset="0"/>
              </a:rPr>
              <a:t> J </a:t>
            </a:r>
            <a:r>
              <a:rPr lang="en-AU" dirty="0" smtClean="0">
                <a:latin typeface="Arial" panose="020B0604020202020204" pitchFamily="34" charset="0"/>
                <a:cs typeface="Arial" panose="020B0604020202020204" pitchFamily="34" charset="0"/>
              </a:rPr>
              <a:t>in </a:t>
            </a:r>
            <a:r>
              <a:rPr lang="en-AU" dirty="0">
                <a:latin typeface="Arial" panose="020B0604020202020204" pitchFamily="34" charset="0"/>
                <a:cs typeface="Arial" panose="020B0604020202020204" pitchFamily="34" charset="0"/>
              </a:rPr>
              <a:t>NCC Volume One </a:t>
            </a:r>
            <a:r>
              <a:rPr lang="en-AU" dirty="0" smtClean="0">
                <a:latin typeface="Arial" panose="020B0604020202020204" pitchFamily="34" charset="0"/>
                <a:cs typeface="Arial" panose="020B0604020202020204" pitchFamily="34" charset="0"/>
              </a:rPr>
              <a:t>contains </a:t>
            </a:r>
            <a:r>
              <a:rPr lang="en-AU" dirty="0">
                <a:latin typeface="Arial" panose="020B0604020202020204" pitchFamily="34" charset="0"/>
                <a:cs typeface="Arial" panose="020B0604020202020204" pitchFamily="34" charset="0"/>
              </a:rPr>
              <a:t>the energy efficiency requirements for buildings, structures</a:t>
            </a:r>
            <a:r>
              <a:rPr lang="en-AU" baseline="0" dirty="0">
                <a:latin typeface="Arial" panose="020B0604020202020204" pitchFamily="34" charset="0"/>
                <a:cs typeface="Arial" panose="020B0604020202020204" pitchFamily="34" charset="0"/>
              </a:rPr>
              <a:t> and services. </a:t>
            </a:r>
          </a:p>
          <a:p>
            <a:pPr defTabSz="946495">
              <a:defRPr/>
            </a:pPr>
            <a:endParaRPr lang="en-AU" dirty="0">
              <a:latin typeface="Arial" panose="020B0604020202020204" pitchFamily="34" charset="0"/>
              <a:cs typeface="Arial" panose="020B0604020202020204" pitchFamily="34" charset="0"/>
            </a:endParaRPr>
          </a:p>
          <a:p>
            <a:pPr defTabSz="946495">
              <a:defRPr/>
            </a:pPr>
            <a:r>
              <a:rPr lang="en-US" dirty="0">
                <a:latin typeface="Arial" panose="020B0604020202020204" pitchFamily="34" charset="0"/>
                <a:cs typeface="Arial" panose="020B0604020202020204" pitchFamily="34" charset="0"/>
              </a:rPr>
              <a:t>In broad terms, the NCC Performance </a:t>
            </a:r>
            <a:r>
              <a:rPr lang="en-US" dirty="0" smtClean="0">
                <a:latin typeface="Arial" panose="020B0604020202020204" pitchFamily="34" charset="0"/>
                <a:cs typeface="Arial" panose="020B0604020202020204" pitchFamily="34" charset="0"/>
              </a:rPr>
              <a:t>Requirement </a:t>
            </a:r>
            <a:r>
              <a:rPr lang="en-US" dirty="0">
                <a:latin typeface="Arial" panose="020B0604020202020204" pitchFamily="34" charset="0"/>
                <a:cs typeface="Arial" panose="020B0604020202020204" pitchFamily="34" charset="0"/>
              </a:rPr>
              <a:t>for energy efficiency </a:t>
            </a:r>
            <a:r>
              <a:rPr lang="en-AU" dirty="0" smtClean="0">
                <a:latin typeface="Arial" panose="020B0604020202020204" pitchFamily="34" charset="0"/>
                <a:cs typeface="Arial" panose="020B0604020202020204" pitchFamily="34" charset="0"/>
              </a:rPr>
              <a:t>seeks </a:t>
            </a:r>
            <a:r>
              <a:rPr lang="en-AU" dirty="0">
                <a:latin typeface="Arial" panose="020B0604020202020204" pitchFamily="34" charset="0"/>
                <a:cs typeface="Arial" panose="020B0604020202020204" pitchFamily="34" charset="0"/>
              </a:rPr>
              <a:t>to reduce greenhouse gas emissions. </a:t>
            </a:r>
          </a:p>
          <a:p>
            <a:pPr defTabSz="946495">
              <a:defRPr/>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There </a:t>
            </a:r>
            <a:r>
              <a:rPr lang="en-AU" dirty="0" smtClean="0">
                <a:latin typeface="Arial" panose="020B0604020202020204" pitchFamily="34" charset="0"/>
                <a:cs typeface="Arial" panose="020B0604020202020204" pitchFamily="34" charset="0"/>
              </a:rPr>
              <a:t>is one </a:t>
            </a:r>
            <a:r>
              <a:rPr lang="en-US" dirty="0" smtClean="0">
                <a:latin typeface="Arial" panose="020B0604020202020204" pitchFamily="34" charset="0"/>
                <a:cs typeface="Arial" panose="020B0604020202020204" pitchFamily="34" charset="0"/>
              </a:rPr>
              <a:t>Performance Requirement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energy efficiency,</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 cover both the building and its services. They </a:t>
            </a:r>
            <a:r>
              <a:rPr lang="en-US" b="0" u="none" baseline="0" dirty="0">
                <a:latin typeface="Arial" panose="020B0604020202020204" pitchFamily="34" charset="0"/>
                <a:cs typeface="Arial" panose="020B0604020202020204" pitchFamily="34" charset="0"/>
              </a:rPr>
              <a:t>are concerned with the efficient use of energy relevant to its </a:t>
            </a:r>
            <a:r>
              <a:rPr lang="en-US" b="0" u="none" baseline="0" dirty="0" smtClean="0">
                <a:latin typeface="Arial" panose="020B0604020202020204" pitchFamily="34" charset="0"/>
                <a:cs typeface="Arial" panose="020B0604020202020204" pitchFamily="34" charset="0"/>
              </a:rPr>
              <a:t>function and use and level of human comfort. </a:t>
            </a:r>
          </a:p>
          <a:p>
            <a:endParaRPr lang="en-US" b="0" u="none" baseline="0" dirty="0" smtClean="0">
              <a:latin typeface="Arial" panose="020B0604020202020204" pitchFamily="34" charset="0"/>
              <a:cs typeface="Arial" panose="020B0604020202020204" pitchFamily="34" charset="0"/>
            </a:endParaRPr>
          </a:p>
          <a:p>
            <a:r>
              <a:rPr lang="en-US" b="0" u="none" baseline="0" dirty="0" smtClean="0">
                <a:latin typeface="Arial" panose="020B0604020202020204" pitchFamily="34" charset="0"/>
                <a:cs typeface="Arial" panose="020B0604020202020204" pitchFamily="34" charset="0"/>
              </a:rPr>
              <a:t>The annual hours of energy consumption for a conditioned space is quantified based on the type of building.</a:t>
            </a:r>
            <a:endParaRPr lang="en-US" b="0" u="none" baseline="0" dirty="0">
              <a:latin typeface="Arial" panose="020B0604020202020204" pitchFamily="34" charset="0"/>
              <a:cs typeface="Arial" panose="020B0604020202020204" pitchFamily="34" charset="0"/>
            </a:endParaRPr>
          </a:p>
          <a:p>
            <a:endParaRPr lang="en-US" b="0" u="none" baseline="0" dirty="0">
              <a:latin typeface="Arial" panose="020B0604020202020204" pitchFamily="34" charset="0"/>
              <a:cs typeface="Arial" panose="020B0604020202020204" pitchFamily="34" charset="0"/>
            </a:endParaRPr>
          </a:p>
          <a:p>
            <a:r>
              <a:rPr lang="en-US" b="0" u="none" baseline="0" dirty="0">
                <a:latin typeface="Arial" panose="020B0604020202020204" pitchFamily="34" charset="0"/>
                <a:cs typeface="Arial" panose="020B0604020202020204" pitchFamily="34" charset="0"/>
              </a:rPr>
              <a:t>Remember, within the NCC, the Performance Requirements are the only mandatory part of the code and set the levels of performance that must be met. </a:t>
            </a:r>
          </a:p>
        </p:txBody>
      </p:sp>
      <p:sp>
        <p:nvSpPr>
          <p:cNvPr id="4" name="Slide Number Placeholder 3"/>
          <p:cNvSpPr>
            <a:spLocks noGrp="1"/>
          </p:cNvSpPr>
          <p:nvPr>
            <p:ph type="sldNum" sz="quarter" idx="10"/>
          </p:nvPr>
        </p:nvSpPr>
        <p:spPr/>
        <p:txBody>
          <a:bodyPr/>
          <a:lstStyle/>
          <a:p>
            <a:fld id="{6BEE6E06-E35D-4AB3-9364-C74B9F361388}" type="slidenum">
              <a:rPr lang="en-AU" smtClean="0"/>
              <a:pPr/>
              <a:t>18</a:t>
            </a:fld>
            <a:endParaRPr lang="en-AU" dirty="0"/>
          </a:p>
        </p:txBody>
      </p:sp>
    </p:spTree>
    <p:extLst>
      <p:ext uri="{BB962C8B-B14F-4D97-AF65-F5344CB8AC3E}">
        <p14:creationId xmlns:p14="http://schemas.microsoft.com/office/powerpoint/2010/main" val="147859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Let’s take a look at the quantified part of the relevant Performance Requirement.</a:t>
            </a:r>
            <a:endParaRPr lang="en-AU"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Performance Requirement JP1 addresses the hourly regulated energy consumption for conditioning a building over the annual hours</a:t>
            </a:r>
            <a:r>
              <a:rPr lang="en-US" baseline="0" dirty="0" smtClean="0">
                <a:latin typeface="Arial" panose="020B0604020202020204" pitchFamily="34" charset="0"/>
                <a:cs typeface="Arial" panose="020B0604020202020204" pitchFamily="34" charset="0"/>
              </a:rPr>
              <a:t> of operation</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a:t>
            </a:r>
            <a:r>
              <a:rPr lang="en-US" baseline="0" dirty="0" smtClean="0">
                <a:latin typeface="Arial" panose="020B0604020202020204" pitchFamily="34" charset="0"/>
                <a:cs typeface="Arial" panose="020B0604020202020204" pitchFamily="34" charset="0"/>
              </a:rPr>
              <a:t> an example, for a Class 6 building (such as a shop), this must not exceed 80 kJ per meter square per hour.</a:t>
            </a:r>
          </a:p>
        </p:txBody>
      </p:sp>
      <p:sp>
        <p:nvSpPr>
          <p:cNvPr id="4" name="Slide Number Placeholder 3"/>
          <p:cNvSpPr>
            <a:spLocks noGrp="1"/>
          </p:cNvSpPr>
          <p:nvPr>
            <p:ph type="sldNum" sz="quarter" idx="10"/>
          </p:nvPr>
        </p:nvSpPr>
        <p:spPr/>
        <p:txBody>
          <a:bodyPr/>
          <a:lstStyle/>
          <a:p>
            <a:fld id="{DC1BBB11-5BC7-4717-B679-994F200CF5A2}" type="slidenum">
              <a:rPr lang="en-AU" smtClean="0"/>
              <a:pPr/>
              <a:t>19</a:t>
            </a:fld>
            <a:endParaRPr lang="en-AU" dirty="0"/>
          </a:p>
        </p:txBody>
      </p:sp>
    </p:spTree>
    <p:extLst>
      <p:ext uri="{BB962C8B-B14F-4D97-AF65-F5344CB8AC3E}">
        <p14:creationId xmlns:p14="http://schemas.microsoft.com/office/powerpoint/2010/main" val="109254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The introduction will </a:t>
            </a:r>
            <a:r>
              <a:rPr lang="en-US" sz="1200" kern="1200" dirty="0" smtClean="0">
                <a:solidFill>
                  <a:schemeClr val="tx1"/>
                </a:solidFill>
                <a:effectLst/>
                <a:latin typeface="Arial" panose="020B0604020202020204" pitchFamily="34" charset="0"/>
                <a:ea typeface="+mn-ea"/>
                <a:cs typeface="Arial" panose="020B0604020202020204" pitchFamily="34" charset="0"/>
              </a:rPr>
              <a:t>cover how </a:t>
            </a:r>
            <a:r>
              <a:rPr lang="en-US" sz="1200" kern="1200" dirty="0">
                <a:solidFill>
                  <a:schemeClr val="tx1"/>
                </a:solidFill>
                <a:effectLst/>
                <a:latin typeface="Arial" panose="020B0604020202020204" pitchFamily="34" charset="0"/>
                <a:ea typeface="+mn-ea"/>
                <a:cs typeface="Arial" panose="020B0604020202020204" pitchFamily="34" charset="0"/>
              </a:rPr>
              <a:t>it </a:t>
            </a:r>
            <a:r>
              <a:rPr lang="en-US" sz="1200" kern="1200" dirty="0" smtClean="0">
                <a:solidFill>
                  <a:schemeClr val="tx1"/>
                </a:solidFill>
                <a:effectLst/>
                <a:latin typeface="Arial" panose="020B0604020202020204" pitchFamily="34" charset="0"/>
                <a:ea typeface="+mn-ea"/>
                <a:cs typeface="Arial" panose="020B0604020202020204" pitchFamily="34" charset="0"/>
              </a:rPr>
              <a:t>works and what </a:t>
            </a:r>
            <a:r>
              <a:rPr lang="en-US" sz="1200" kern="1200" dirty="0">
                <a:solidFill>
                  <a:schemeClr val="tx1"/>
                </a:solidFill>
                <a:effectLst/>
                <a:latin typeface="Arial" panose="020B0604020202020204" pitchFamily="34" charset="0"/>
                <a:ea typeface="+mn-ea"/>
                <a:cs typeface="Arial" panose="020B0604020202020204" pitchFamily="34" charset="0"/>
              </a:rPr>
              <a:t>you’ll learn.</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 contents include</a:t>
            </a:r>
            <a:r>
              <a:rPr lang="en-US" sz="1200" kern="1200" baseline="0" dirty="0">
                <a:solidFill>
                  <a:schemeClr val="tx1"/>
                </a:solidFill>
                <a:effectLst/>
                <a:latin typeface="Arial" panose="020B0604020202020204" pitchFamily="34" charset="0"/>
                <a:ea typeface="+mn-ea"/>
                <a:cs typeface="Arial" panose="020B0604020202020204" pitchFamily="34" charset="0"/>
              </a:rPr>
              <a:t> the </a:t>
            </a:r>
            <a:r>
              <a:rPr lang="en-AU" sz="1200" kern="1200" dirty="0">
                <a:solidFill>
                  <a:schemeClr val="tx1"/>
                </a:solidFill>
                <a:effectLst/>
                <a:latin typeface="Arial" panose="020B0604020202020204" pitchFamily="34" charset="0"/>
                <a:ea typeface="+mn-ea"/>
                <a:cs typeface="Arial" panose="020B0604020202020204" pitchFamily="34" charset="0"/>
              </a:rPr>
              <a:t>background &amp; objectives of the NCC energy efficiency </a:t>
            </a:r>
            <a:r>
              <a:rPr lang="en-AU" sz="1200" kern="1200" dirty="0" smtClean="0">
                <a:solidFill>
                  <a:schemeClr val="tx1"/>
                </a:solidFill>
                <a:effectLst/>
                <a:latin typeface="Arial" panose="020B0604020202020204" pitchFamily="34" charset="0"/>
                <a:ea typeface="+mn-ea"/>
                <a:cs typeface="Arial" panose="020B0604020202020204" pitchFamily="34" charset="0"/>
              </a:rPr>
              <a:t>requirements</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and </a:t>
            </a:r>
            <a:r>
              <a:rPr lang="en-US" sz="1200" kern="1200" dirty="0" smtClean="0">
                <a:solidFill>
                  <a:schemeClr val="tx1"/>
                </a:solidFill>
                <a:effectLst/>
                <a:latin typeface="Arial" panose="020B0604020202020204" pitchFamily="34" charset="0"/>
                <a:ea typeface="+mn-ea"/>
                <a:cs typeface="Arial" panose="020B0604020202020204" pitchFamily="34" charset="0"/>
              </a:rPr>
              <a:t>an </a:t>
            </a:r>
            <a:r>
              <a:rPr lang="en-US" sz="1200" kern="1200" dirty="0">
                <a:solidFill>
                  <a:schemeClr val="tx1"/>
                </a:solidFill>
                <a:effectLst/>
                <a:latin typeface="Arial" panose="020B0604020202020204" pitchFamily="34" charset="0"/>
                <a:ea typeface="+mn-ea"/>
                <a:cs typeface="Arial" panose="020B0604020202020204" pitchFamily="34" charset="0"/>
              </a:rPr>
              <a:t>overview of </a:t>
            </a:r>
            <a:r>
              <a:rPr lang="en-US" sz="1200" kern="1200" dirty="0" smtClean="0">
                <a:solidFill>
                  <a:schemeClr val="tx1"/>
                </a:solidFill>
                <a:effectLst/>
                <a:latin typeface="Arial" panose="020B0604020202020204" pitchFamily="34" charset="0"/>
                <a:ea typeface="+mn-ea"/>
                <a:cs typeface="Arial" panose="020B0604020202020204" pitchFamily="34" charset="0"/>
              </a:rPr>
              <a:t>specific energy efficiency requirements in Volume One. </a:t>
            </a:r>
            <a:r>
              <a:rPr lang="en-US" sz="1200" kern="1200" dirty="0">
                <a:solidFill>
                  <a:schemeClr val="tx1"/>
                </a:solidFill>
                <a:effectLst/>
                <a:latin typeface="Arial" panose="020B0604020202020204" pitchFamily="34" charset="0"/>
                <a:ea typeface="+mn-ea"/>
                <a:cs typeface="Arial" panose="020B0604020202020204" pitchFamily="34" charset="0"/>
              </a:rPr>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AU"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There’s </a:t>
            </a:r>
            <a:r>
              <a:rPr lang="en-US" sz="1200" kern="1200" dirty="0">
                <a:solidFill>
                  <a:schemeClr val="tx1"/>
                </a:solidFill>
                <a:effectLst/>
                <a:latin typeface="Arial" panose="020B0604020202020204" pitchFamily="34" charset="0"/>
                <a:ea typeface="+mn-ea"/>
                <a:cs typeface="Arial" panose="020B0604020202020204" pitchFamily="34" charset="0"/>
              </a:rPr>
              <a:t>also an </a:t>
            </a:r>
            <a:r>
              <a:rPr lang="en-AU" sz="1200" kern="1200" dirty="0">
                <a:solidFill>
                  <a:schemeClr val="tx1"/>
                </a:solidFill>
                <a:effectLst/>
                <a:latin typeface="Arial" panose="020B0604020202020204" pitchFamily="34" charset="0"/>
                <a:ea typeface="+mn-ea"/>
                <a:cs typeface="Arial" panose="020B0604020202020204" pitchFamily="34" charset="0"/>
              </a:rPr>
              <a:t>overview of the different</a:t>
            </a:r>
            <a:r>
              <a:rPr lang="en-AU" sz="1200" kern="1200" baseline="0" dirty="0">
                <a:solidFill>
                  <a:schemeClr val="tx1"/>
                </a:solidFill>
                <a:effectLst/>
                <a:latin typeface="Arial" panose="020B0604020202020204" pitchFamily="34" charset="0"/>
                <a:ea typeface="+mn-ea"/>
                <a:cs typeface="Arial" panose="020B0604020202020204" pitchFamily="34" charset="0"/>
              </a:rPr>
              <a:t> ABCB </a:t>
            </a:r>
            <a:r>
              <a:rPr lang="en-AU" sz="1200" kern="1200" dirty="0">
                <a:solidFill>
                  <a:schemeClr val="tx1"/>
                </a:solidFill>
                <a:effectLst/>
                <a:latin typeface="Arial" panose="020B0604020202020204" pitchFamily="34" charset="0"/>
                <a:ea typeface="+mn-ea"/>
                <a:cs typeface="Arial" panose="020B0604020202020204" pitchFamily="34" charset="0"/>
              </a:rPr>
              <a:t>Calculators</a:t>
            </a:r>
            <a:r>
              <a:rPr lang="en-AU" sz="1200" kern="1200" baseline="0" dirty="0">
                <a:solidFill>
                  <a:schemeClr val="tx1"/>
                </a:solidFill>
                <a:effectLst/>
                <a:latin typeface="Arial" panose="020B0604020202020204" pitchFamily="34" charset="0"/>
                <a:ea typeface="+mn-ea"/>
                <a:cs typeface="Arial" panose="020B0604020202020204" pitchFamily="34" charset="0"/>
              </a:rPr>
              <a:t> available to assist with the application of the energy efficiency provisions and a </a:t>
            </a:r>
            <a:r>
              <a:rPr lang="en-US" sz="1200" kern="1200" dirty="0">
                <a:solidFill>
                  <a:schemeClr val="tx1"/>
                </a:solidFill>
                <a:effectLst/>
                <a:latin typeface="Arial" panose="020B0604020202020204" pitchFamily="34" charset="0"/>
                <a:ea typeface="+mn-ea"/>
                <a:cs typeface="Arial" panose="020B0604020202020204" pitchFamily="34" charset="0"/>
              </a:rPr>
              <a:t>summary.</a:t>
            </a:r>
            <a:endParaRPr lang="en-AU" sz="120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2</a:t>
            </a:fld>
            <a:endParaRPr lang="en-AU" dirty="0"/>
          </a:p>
        </p:txBody>
      </p:sp>
    </p:spTree>
    <p:extLst>
      <p:ext uri="{BB962C8B-B14F-4D97-AF65-F5344CB8AC3E}">
        <p14:creationId xmlns:p14="http://schemas.microsoft.com/office/powerpoint/2010/main" val="640693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11">
              <a:spcAft>
                <a:spcPts val="1200"/>
              </a:spcAft>
              <a:buNone/>
            </a:pPr>
            <a:r>
              <a:rPr lang="en-AU" sz="1200" dirty="0">
                <a:latin typeface="Arial" panose="020B0604020202020204" pitchFamily="34" charset="0"/>
                <a:cs typeface="Arial" panose="020B0604020202020204" pitchFamily="34" charset="0"/>
              </a:rPr>
              <a:t>Section J </a:t>
            </a:r>
            <a:r>
              <a:rPr lang="en-AU" sz="1200" dirty="0" smtClean="0">
                <a:latin typeface="Arial" panose="020B0604020202020204" pitchFamily="34" charset="0"/>
                <a:cs typeface="Arial" panose="020B0604020202020204" pitchFamily="34" charset="0"/>
              </a:rPr>
              <a:t>also contains </a:t>
            </a:r>
            <a:r>
              <a:rPr lang="en-AU" sz="1200" dirty="0">
                <a:latin typeface="Arial" panose="020B0604020202020204" pitchFamily="34" charset="0"/>
                <a:cs typeface="Arial" panose="020B0604020202020204" pitchFamily="34" charset="0"/>
              </a:rPr>
              <a:t>four Verification </a:t>
            </a:r>
            <a:r>
              <a:rPr lang="en-AU" sz="1200" dirty="0" smtClean="0">
                <a:latin typeface="Arial" panose="020B0604020202020204" pitchFamily="34" charset="0"/>
                <a:cs typeface="Arial" panose="020B0604020202020204" pitchFamily="34" charset="0"/>
              </a:rPr>
              <a:t>Methods</a:t>
            </a:r>
            <a:r>
              <a:rPr lang="en-AU" sz="1200" baseline="0" dirty="0" smtClean="0">
                <a:latin typeface="Arial" panose="020B0604020202020204" pitchFamily="34" charset="0"/>
                <a:cs typeface="Arial" panose="020B0604020202020204" pitchFamily="34" charset="0"/>
              </a:rPr>
              <a:t> that may be used to demonstrate compliance with the Performance Requirement JP1.</a:t>
            </a:r>
          </a:p>
          <a:p>
            <a:pPr marL="0" lvl="0" indent="-11">
              <a:spcAft>
                <a:spcPts val="1200"/>
              </a:spcAft>
              <a:buNone/>
            </a:pPr>
            <a:endParaRPr lang="en-AU" sz="1200" baseline="0" dirty="0" smtClean="0">
              <a:latin typeface="Arial" panose="020B0604020202020204" pitchFamily="34" charset="0"/>
              <a:cs typeface="Arial" panose="020B0604020202020204" pitchFamily="34" charset="0"/>
            </a:endParaRPr>
          </a:p>
          <a:p>
            <a:pPr marL="0" lvl="0" indent="-11">
              <a:spcAft>
                <a:spcPts val="1200"/>
              </a:spcAft>
              <a:buNone/>
            </a:pPr>
            <a:r>
              <a:rPr lang="en-AU" sz="1200" baseline="0" dirty="0" smtClean="0">
                <a:latin typeface="Arial" panose="020B0604020202020204" pitchFamily="34" charset="0"/>
                <a:cs typeface="Arial" panose="020B0604020202020204" pitchFamily="34" charset="0"/>
              </a:rPr>
              <a:t>The four Verification Methods are:</a:t>
            </a:r>
            <a:endParaRPr lang="en-AU" sz="1200" dirty="0" smtClean="0">
              <a:latin typeface="Arial" panose="020B0604020202020204" pitchFamily="34" charset="0"/>
              <a:cs typeface="Arial" panose="020B0604020202020204" pitchFamily="34" charset="0"/>
            </a:endParaRPr>
          </a:p>
          <a:p>
            <a:pPr marL="457189" lvl="1" indent="0">
              <a:spcAft>
                <a:spcPts val="1200"/>
              </a:spcAft>
              <a:buNone/>
            </a:pPr>
            <a:endParaRPr lang="en-AU" sz="1200" dirty="0" smtClean="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JV1 NABERS Energy for Offices;</a:t>
            </a:r>
          </a:p>
          <a:p>
            <a:pPr marL="800100" lvl="1" indent="-342900">
              <a:spcAft>
                <a:spcPts val="12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JV2 </a:t>
            </a:r>
            <a:r>
              <a:rPr lang="en-US" sz="1200" dirty="0">
                <a:latin typeface="Arial" panose="020B0604020202020204" pitchFamily="34" charset="0"/>
                <a:cs typeface="Arial" panose="020B0604020202020204" pitchFamily="34" charset="0"/>
              </a:rPr>
              <a:t>Green Star;</a:t>
            </a:r>
          </a:p>
          <a:p>
            <a:pPr marL="800100" lvl="1" indent="-3429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JV3 Verification using a reference building; and</a:t>
            </a:r>
          </a:p>
          <a:p>
            <a:pPr marL="800100" lvl="1" indent="-3429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JV4 Building envelope sealing. </a:t>
            </a:r>
            <a:endParaRPr lang="en-US" sz="1200" dirty="0" smtClean="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AU" sz="1200" dirty="0" smtClean="0">
              <a:latin typeface="Arial" panose="020B0604020202020204" pitchFamily="34" charset="0"/>
              <a:cs typeface="Arial" panose="020B0604020202020204" pitchFamily="34" charset="0"/>
            </a:endParaRPr>
          </a:p>
          <a:p>
            <a:pPr marL="0" lvl="0" indent="0">
              <a:spcAft>
                <a:spcPts val="1200"/>
              </a:spcAft>
              <a:buFont typeface="Arial" panose="020B0604020202020204" pitchFamily="34" charset="0"/>
              <a:buNone/>
            </a:pPr>
            <a:r>
              <a:rPr lang="en-AU" sz="1200" dirty="0" smtClean="0">
                <a:latin typeface="Arial" panose="020B0604020202020204" pitchFamily="34" charset="0"/>
                <a:cs typeface="Arial" panose="020B0604020202020204" pitchFamily="34" charset="0"/>
              </a:rPr>
              <a:t>JV1</a:t>
            </a:r>
            <a:r>
              <a:rPr lang="en-AU" sz="1200" baseline="0" dirty="0" smtClean="0">
                <a:latin typeface="Arial" panose="020B0604020202020204" pitchFamily="34" charset="0"/>
                <a:cs typeface="Arial" panose="020B0604020202020204" pitchFamily="34" charset="0"/>
              </a:rPr>
              <a:t>, JV2 and JV3 all rely on using calculation methods that comply with ANS/ASHRAE Standard 140, commonly used in building energy simulation tools.</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20</a:t>
            </a:fld>
            <a:endParaRPr lang="en-AU" dirty="0"/>
          </a:p>
        </p:txBody>
      </p:sp>
    </p:spTree>
    <p:extLst>
      <p:ext uri="{BB962C8B-B14F-4D97-AF65-F5344CB8AC3E}">
        <p14:creationId xmlns:p14="http://schemas.microsoft.com/office/powerpoint/2010/main" val="2553768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11">
              <a:spcAft>
                <a:spcPts val="1200"/>
              </a:spcAft>
              <a:buNone/>
            </a:pPr>
            <a:r>
              <a:rPr lang="en-US" b="0" dirty="0" smtClean="0">
                <a:latin typeface="Arial" panose="020B0604020202020204" pitchFamily="34" charset="0"/>
                <a:cs typeface="Arial" panose="020B0604020202020204" pitchFamily="34" charset="0"/>
              </a:rPr>
              <a:t>Let’s </a:t>
            </a:r>
            <a:r>
              <a:rPr lang="en-US" b="0" dirty="0">
                <a:latin typeface="Arial" panose="020B0604020202020204" pitchFamily="34" charset="0"/>
                <a:cs typeface="Arial" panose="020B0604020202020204" pitchFamily="34" charset="0"/>
              </a:rPr>
              <a:t>look at Verification Methods </a:t>
            </a:r>
            <a:r>
              <a:rPr lang="en-US" b="0" dirty="0" smtClean="0">
                <a:latin typeface="Arial" panose="020B0604020202020204" pitchFamily="34" charset="0"/>
                <a:cs typeface="Arial" panose="020B0604020202020204" pitchFamily="34" charset="0"/>
              </a:rPr>
              <a:t>in more detail.</a:t>
            </a:r>
            <a:endParaRPr lang="en-US" b="0" dirty="0">
              <a:latin typeface="Arial" panose="020B0604020202020204" pitchFamily="34" charset="0"/>
              <a:cs typeface="Arial" panose="020B0604020202020204" pitchFamily="34" charset="0"/>
            </a:endParaRPr>
          </a:p>
          <a:p>
            <a:pPr marL="0" lvl="0" indent="-11">
              <a:spcAft>
                <a:spcPts val="1200"/>
              </a:spcAft>
              <a:buNone/>
            </a:pPr>
            <a:endParaRPr lang="en-US" b="1" dirty="0">
              <a:latin typeface="Arial" panose="020B0604020202020204" pitchFamily="34" charset="0"/>
              <a:cs typeface="Arial" panose="020B0604020202020204" pitchFamily="34" charset="0"/>
            </a:endParaRPr>
          </a:p>
          <a:p>
            <a:pPr marL="0" lvl="0" indent="-11">
              <a:spcAft>
                <a:spcPts val="1200"/>
              </a:spcAft>
              <a:buNone/>
            </a:pPr>
            <a:r>
              <a:rPr lang="en-US" b="1" dirty="0">
                <a:latin typeface="Arial" panose="020B0604020202020204" pitchFamily="34" charset="0"/>
                <a:cs typeface="Arial" panose="020B0604020202020204" pitchFamily="34" charset="0"/>
              </a:rPr>
              <a:t>JV1 NABERS Energy for </a:t>
            </a:r>
            <a:r>
              <a:rPr lang="en-US" b="1" dirty="0" smtClean="0">
                <a:latin typeface="Arial" panose="020B0604020202020204" pitchFamily="34" charset="0"/>
                <a:cs typeface="Arial" panose="020B0604020202020204" pitchFamily="34" charset="0"/>
              </a:rPr>
              <a:t>Offices</a:t>
            </a:r>
            <a:endParaRPr lang="en-US" b="1" dirty="0">
              <a:latin typeface="Arial" panose="020B0604020202020204" pitchFamily="34" charset="0"/>
              <a:cs typeface="Arial" panose="020B0604020202020204" pitchFamily="34" charset="0"/>
            </a:endParaRPr>
          </a:p>
          <a:p>
            <a:pPr marL="0" marR="0" lvl="0" indent="-11" algn="l" defTabSz="914400" rtl="0" eaLnBrk="1" fontAlgn="auto" latinLnBrk="0" hangingPunct="1">
              <a:lnSpc>
                <a:spcPct val="100000"/>
              </a:lnSpc>
              <a:spcBef>
                <a:spcPts val="0"/>
              </a:spcBef>
              <a:spcAft>
                <a:spcPts val="1200"/>
              </a:spcAft>
              <a:buClrTx/>
              <a:buSzTx/>
              <a:buFontTx/>
              <a:buNone/>
              <a:tabLst/>
              <a:defRPr/>
            </a:pPr>
            <a:r>
              <a:rPr lang="en-AU" dirty="0" smtClean="0">
                <a:latin typeface="Arial" panose="020B0604020202020204" pitchFamily="34" charset="0"/>
                <a:cs typeface="Arial" panose="020B0604020202020204" pitchFamily="34" charset="0"/>
              </a:rPr>
              <a:t>Class 5 buildings (i.e. offices) can use JV1. </a:t>
            </a:r>
          </a:p>
          <a:p>
            <a:pPr marL="0" lvl="0" indent="-11">
              <a:spcAft>
                <a:spcPts val="1200"/>
              </a:spcAft>
              <a:buNone/>
            </a:pPr>
            <a:endParaRPr lang="en-US" b="1" dirty="0" smtClean="0">
              <a:latin typeface="Arial" panose="020B0604020202020204" pitchFamily="34" charset="0"/>
              <a:cs typeface="Arial" panose="020B0604020202020204" pitchFamily="34" charset="0"/>
            </a:endParaRPr>
          </a:p>
          <a:p>
            <a:pPr marL="0" lvl="0" indent="-11">
              <a:spcAft>
                <a:spcPts val="1200"/>
              </a:spcAft>
              <a:buNone/>
            </a:pPr>
            <a:r>
              <a:rPr lang="en-AU" dirty="0" smtClean="0">
                <a:latin typeface="Arial" panose="020B0604020202020204" pitchFamily="34" charset="0"/>
                <a:cs typeface="Arial" panose="020B0604020202020204" pitchFamily="34" charset="0"/>
              </a:rPr>
              <a:t>NABERS </a:t>
            </a:r>
            <a:r>
              <a:rPr lang="en-AU" dirty="0">
                <a:latin typeface="Arial" panose="020B0604020202020204" pitchFamily="34" charset="0"/>
                <a:cs typeface="Arial" panose="020B0604020202020204" pitchFamily="34" charset="0"/>
              </a:rPr>
              <a:t>Energy is </a:t>
            </a:r>
            <a:r>
              <a:rPr lang="en-AU" dirty="0" smtClean="0">
                <a:latin typeface="Arial" panose="020B0604020202020204" pitchFamily="34" charset="0"/>
                <a:cs typeface="Arial" panose="020B0604020202020204" pitchFamily="34" charset="0"/>
              </a:rPr>
              <a:t>an </a:t>
            </a:r>
            <a:r>
              <a:rPr lang="en-AU" dirty="0">
                <a:latin typeface="Arial" panose="020B0604020202020204" pitchFamily="34" charset="0"/>
                <a:cs typeface="Arial" panose="020B0604020202020204" pitchFamily="34" charset="0"/>
              </a:rPr>
              <a:t>energy modelling framework, used primarily to benchmark a building's energy use against a 6-star </a:t>
            </a:r>
            <a:r>
              <a:rPr lang="en-AU" dirty="0" smtClean="0">
                <a:latin typeface="Arial" panose="020B0604020202020204" pitchFamily="34" charset="0"/>
                <a:cs typeface="Arial" panose="020B0604020202020204" pitchFamily="34" charset="0"/>
              </a:rPr>
              <a:t>scale.  It is most commonly used to the benchmark the actual performance of a building, but its</a:t>
            </a:r>
            <a:r>
              <a:rPr lang="en-AU" baseline="0" dirty="0" smtClean="0">
                <a:latin typeface="Arial" panose="020B0604020202020204" pitchFamily="34" charset="0"/>
                <a:cs typeface="Arial" panose="020B0604020202020204" pitchFamily="34" charset="0"/>
              </a:rPr>
              <a:t> protocols can also be used to predict how much energy a building would use.</a:t>
            </a:r>
            <a:endParaRPr lang="en-AU" dirty="0" smtClean="0">
              <a:latin typeface="Arial" panose="020B0604020202020204" pitchFamily="34" charset="0"/>
              <a:cs typeface="Arial" panose="020B0604020202020204" pitchFamily="34" charset="0"/>
            </a:endParaRPr>
          </a:p>
          <a:p>
            <a:pPr marL="0" lvl="0" indent="-11">
              <a:spcAft>
                <a:spcPts val="1200"/>
              </a:spcAft>
              <a:buNone/>
            </a:pPr>
            <a:endParaRPr lang="en-AU" dirty="0" smtClean="0">
              <a:latin typeface="Arial" panose="020B0604020202020204" pitchFamily="34" charset="0"/>
              <a:cs typeface="Arial" panose="020B0604020202020204" pitchFamily="34" charset="0"/>
            </a:endParaRPr>
          </a:p>
          <a:p>
            <a:pPr marL="0" lvl="0" indent="-11">
              <a:spcAft>
                <a:spcPts val="1200"/>
              </a:spcAft>
              <a:buNone/>
            </a:pPr>
            <a:r>
              <a:rPr lang="en-AU" dirty="0" smtClean="0">
                <a:latin typeface="Arial" panose="020B0604020202020204" pitchFamily="34" charset="0"/>
                <a:cs typeface="Arial" panose="020B0604020202020204" pitchFamily="34" charset="0"/>
              </a:rPr>
              <a:t>The requirement</a:t>
            </a:r>
            <a:r>
              <a:rPr lang="en-AU" baseline="0" dirty="0" smtClean="0">
                <a:latin typeface="Arial" panose="020B0604020202020204" pitchFamily="34" charset="0"/>
                <a:cs typeface="Arial" panose="020B0604020202020204" pitchFamily="34" charset="0"/>
              </a:rPr>
              <a:t> in the NCC is for the building to obtain an energy model showing that it’s base building component will produce greenhouse gas emissions will be at least 67% of 5.5 star on the NABERS Energy for Office base building scale and that a Commitment Agreement. </a:t>
            </a:r>
          </a:p>
          <a:p>
            <a:pPr marL="0" lvl="0" indent="-11">
              <a:spcAft>
                <a:spcPts val="1200"/>
              </a:spcAft>
              <a:buNone/>
            </a:pPr>
            <a:endParaRPr lang="en-AU" baseline="0" dirty="0" smtClean="0">
              <a:latin typeface="Arial" panose="020B0604020202020204" pitchFamily="34" charset="0"/>
              <a:cs typeface="Arial" panose="020B0604020202020204" pitchFamily="34" charset="0"/>
            </a:endParaRPr>
          </a:p>
          <a:p>
            <a:pPr marL="0" lvl="0" indent="-11">
              <a:spcAft>
                <a:spcPts val="1200"/>
              </a:spcAft>
              <a:buNone/>
            </a:pPr>
            <a:r>
              <a:rPr lang="en-AU" baseline="0" dirty="0" smtClean="0">
                <a:latin typeface="Arial" panose="020B0604020202020204" pitchFamily="34" charset="0"/>
                <a:cs typeface="Arial" panose="020B0604020202020204" pitchFamily="34" charset="0"/>
              </a:rPr>
              <a:t>Additional thermal comfort and other Deemed-to-Satisfy Provisions also apply.</a:t>
            </a:r>
            <a:endParaRPr lang="en-AU" dirty="0">
              <a:latin typeface="Arial" panose="020B0604020202020204" pitchFamily="34" charset="0"/>
              <a:cs typeface="Arial" panose="020B0604020202020204" pitchFamily="34" charset="0"/>
            </a:endParaRPr>
          </a:p>
          <a:p>
            <a:pPr marL="457189" lvl="1" indent="0">
              <a:spcAft>
                <a:spcPts val="1200"/>
              </a:spcAft>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21</a:t>
            </a:fld>
            <a:endParaRPr lang="en-AU" dirty="0"/>
          </a:p>
        </p:txBody>
      </p:sp>
    </p:spTree>
    <p:extLst>
      <p:ext uri="{BB962C8B-B14F-4D97-AF65-F5344CB8AC3E}">
        <p14:creationId xmlns:p14="http://schemas.microsoft.com/office/powerpoint/2010/main" val="224418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11">
              <a:spcAft>
                <a:spcPts val="1200"/>
              </a:spcAft>
              <a:buNone/>
            </a:pPr>
            <a:r>
              <a:rPr lang="en-US" b="1" dirty="0" smtClean="0">
                <a:latin typeface="Arial" panose="020B0604020202020204" pitchFamily="34" charset="0"/>
                <a:cs typeface="Arial" panose="020B0604020202020204" pitchFamily="34" charset="0"/>
              </a:rPr>
              <a:t>JV2 </a:t>
            </a:r>
            <a:r>
              <a:rPr lang="en-US" b="1" dirty="0">
                <a:latin typeface="Arial" panose="020B0604020202020204" pitchFamily="34" charset="0"/>
                <a:cs typeface="Arial" panose="020B0604020202020204" pitchFamily="34" charset="0"/>
              </a:rPr>
              <a:t>Green </a:t>
            </a:r>
            <a:r>
              <a:rPr lang="en-US" b="1" dirty="0" smtClean="0">
                <a:latin typeface="Arial" panose="020B0604020202020204" pitchFamily="34" charset="0"/>
                <a:cs typeface="Arial" panose="020B0604020202020204" pitchFamily="34" charset="0"/>
              </a:rPr>
              <a:t>Star</a:t>
            </a:r>
          </a:p>
          <a:p>
            <a:pPr marL="0" lvl="0" indent="-11">
              <a:spcAft>
                <a:spcPts val="1200"/>
              </a:spcAft>
              <a:buNone/>
            </a:pPr>
            <a:endParaRPr lang="en-US" b="1" dirty="0" smtClean="0">
              <a:latin typeface="Arial" panose="020B0604020202020204" pitchFamily="34" charset="0"/>
              <a:cs typeface="Arial" panose="020B0604020202020204" pitchFamily="34" charset="0"/>
            </a:endParaRPr>
          </a:p>
          <a:p>
            <a:pPr marL="0" lvl="0" indent="-11">
              <a:spcAft>
                <a:spcPts val="1200"/>
              </a:spcAft>
              <a:buNone/>
            </a:pPr>
            <a:r>
              <a:rPr lang="en-AU" dirty="0" smtClean="0">
                <a:latin typeface="Arial" panose="020B0604020202020204" pitchFamily="34" charset="0"/>
                <a:cs typeface="Arial" panose="020B0604020202020204" pitchFamily="34" charset="0"/>
              </a:rPr>
              <a:t>Green </a:t>
            </a:r>
            <a:r>
              <a:rPr lang="en-AU" dirty="0">
                <a:latin typeface="Arial" panose="020B0604020202020204" pitchFamily="34" charset="0"/>
                <a:cs typeface="Arial" panose="020B0604020202020204" pitchFamily="34" charset="0"/>
              </a:rPr>
              <a:t>Star is a rating tool that </a:t>
            </a:r>
            <a:r>
              <a:rPr lang="en-AU" dirty="0" smtClean="0">
                <a:latin typeface="Arial" panose="020B0604020202020204" pitchFamily="34" charset="0"/>
                <a:cs typeface="Arial" panose="020B0604020202020204" pitchFamily="34" charset="0"/>
              </a:rPr>
              <a:t>compares the proposed building to a reference building compliant with the Deemed-to-Satisfy Provisions in Section J.  In this way it is similar to operation to JV3.</a:t>
            </a:r>
          </a:p>
          <a:p>
            <a:pPr marL="0" lvl="0" indent="-11">
              <a:spcAft>
                <a:spcPts val="1200"/>
              </a:spcAft>
              <a:buNone/>
            </a:pPr>
            <a:endParaRPr lang="en-AU" dirty="0" smtClean="0">
              <a:latin typeface="Arial" panose="020B0604020202020204" pitchFamily="34" charset="0"/>
              <a:cs typeface="Arial" panose="020B0604020202020204" pitchFamily="34" charset="0"/>
            </a:endParaRPr>
          </a:p>
          <a:p>
            <a:pPr marL="0" lvl="0" indent="-11">
              <a:spcAft>
                <a:spcPts val="1200"/>
              </a:spcAft>
              <a:buNone/>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building that achieves a Green Star </a:t>
            </a:r>
            <a:r>
              <a:rPr lang="en-US" dirty="0" smtClean="0">
                <a:latin typeface="Arial" panose="020B0604020202020204" pitchFamily="34" charset="0"/>
                <a:cs typeface="Arial" panose="020B0604020202020204" pitchFamily="34" charset="0"/>
              </a:rPr>
              <a:t>Design</a:t>
            </a:r>
            <a:r>
              <a:rPr lang="en-US" baseline="0" dirty="0" smtClean="0">
                <a:latin typeface="Arial" panose="020B0604020202020204" pitchFamily="34" charset="0"/>
                <a:cs typeface="Arial" panose="020B0604020202020204" pitchFamily="34" charset="0"/>
              </a:rPr>
              <a:t> and As-Built </a:t>
            </a:r>
            <a:r>
              <a:rPr lang="en-US" dirty="0" smtClean="0">
                <a:latin typeface="Arial" panose="020B0604020202020204" pitchFamily="34" charset="0"/>
                <a:cs typeface="Arial" panose="020B0604020202020204" pitchFamily="34" charset="0"/>
              </a:rPr>
              <a:t>rating, will </a:t>
            </a:r>
            <a:r>
              <a:rPr lang="en-US" dirty="0">
                <a:latin typeface="Arial" panose="020B0604020202020204" pitchFamily="34" charset="0"/>
                <a:cs typeface="Arial" panose="020B0604020202020204" pitchFamily="34" charset="0"/>
              </a:rPr>
              <a:t>exceed the minimum energy efficiency requirements of JP1. </a:t>
            </a:r>
            <a:endParaRPr lang="en-US" dirty="0" smtClean="0">
              <a:latin typeface="Arial" panose="020B0604020202020204" pitchFamily="34" charset="0"/>
              <a:cs typeface="Arial" panose="020B0604020202020204" pitchFamily="34" charset="0"/>
            </a:endParaRPr>
          </a:p>
          <a:p>
            <a:pPr marL="0" lvl="0" indent="-11">
              <a:spcAft>
                <a:spcPts val="1200"/>
              </a:spcAft>
              <a:buNone/>
            </a:pPr>
            <a:endParaRPr lang="en-US" dirty="0" smtClean="0">
              <a:latin typeface="Arial" panose="020B0604020202020204" pitchFamily="34" charset="0"/>
              <a:cs typeface="Arial" panose="020B0604020202020204" pitchFamily="34" charset="0"/>
            </a:endParaRPr>
          </a:p>
          <a:p>
            <a:pPr marL="0" lvl="0" indent="-11">
              <a:spcAft>
                <a:spcPts val="1200"/>
              </a:spcAft>
              <a:buNone/>
            </a:pPr>
            <a:r>
              <a:rPr lang="en-US" dirty="0" smtClean="0">
                <a:latin typeface="Arial" panose="020B0604020202020204" pitchFamily="34" charset="0"/>
                <a:cs typeface="Arial" panose="020B0604020202020204" pitchFamily="34" charset="0"/>
              </a:rPr>
              <a:t>JV2</a:t>
            </a:r>
            <a:r>
              <a:rPr lang="en-US"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can be used</a:t>
            </a:r>
            <a:r>
              <a:rPr lang="en-AU" baseline="0" dirty="0" smtClean="0">
                <a:latin typeface="Arial" panose="020B0604020202020204" pitchFamily="34" charset="0"/>
                <a:cs typeface="Arial" panose="020B0604020202020204" pitchFamily="34" charset="0"/>
              </a:rPr>
              <a:t> for</a:t>
            </a:r>
            <a:r>
              <a:rPr lang="en-AU" dirty="0" smtClean="0">
                <a:latin typeface="Arial" panose="020B0604020202020204" pitchFamily="34" charset="0"/>
                <a:cs typeface="Arial" panose="020B0604020202020204" pitchFamily="34" charset="0"/>
              </a:rPr>
              <a:t> Class 3, 5, 6, 7, 8 or 9 buildings and common areas of Class 2 buildings,</a:t>
            </a:r>
            <a:r>
              <a:rPr lang="en-AU" baseline="0" dirty="0" smtClean="0">
                <a:latin typeface="Arial" panose="020B0604020202020204" pitchFamily="34" charset="0"/>
                <a:cs typeface="Arial" panose="020B0604020202020204" pitchFamily="34" charset="0"/>
              </a:rPr>
              <a:t> with additional thermal comfort targets and other Deemed-to-Satisfy Provisions applying to satisfy NCC energy efficiency requirements.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22</a:t>
            </a:fld>
            <a:endParaRPr lang="en-AU" dirty="0"/>
          </a:p>
        </p:txBody>
      </p:sp>
    </p:spTree>
    <p:extLst>
      <p:ext uri="{BB962C8B-B14F-4D97-AF65-F5344CB8AC3E}">
        <p14:creationId xmlns:p14="http://schemas.microsoft.com/office/powerpoint/2010/main" val="357177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11">
              <a:spcAft>
                <a:spcPts val="600"/>
              </a:spcAft>
              <a:buNone/>
            </a:pPr>
            <a:r>
              <a:rPr lang="en-US" sz="1200" b="0" dirty="0" smtClean="0">
                <a:latin typeface="Arial" panose="020B0604020202020204" pitchFamily="34" charset="0"/>
                <a:cs typeface="Arial" panose="020B0604020202020204" pitchFamily="34" charset="0"/>
              </a:rPr>
              <a:t>The last of the three whole of building Verification</a:t>
            </a:r>
            <a:r>
              <a:rPr lang="en-US" sz="1200" b="0" baseline="0" dirty="0" smtClean="0">
                <a:latin typeface="Arial" panose="020B0604020202020204" pitchFamily="34" charset="0"/>
                <a:cs typeface="Arial" panose="020B0604020202020204" pitchFamily="34" charset="0"/>
              </a:rPr>
              <a:t> Methods is </a:t>
            </a:r>
            <a:r>
              <a:rPr lang="en-US" sz="1200" b="0" dirty="0" smtClean="0">
                <a:latin typeface="Arial" panose="020B0604020202020204" pitchFamily="34" charset="0"/>
                <a:cs typeface="Arial" panose="020B0604020202020204" pitchFamily="34" charset="0"/>
              </a:rPr>
              <a:t>JV3. JV3 is</a:t>
            </a:r>
            <a:r>
              <a:rPr lang="en-US" sz="1200" b="0" baseline="0" dirty="0" smtClean="0">
                <a:latin typeface="Arial" panose="020B0604020202020204" pitchFamily="34" charset="0"/>
                <a:cs typeface="Arial" panose="020B0604020202020204" pitchFamily="34" charset="0"/>
              </a:rPr>
              <a:t> v</a:t>
            </a:r>
            <a:r>
              <a:rPr lang="en-US" sz="1200" b="0" dirty="0" smtClean="0">
                <a:latin typeface="Arial" panose="020B0604020202020204" pitchFamily="34" charset="0"/>
                <a:cs typeface="Arial" panose="020B0604020202020204" pitchFamily="34" charset="0"/>
              </a:rPr>
              <a:t>erification </a:t>
            </a:r>
            <a:r>
              <a:rPr lang="en-US" sz="1200" b="0" dirty="0">
                <a:latin typeface="Arial" panose="020B0604020202020204" pitchFamily="34" charset="0"/>
                <a:cs typeface="Arial" panose="020B0604020202020204" pitchFamily="34" charset="0"/>
              </a:rPr>
              <a:t>using a reference </a:t>
            </a:r>
            <a:r>
              <a:rPr lang="en-US" sz="1200" b="0" dirty="0" smtClean="0">
                <a:latin typeface="Arial" panose="020B0604020202020204" pitchFamily="34" charset="0"/>
                <a:cs typeface="Arial" panose="020B0604020202020204" pitchFamily="34" charset="0"/>
              </a:rPr>
              <a:t>building.</a:t>
            </a:r>
            <a:endParaRPr lang="en-US" sz="1200" b="0" dirty="0">
              <a:latin typeface="Arial" panose="020B0604020202020204" pitchFamily="34" charset="0"/>
              <a:cs typeface="Arial" panose="020B0604020202020204" pitchFamily="34" charset="0"/>
            </a:endParaRPr>
          </a:p>
          <a:p>
            <a:pPr marL="0" lvl="0" indent="-11">
              <a:spcAft>
                <a:spcPts val="600"/>
              </a:spcAft>
              <a:buNone/>
            </a:pPr>
            <a:endParaRPr lang="en-US" sz="1200" b="1" dirty="0">
              <a:latin typeface="Arial" panose="020B0604020202020204" pitchFamily="34" charset="0"/>
              <a:cs typeface="Arial" panose="020B0604020202020204" pitchFamily="34" charset="0"/>
            </a:endParaRPr>
          </a:p>
          <a:p>
            <a:pPr marL="171450" lvl="0" indent="-171450">
              <a:spcAft>
                <a:spcPts val="6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This Verification Method </a:t>
            </a:r>
            <a:r>
              <a:rPr lang="en-AU" sz="1200" baseline="0" dirty="0" smtClean="0">
                <a:latin typeface="Arial" panose="020B0604020202020204" pitchFamily="34" charset="0"/>
                <a:cs typeface="Arial" panose="020B0604020202020204" pitchFamily="34" charset="0"/>
              </a:rPr>
              <a:t>c</a:t>
            </a:r>
            <a:r>
              <a:rPr lang="en-AU" sz="1200" dirty="0" smtClean="0">
                <a:latin typeface="Arial" panose="020B0604020202020204" pitchFamily="34" charset="0"/>
                <a:cs typeface="Arial" panose="020B0604020202020204" pitchFamily="34" charset="0"/>
              </a:rPr>
              <a:t>ompares the annual </a:t>
            </a:r>
            <a:r>
              <a:rPr lang="en-AU" sz="1200" dirty="0">
                <a:latin typeface="Arial" panose="020B0604020202020204" pitchFamily="34" charset="0"/>
                <a:cs typeface="Arial" panose="020B0604020202020204" pitchFamily="34" charset="0"/>
              </a:rPr>
              <a:t>greenhouse gas emissions of a proposed building </a:t>
            </a:r>
            <a:r>
              <a:rPr lang="en-AU" sz="1200" dirty="0" smtClean="0">
                <a:latin typeface="Arial" panose="020B0604020202020204" pitchFamily="34" charset="0"/>
                <a:cs typeface="Arial" panose="020B0604020202020204" pitchFamily="34" charset="0"/>
              </a:rPr>
              <a:t>to </a:t>
            </a:r>
            <a:r>
              <a:rPr lang="en-AU" sz="1200" dirty="0">
                <a:latin typeface="Arial" panose="020B0604020202020204" pitchFamily="34" charset="0"/>
                <a:cs typeface="Arial" panose="020B0604020202020204" pitchFamily="34" charset="0"/>
              </a:rPr>
              <a:t>that of a reference building which is based on the </a:t>
            </a:r>
            <a:r>
              <a:rPr lang="en-AU" sz="1200" dirty="0" smtClean="0">
                <a:latin typeface="Arial" panose="020B0604020202020204" pitchFamily="34" charset="0"/>
                <a:cs typeface="Arial" panose="020B0604020202020204" pitchFamily="34" charset="0"/>
              </a:rPr>
              <a:t>Deemed-to-Satisfy </a:t>
            </a:r>
            <a:r>
              <a:rPr lang="en-AU" sz="1200" dirty="0">
                <a:latin typeface="Arial" panose="020B0604020202020204" pitchFamily="34" charset="0"/>
                <a:cs typeface="Arial" panose="020B0604020202020204" pitchFamily="34" charset="0"/>
              </a:rPr>
              <a:t>Provisions. </a:t>
            </a:r>
          </a:p>
          <a:p>
            <a:pPr marL="171450" lvl="0" indent="-171450">
              <a:spcAft>
                <a:spcPts val="1800"/>
              </a:spcAft>
              <a:buFont typeface="Arial" panose="020B0604020202020204" pitchFamily="34" charset="0"/>
              <a:buChar char="•"/>
            </a:pPr>
            <a:r>
              <a:rPr lang="en-AU" sz="1200" dirty="0">
                <a:latin typeface="Arial" panose="020B0604020202020204" pitchFamily="34" charset="0"/>
                <a:cs typeface="Arial" panose="020B0604020202020204" pitchFamily="34" charset="0"/>
              </a:rPr>
              <a:t>If the greenhouse gas emissions of the proposed building do not exceed that of the reference building, </a:t>
            </a:r>
            <a:r>
              <a:rPr lang="en-AU" sz="1200" dirty="0" smtClean="0">
                <a:latin typeface="Arial" panose="020B0604020202020204" pitchFamily="34" charset="0"/>
                <a:cs typeface="Arial" panose="020B0604020202020204" pitchFamily="34" charset="0"/>
              </a:rPr>
              <a:t>JP1 </a:t>
            </a:r>
            <a:r>
              <a:rPr lang="en-AU" sz="1200" dirty="0">
                <a:latin typeface="Arial" panose="020B0604020202020204" pitchFamily="34" charset="0"/>
                <a:cs typeface="Arial" panose="020B0604020202020204" pitchFamily="34" charset="0"/>
              </a:rPr>
              <a:t>is </a:t>
            </a:r>
            <a:r>
              <a:rPr lang="en-AU" sz="1200" dirty="0" smtClean="0">
                <a:latin typeface="Arial" panose="020B0604020202020204" pitchFamily="34" charset="0"/>
                <a:cs typeface="Arial" panose="020B0604020202020204" pitchFamily="34" charset="0"/>
              </a:rPr>
              <a:t>satisfied. </a:t>
            </a:r>
          </a:p>
          <a:p>
            <a:pPr marL="171450" lvl="0" indent="-171450">
              <a:spcAft>
                <a:spcPts val="18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It can be used for Class 3, 5, 6, 7, 8 or 9</a:t>
            </a:r>
            <a:r>
              <a:rPr lang="en-AU" sz="1200" baseline="0" dirty="0" smtClean="0">
                <a:latin typeface="Arial" panose="020B0604020202020204" pitchFamily="34" charset="0"/>
                <a:cs typeface="Arial" panose="020B0604020202020204" pitchFamily="34" charset="0"/>
              </a:rPr>
              <a:t> buildings and common areas of Class 2 buildings.</a:t>
            </a:r>
          </a:p>
          <a:p>
            <a:pPr marL="171450" lvl="0" indent="-171450">
              <a:spcAft>
                <a:spcPts val="1800"/>
              </a:spcAft>
              <a:buFont typeface="Arial" panose="020B0604020202020204" pitchFamily="34" charset="0"/>
              <a:buChar char="•"/>
            </a:pPr>
            <a:r>
              <a:rPr lang="en-AU" sz="1200" baseline="0" dirty="0" smtClean="0">
                <a:latin typeface="Arial" panose="020B0604020202020204" pitchFamily="34" charset="0"/>
                <a:cs typeface="Arial" panose="020B0604020202020204" pitchFamily="34" charset="0"/>
              </a:rPr>
              <a:t>Additional thermal comfort targets and other Deemed-to-Satisfy Provisions also apply.</a:t>
            </a:r>
            <a:endParaRPr lang="en-AU" sz="1200" dirty="0">
              <a:latin typeface="Arial" panose="020B0604020202020204" pitchFamily="34" charset="0"/>
              <a:cs typeface="Arial" panose="020B0604020202020204" pitchFamily="34" charset="0"/>
            </a:endParaRPr>
          </a:p>
          <a:p>
            <a:pPr marL="457189" lvl="1" indent="0">
              <a:spcAft>
                <a:spcPts val="600"/>
              </a:spcAft>
              <a:buNone/>
            </a:pP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23</a:t>
            </a:fld>
            <a:endParaRPr lang="en-AU" dirty="0"/>
          </a:p>
        </p:txBody>
      </p:sp>
    </p:spTree>
    <p:extLst>
      <p:ext uri="{BB962C8B-B14F-4D97-AF65-F5344CB8AC3E}">
        <p14:creationId xmlns:p14="http://schemas.microsoft.com/office/powerpoint/2010/main" val="192946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11">
              <a:spcAft>
                <a:spcPts val="600"/>
              </a:spcAft>
              <a:buNone/>
            </a:pPr>
            <a:r>
              <a:rPr lang="en-US" sz="1200" b="0" dirty="0" smtClean="0">
                <a:latin typeface="Arial" panose="020B0604020202020204" pitchFamily="34" charset="0"/>
                <a:cs typeface="Arial" panose="020B0604020202020204" pitchFamily="34" charset="0"/>
              </a:rPr>
              <a:t>Lastly, let’s </a:t>
            </a:r>
            <a:r>
              <a:rPr lang="en-US" sz="1200" b="0" dirty="0">
                <a:latin typeface="Arial" panose="020B0604020202020204" pitchFamily="34" charset="0"/>
                <a:cs typeface="Arial" panose="020B0604020202020204" pitchFamily="34" charset="0"/>
              </a:rPr>
              <a:t>look at </a:t>
            </a:r>
            <a:r>
              <a:rPr lang="en-US" sz="1200" b="0" dirty="0" smtClean="0">
                <a:latin typeface="Arial" panose="020B0604020202020204" pitchFamily="34" charset="0"/>
                <a:cs typeface="Arial" panose="020B0604020202020204" pitchFamily="34" charset="0"/>
              </a:rPr>
              <a:t>the Verification</a:t>
            </a:r>
            <a:r>
              <a:rPr lang="en-US" sz="1200" b="0" baseline="0" dirty="0" smtClean="0">
                <a:latin typeface="Arial" panose="020B0604020202020204" pitchFamily="34" charset="0"/>
                <a:cs typeface="Arial" panose="020B0604020202020204" pitchFamily="34" charset="0"/>
              </a:rPr>
              <a:t> Method</a:t>
            </a:r>
            <a:r>
              <a:rPr lang="en-US" sz="1200" b="0" dirty="0" smtClean="0">
                <a:latin typeface="Arial" panose="020B0604020202020204" pitchFamily="34" charset="0"/>
                <a:cs typeface="Arial" panose="020B0604020202020204" pitchFamily="34" charset="0"/>
              </a:rPr>
              <a:t> JV4, Building </a:t>
            </a:r>
            <a:r>
              <a:rPr lang="en-US" sz="1200" b="0" dirty="0">
                <a:latin typeface="Arial" panose="020B0604020202020204" pitchFamily="34" charset="0"/>
                <a:cs typeface="Arial" panose="020B0604020202020204" pitchFamily="34" charset="0"/>
              </a:rPr>
              <a:t>envelope </a:t>
            </a:r>
            <a:r>
              <a:rPr lang="en-US" sz="1200" b="0" dirty="0" smtClean="0">
                <a:latin typeface="Arial" panose="020B0604020202020204" pitchFamily="34" charset="0"/>
                <a:cs typeface="Arial" panose="020B0604020202020204" pitchFamily="34" charset="0"/>
              </a:rPr>
              <a:t>sealing.</a:t>
            </a:r>
            <a:endParaRPr lang="en-US" sz="1200" b="0" dirty="0">
              <a:latin typeface="Arial" panose="020B0604020202020204" pitchFamily="34" charset="0"/>
              <a:cs typeface="Arial" panose="020B0604020202020204" pitchFamily="34" charset="0"/>
            </a:endParaRPr>
          </a:p>
          <a:p>
            <a:pPr marL="0" lvl="0" indent="-11">
              <a:spcAft>
                <a:spcPts val="600"/>
              </a:spcAft>
              <a:buNone/>
            </a:pPr>
            <a:endParaRPr lang="en-US" sz="1200" b="1" dirty="0">
              <a:latin typeface="Arial" panose="020B0604020202020204" pitchFamily="34" charset="0"/>
              <a:cs typeface="Arial" panose="020B0604020202020204" pitchFamily="34" charset="0"/>
            </a:endParaRPr>
          </a:p>
          <a:p>
            <a:pPr marL="171450" lvl="0" indent="-171450">
              <a:spcAft>
                <a:spcPts val="600"/>
              </a:spcAft>
              <a:buFont typeface="Arial" panose="020B0604020202020204" pitchFamily="34" charset="0"/>
              <a:buChar char="•"/>
            </a:pPr>
            <a:r>
              <a:rPr lang="en-AU" sz="1200" dirty="0">
                <a:latin typeface="Arial" panose="020B0604020202020204" pitchFamily="34" charset="0"/>
                <a:cs typeface="Arial" panose="020B0604020202020204" pitchFamily="34" charset="0"/>
              </a:rPr>
              <a:t>Building sealing is essential for facilitating the energy efficiency of a building. </a:t>
            </a:r>
            <a:endParaRPr lang="en-AU" sz="1200" dirty="0" smtClean="0">
              <a:latin typeface="Arial" panose="020B0604020202020204" pitchFamily="34" charset="0"/>
              <a:cs typeface="Arial" panose="020B0604020202020204" pitchFamily="34" charset="0"/>
            </a:endParaRPr>
          </a:p>
          <a:p>
            <a:pPr marL="171450" lvl="0" indent="-171450">
              <a:spcAft>
                <a:spcPts val="6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JV4 </a:t>
            </a:r>
            <a:r>
              <a:rPr lang="en-AU" sz="1200" dirty="0">
                <a:latin typeface="Arial" panose="020B0604020202020204" pitchFamily="34" charset="0"/>
                <a:cs typeface="Arial" panose="020B0604020202020204" pitchFamily="34" charset="0"/>
              </a:rPr>
              <a:t>provides a method of demonstrating compliance with the building sealing requirements in </a:t>
            </a:r>
            <a:r>
              <a:rPr lang="en-AU" sz="1200" dirty="0" smtClean="0">
                <a:latin typeface="Arial" panose="020B0604020202020204" pitchFamily="34" charset="0"/>
                <a:cs typeface="Arial" panose="020B0604020202020204" pitchFamily="34" charset="0"/>
              </a:rPr>
              <a:t>JP1(e).</a:t>
            </a:r>
          </a:p>
          <a:p>
            <a:pPr marL="171450" lvl="0" indent="-171450">
              <a:spcAft>
                <a:spcPts val="6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It</a:t>
            </a:r>
            <a:r>
              <a:rPr lang="en-AU" sz="1200" baseline="0" dirty="0" smtClean="0">
                <a:latin typeface="Arial" panose="020B0604020202020204" pitchFamily="34" charset="0"/>
                <a:cs typeface="Arial" panose="020B0604020202020204" pitchFamily="34" charset="0"/>
              </a:rPr>
              <a:t> can be used </a:t>
            </a:r>
            <a:r>
              <a:rPr lang="en-AU" sz="1200" dirty="0" smtClean="0">
                <a:latin typeface="Arial" panose="020B0604020202020204" pitchFamily="34" charset="0"/>
                <a:cs typeface="Arial" panose="020B0604020202020204" pitchFamily="34" charset="0"/>
              </a:rPr>
              <a:t>for </a:t>
            </a:r>
            <a:r>
              <a:rPr lang="en-AU" sz="1200" dirty="0">
                <a:latin typeface="Arial" panose="020B0604020202020204" pitchFamily="34" charset="0"/>
                <a:cs typeface="Arial" panose="020B0604020202020204" pitchFamily="34" charset="0"/>
              </a:rPr>
              <a:t>Class 2, 3, 4, 5, </a:t>
            </a:r>
            <a:r>
              <a:rPr lang="en-AU" sz="1200" dirty="0" smtClean="0">
                <a:latin typeface="Arial" panose="020B0604020202020204" pitchFamily="34" charset="0"/>
                <a:cs typeface="Arial" panose="020B0604020202020204" pitchFamily="34" charset="0"/>
              </a:rPr>
              <a:t>6, 8</a:t>
            </a:r>
            <a:r>
              <a:rPr lang="en-AU" sz="1200" baseline="0" dirty="0" smtClean="0">
                <a:latin typeface="Arial" panose="020B0604020202020204" pitchFamily="34" charset="0"/>
                <a:cs typeface="Arial" panose="020B0604020202020204" pitchFamily="34" charset="0"/>
              </a:rPr>
              <a:t> or 9 </a:t>
            </a:r>
            <a:r>
              <a:rPr lang="en-AU" sz="1200" dirty="0" smtClean="0">
                <a:latin typeface="Arial" panose="020B0604020202020204" pitchFamily="34" charset="0"/>
                <a:cs typeface="Arial" panose="020B0604020202020204" pitchFamily="34" charset="0"/>
              </a:rPr>
              <a:t>buildings</a:t>
            </a:r>
            <a:r>
              <a:rPr lang="en-AU" sz="1200" dirty="0">
                <a:latin typeface="Arial" panose="020B0604020202020204" pitchFamily="34" charset="0"/>
                <a:cs typeface="Arial" panose="020B0604020202020204" pitchFamily="34" charset="0"/>
              </a:rPr>
              <a:t>. </a:t>
            </a:r>
          </a:p>
          <a:p>
            <a:pPr marL="171450" lvl="0" indent="-171450">
              <a:spcAft>
                <a:spcPts val="18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JV4</a:t>
            </a:r>
            <a:r>
              <a:rPr lang="en-AU" sz="1200" baseline="0" dirty="0" smtClean="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provides </a:t>
            </a:r>
            <a:r>
              <a:rPr lang="en-AU" sz="1200" dirty="0">
                <a:latin typeface="Arial" panose="020B0604020202020204" pitchFamily="34" charset="0"/>
                <a:cs typeface="Arial" panose="020B0604020202020204" pitchFamily="34" charset="0"/>
              </a:rPr>
              <a:t>an </a:t>
            </a:r>
            <a:r>
              <a:rPr lang="en-AU" sz="1200" dirty="0" smtClean="0">
                <a:latin typeface="Arial" panose="020B0604020202020204" pitchFamily="34" charset="0"/>
                <a:cs typeface="Arial" panose="020B0604020202020204" pitchFamily="34" charset="0"/>
              </a:rPr>
              <a:t>option </a:t>
            </a:r>
            <a:r>
              <a:rPr lang="en-AU" sz="1200" dirty="0">
                <a:latin typeface="Arial" panose="020B0604020202020204" pitchFamily="34" charset="0"/>
                <a:cs typeface="Arial" panose="020B0604020202020204" pitchFamily="34" charset="0"/>
              </a:rPr>
              <a:t>to the prescriptive building sealing requirements in Part J3.</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24</a:t>
            </a:fld>
            <a:endParaRPr lang="en-AU" dirty="0"/>
          </a:p>
        </p:txBody>
      </p:sp>
    </p:spTree>
    <p:extLst>
      <p:ext uri="{BB962C8B-B14F-4D97-AF65-F5344CB8AC3E}">
        <p14:creationId xmlns:p14="http://schemas.microsoft.com/office/powerpoint/2010/main" val="1783133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Arial" panose="020B0604020202020204" pitchFamily="34" charset="0"/>
              </a:rPr>
              <a:t>If </a:t>
            </a:r>
            <a:r>
              <a:rPr lang="en-AU" sz="1200" kern="1200" dirty="0">
                <a:solidFill>
                  <a:schemeClr val="tx1"/>
                </a:solidFill>
                <a:effectLst/>
                <a:latin typeface="Arial" panose="020B0604020202020204" pitchFamily="34" charset="0"/>
                <a:ea typeface="+mn-ea"/>
                <a:cs typeface="Arial" panose="020B0604020202020204" pitchFamily="34" charset="0"/>
              </a:rPr>
              <a:t>a practitioner chooses a Deemed-to-Satisfy Solution that </a:t>
            </a:r>
            <a:r>
              <a:rPr lang="en-AU" sz="1200" kern="1200" dirty="0" smtClean="0">
                <a:solidFill>
                  <a:schemeClr val="tx1"/>
                </a:solidFill>
                <a:effectLst/>
                <a:latin typeface="Arial" panose="020B0604020202020204" pitchFamily="34" charset="0"/>
                <a:ea typeface="+mn-ea"/>
                <a:cs typeface="Arial" panose="020B0604020202020204" pitchFamily="34" charset="0"/>
              </a:rPr>
              <a:t>complies with </a:t>
            </a:r>
            <a:r>
              <a:rPr lang="en-AU" sz="1200" kern="1200" dirty="0">
                <a:solidFill>
                  <a:schemeClr val="tx1"/>
                </a:solidFill>
                <a:effectLst/>
                <a:latin typeface="Arial" panose="020B0604020202020204" pitchFamily="34" charset="0"/>
                <a:ea typeface="+mn-ea"/>
                <a:cs typeface="Arial" panose="020B0604020202020204" pitchFamily="34" charset="0"/>
              </a:rPr>
              <a:t>the Deemed-to-Satisfy </a:t>
            </a:r>
            <a:r>
              <a:rPr lang="en-AU" sz="1200" kern="1200" dirty="0" smtClean="0">
                <a:solidFill>
                  <a:schemeClr val="tx1"/>
                </a:solidFill>
                <a:effectLst/>
                <a:latin typeface="Arial" panose="020B0604020202020204" pitchFamily="34" charset="0"/>
                <a:ea typeface="+mn-ea"/>
                <a:cs typeface="Arial" panose="020B0604020202020204" pitchFamily="34" charset="0"/>
              </a:rPr>
              <a:t>Provisions, </a:t>
            </a:r>
            <a:r>
              <a:rPr lang="en-AU" sz="1200" kern="1200" dirty="0">
                <a:solidFill>
                  <a:schemeClr val="tx1"/>
                </a:solidFill>
                <a:effectLst/>
                <a:latin typeface="Arial" panose="020B0604020202020204" pitchFamily="34" charset="0"/>
                <a:ea typeface="+mn-ea"/>
                <a:cs typeface="Arial" panose="020B0604020202020204" pitchFamily="34" charset="0"/>
              </a:rPr>
              <a:t>it is deemed to meet the corresponding Performance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Arial" panose="020B0604020202020204" pitchFamily="34" charset="0"/>
                <a:ea typeface="+mn-ea"/>
                <a:cs typeface="Arial" panose="020B0604020202020204" pitchFamily="34" charset="0"/>
              </a:rPr>
              <a:t>The Deemed-to-Satisfy Provisions in Parts J0 to J8 describe one way of meeting the Performance Requirements. </a:t>
            </a:r>
          </a:p>
          <a:p>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25</a:t>
            </a:fld>
            <a:endParaRPr lang="en-AU" dirty="0"/>
          </a:p>
        </p:txBody>
      </p:sp>
    </p:spTree>
    <p:extLst>
      <p:ext uri="{BB962C8B-B14F-4D97-AF65-F5344CB8AC3E}">
        <p14:creationId xmlns:p14="http://schemas.microsoft.com/office/powerpoint/2010/main" val="3299388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Arial" panose="020B0604020202020204" pitchFamily="34" charset="0"/>
                <a:ea typeface="+mn-ea"/>
                <a:cs typeface="Arial" panose="020B0604020202020204" pitchFamily="34" charset="0"/>
              </a:rPr>
              <a:t>The Deemed-to-Satisfy Provisions in Section J are contained in seven Parts, which are:</a:t>
            </a:r>
          </a:p>
          <a:p>
            <a:pPr marL="17145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Part </a:t>
            </a:r>
            <a:r>
              <a:rPr lang="en-AU" sz="1200" kern="1200" dirty="0">
                <a:solidFill>
                  <a:schemeClr val="tx1"/>
                </a:solidFill>
                <a:effectLst/>
                <a:latin typeface="Arial" panose="020B0604020202020204" pitchFamily="34" charset="0"/>
                <a:ea typeface="+mn-ea"/>
                <a:cs typeface="Arial" panose="020B0604020202020204" pitchFamily="34" charset="0"/>
              </a:rPr>
              <a:t>J0: Energy efficiency;</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Part J1: Building fabric;</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Part J3: Building sealing; </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Part J5: Air-conditioning and ventilation systems;</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Part J6: Artificial lighting and power;</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Part J7: Heated water supply and swimming pool and spa plant;</a:t>
            </a:r>
            <a:r>
              <a:rPr lang="en-AU" sz="1200" kern="1200" baseline="0" dirty="0">
                <a:solidFill>
                  <a:schemeClr val="tx1"/>
                </a:solidFill>
                <a:effectLst/>
                <a:latin typeface="Arial" panose="020B0604020202020204" pitchFamily="34" charset="0"/>
                <a:ea typeface="+mn-ea"/>
                <a:cs typeface="Arial" panose="020B0604020202020204" pitchFamily="34" charset="0"/>
              </a:rPr>
              <a:t> </a:t>
            </a:r>
            <a:r>
              <a:rPr lang="en-AU" sz="1200" kern="1200" dirty="0">
                <a:solidFill>
                  <a:schemeClr val="tx1"/>
                </a:solidFill>
                <a:effectLst/>
                <a:latin typeface="Arial" panose="020B0604020202020204" pitchFamily="34" charset="0"/>
                <a:ea typeface="+mn-ea"/>
                <a:cs typeface="Arial" panose="020B0604020202020204" pitchFamily="34" charset="0"/>
              </a:rPr>
              <a:t>and</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Part J8: Facilities for monitoring.</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AU" sz="1200" kern="1200" dirty="0">
                <a:solidFill>
                  <a:schemeClr val="tx1"/>
                </a:solidFill>
                <a:effectLst/>
                <a:latin typeface="Arial" panose="020B0604020202020204" pitchFamily="34" charset="0"/>
                <a:ea typeface="+mn-ea"/>
                <a:cs typeface="Arial" panose="020B0604020202020204" pitchFamily="34" charset="0"/>
              </a:rPr>
              <a:t>It should be noted that the content of Parts J2 and J4 which existed in previous editions of Volume One, </a:t>
            </a:r>
            <a:r>
              <a:rPr lang="en-AU" sz="1200" kern="1200" dirty="0" smtClean="0">
                <a:solidFill>
                  <a:schemeClr val="tx1"/>
                </a:solidFill>
                <a:effectLst/>
                <a:latin typeface="Arial" panose="020B0604020202020204" pitchFamily="34" charset="0"/>
                <a:ea typeface="+mn-ea"/>
                <a:cs typeface="Arial" panose="020B0604020202020204" pitchFamily="34" charset="0"/>
              </a:rPr>
              <a:t>have </a:t>
            </a:r>
            <a:r>
              <a:rPr lang="en-AU" sz="1200" kern="1200" dirty="0">
                <a:solidFill>
                  <a:schemeClr val="tx1"/>
                </a:solidFill>
                <a:effectLst/>
                <a:latin typeface="Arial" panose="020B0604020202020204" pitchFamily="34" charset="0"/>
                <a:ea typeface="+mn-ea"/>
                <a:cs typeface="Arial" panose="020B0604020202020204" pitchFamily="34" charset="0"/>
              </a:rPr>
              <a:t>been removed. The Part number has been retained so as not to change the numbering of the other Parts from previous editions. </a:t>
            </a:r>
          </a:p>
          <a:p>
            <a:pPr defTabSz="947726">
              <a:defRPr/>
            </a:pPr>
            <a:endParaRPr lang="en-AU" dirty="0"/>
          </a:p>
          <a:p>
            <a:pPr defTabSz="947726">
              <a:defRPr/>
            </a:pPr>
            <a:endParaRPr lang="en-AU" baseline="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26</a:t>
            </a:fld>
            <a:endParaRPr lang="en-AU" dirty="0"/>
          </a:p>
        </p:txBody>
      </p:sp>
    </p:spTree>
    <p:extLst>
      <p:ext uri="{BB962C8B-B14F-4D97-AF65-F5344CB8AC3E}">
        <p14:creationId xmlns:p14="http://schemas.microsoft.com/office/powerpoint/2010/main" val="4086103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There </a:t>
            </a:r>
            <a:r>
              <a:rPr lang="en-US" sz="1200" kern="1200" dirty="0">
                <a:solidFill>
                  <a:schemeClr val="tx1"/>
                </a:solidFill>
                <a:effectLst/>
                <a:latin typeface="Arial" panose="020B0604020202020204" pitchFamily="34" charset="0"/>
                <a:ea typeface="+mn-ea"/>
                <a:cs typeface="Arial" panose="020B0604020202020204" pitchFamily="34" charset="0"/>
              </a:rPr>
              <a:t>are also five specifications relevant to the Section J Deemed-to-Satisfy Provisions. The Specifications support the Deemed-to-Satisfy </a:t>
            </a:r>
            <a:r>
              <a:rPr lang="en-US" sz="1200" kern="1200" dirty="0" smtClean="0">
                <a:solidFill>
                  <a:schemeClr val="tx1"/>
                </a:solidFill>
                <a:effectLst/>
                <a:latin typeface="Arial" panose="020B0604020202020204" pitchFamily="34" charset="0"/>
                <a:ea typeface="+mn-ea"/>
                <a:cs typeface="Arial" panose="020B0604020202020204" pitchFamily="34" charset="0"/>
              </a:rPr>
              <a:t>Provisions.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27</a:t>
            </a:fld>
            <a:endParaRPr lang="en-AU" dirty="0"/>
          </a:p>
        </p:txBody>
      </p:sp>
    </p:spTree>
    <p:extLst>
      <p:ext uri="{BB962C8B-B14F-4D97-AF65-F5344CB8AC3E}">
        <p14:creationId xmlns:p14="http://schemas.microsoft.com/office/powerpoint/2010/main" val="1605836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latin typeface="Arial" panose="020B0604020202020204" pitchFamily="34" charset="0"/>
                <a:cs typeface="Arial" panose="020B0604020202020204" pitchFamily="34" charset="0"/>
              </a:rPr>
              <a:t>Part J0 outlines the Deemed-to-Satisfy Provisions in Parts J1 to J8 when developing a Deemed-to-Satisfy Solution to satisfy the Performance Requirement JP1. </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Part J0 </a:t>
            </a:r>
            <a:r>
              <a:rPr lang="en-US" sz="1200" dirty="0" smtClean="0">
                <a:latin typeface="Arial" panose="020B0604020202020204" pitchFamily="34" charset="0"/>
                <a:cs typeface="Arial" panose="020B0604020202020204" pitchFamily="34" charset="0"/>
              </a:rPr>
              <a:t>provides </a:t>
            </a:r>
            <a:r>
              <a:rPr lang="en-US" sz="1200" dirty="0">
                <a:latin typeface="Arial" panose="020B0604020202020204" pitchFamily="34" charset="0"/>
                <a:cs typeface="Arial" panose="020B0604020202020204" pitchFamily="34" charset="0"/>
              </a:rPr>
              <a:t>a reminder that a Performance Solution may be proposed instead of the </a:t>
            </a:r>
            <a:r>
              <a:rPr lang="en-US" sz="1200" dirty="0" smtClean="0">
                <a:latin typeface="Arial" panose="020B0604020202020204" pitchFamily="34" charset="0"/>
                <a:cs typeface="Arial" panose="020B0604020202020204" pitchFamily="34" charset="0"/>
              </a:rPr>
              <a:t>Deemed-to-Satisfy </a:t>
            </a:r>
            <a:r>
              <a:rPr lang="en-US" sz="1200" dirty="0">
                <a:latin typeface="Arial" panose="020B0604020202020204" pitchFamily="34" charset="0"/>
                <a:cs typeface="Arial" panose="020B0604020202020204" pitchFamily="34" charset="0"/>
              </a:rPr>
              <a:t>Provisions</a:t>
            </a:r>
            <a:r>
              <a:rPr lang="en-US" sz="1200" dirty="0" smtClean="0">
                <a:latin typeface="Arial" panose="020B0604020202020204" pitchFamily="34" charset="0"/>
                <a:cs typeface="Arial" panose="020B0604020202020204" pitchFamily="34" charset="0"/>
              </a:rPr>
              <a:t>.</a:t>
            </a:r>
          </a:p>
          <a:p>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Part J0 also contains a number of DTS provisions relevant to the Single Occupancy Units (SOUs) of Class 2 and Class 4 buildings.</a:t>
            </a:r>
            <a:endParaRPr lang="en-AU" sz="1200" dirty="0" smtClean="0"/>
          </a:p>
          <a:p>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28</a:t>
            </a:fld>
            <a:endParaRPr lang="en-AU" dirty="0"/>
          </a:p>
        </p:txBody>
      </p:sp>
    </p:spTree>
    <p:extLst>
      <p:ext uri="{BB962C8B-B14F-4D97-AF65-F5344CB8AC3E}">
        <p14:creationId xmlns:p14="http://schemas.microsoft.com/office/powerpoint/2010/main" val="2930913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panose="020B0604020202020204" pitchFamily="34" charset="0"/>
                <a:ea typeface="+mn-ea"/>
                <a:cs typeface="Arial" panose="020B0604020202020204" pitchFamily="34" charset="0"/>
              </a:rPr>
              <a:t>The application of the Deemed-to-Satisfy Provisions for Section J is provided in Part J0.1. This is where the requirements are prescribed based on the class of building. </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AU" sz="1200" kern="1200" dirty="0">
                <a:solidFill>
                  <a:schemeClr val="tx1"/>
                </a:solidFill>
                <a:effectLst/>
                <a:latin typeface="Arial" panose="020B0604020202020204" pitchFamily="34" charset="0"/>
                <a:ea typeface="+mn-ea"/>
                <a:cs typeface="Arial" panose="020B0604020202020204" pitchFamily="34" charset="0"/>
              </a:rPr>
              <a:t>Almost all of the Deemed-to-Satisfy Provisions of Section J apply to all NCC Volume One building classifications. However, there is a distinct difference in how reducing heating and/or cooling loads are treated for sole-occupancy units, or SOUs of Class 2 buildings and Class 4 parts of a building compared to other areas of these buildings and Class 3 and 5 to 9 buildings.</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AU" sz="1200" kern="1200" dirty="0">
                <a:solidFill>
                  <a:schemeClr val="tx1"/>
                </a:solidFill>
                <a:effectLst/>
                <a:latin typeface="Arial" panose="020B0604020202020204" pitchFamily="34" charset="0"/>
                <a:ea typeface="+mn-ea"/>
                <a:cs typeface="Arial" panose="020B0604020202020204" pitchFamily="34" charset="0"/>
              </a:rPr>
              <a:t>To assist in explaining the Deemed-to-Satisfy Provisions, we will refer to the Application in J0.1(a)(i) as the requirements for apartments and the application of J0.1(a)(ii) as Class 2-9 buildings.</a:t>
            </a:r>
          </a:p>
          <a:p>
            <a:endParaRPr lang="en-AU" b="0" baseline="0" dirty="0"/>
          </a:p>
          <a:p>
            <a:endParaRPr lang="en-AU" b="0" dirty="0"/>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29</a:t>
            </a:fld>
            <a:endParaRPr lang="en-AU" dirty="0"/>
          </a:p>
        </p:txBody>
      </p:sp>
    </p:spTree>
    <p:extLst>
      <p:ext uri="{BB962C8B-B14F-4D97-AF65-F5344CB8AC3E}">
        <p14:creationId xmlns:p14="http://schemas.microsoft.com/office/powerpoint/2010/main" val="333229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latin typeface="Arial" panose="020B0604020202020204" pitchFamily="34" charset="0"/>
                <a:cs typeface="Arial" panose="020B0604020202020204" pitchFamily="34" charset="0"/>
              </a:rPr>
              <a:t>The NCC is freely available online via the ABCB website. </a:t>
            </a:r>
            <a:endParaRPr lang="en-AU" baseline="0" dirty="0" smtClean="0">
              <a:latin typeface="Arial" panose="020B0604020202020204" pitchFamily="34" charset="0"/>
              <a:cs typeface="Arial" panose="020B0604020202020204" pitchFamily="34" charset="0"/>
            </a:endParaRPr>
          </a:p>
          <a:p>
            <a:endParaRPr lang="en-AU" baseline="0" dirty="0" smtClean="0">
              <a:latin typeface="Arial" panose="020B0604020202020204" pitchFamily="34" charset="0"/>
              <a:cs typeface="Arial" panose="020B0604020202020204" pitchFamily="34" charset="0"/>
            </a:endParaRPr>
          </a:p>
          <a:p>
            <a:r>
              <a:rPr lang="en-AU" baseline="0" dirty="0" smtClean="0">
                <a:latin typeface="Arial" panose="020B0604020202020204" pitchFamily="34" charset="0"/>
                <a:cs typeface="Arial" panose="020B0604020202020204" pitchFamily="34" charset="0"/>
              </a:rPr>
              <a:t>First </a:t>
            </a:r>
            <a:r>
              <a:rPr lang="en-AU" baseline="0" dirty="0">
                <a:latin typeface="Arial" panose="020B0604020202020204" pitchFamily="34" charset="0"/>
                <a:cs typeface="Arial" panose="020B0604020202020204" pitchFamily="34" charset="0"/>
              </a:rPr>
              <a:t>time users should select the </a:t>
            </a:r>
            <a:r>
              <a:rPr lang="en-AU" baseline="0" dirty="0" smtClean="0">
                <a:latin typeface="Arial" panose="020B0604020202020204" pitchFamily="34" charset="0"/>
                <a:cs typeface="Arial" panose="020B0604020202020204" pitchFamily="34" charset="0"/>
              </a:rPr>
              <a:t>“Register” </a:t>
            </a:r>
            <a:r>
              <a:rPr lang="en-AU" baseline="0" dirty="0">
                <a:latin typeface="Arial" panose="020B0604020202020204" pitchFamily="34" charset="0"/>
                <a:cs typeface="Arial" panose="020B0604020202020204" pitchFamily="34" charset="0"/>
              </a:rPr>
              <a:t>option (top right of the </a:t>
            </a:r>
            <a:r>
              <a:rPr lang="en-AU" baseline="0" dirty="0" smtClean="0">
                <a:latin typeface="Arial" panose="020B0604020202020204" pitchFamily="34" charset="0"/>
                <a:cs typeface="Arial" panose="020B0604020202020204" pitchFamily="34" charset="0"/>
              </a:rPr>
              <a:t>ABCB home </a:t>
            </a:r>
            <a:r>
              <a:rPr lang="en-AU" baseline="0" dirty="0">
                <a:latin typeface="Arial" panose="020B0604020202020204" pitchFamily="34" charset="0"/>
                <a:cs typeface="Arial" panose="020B0604020202020204" pitchFamily="34" charset="0"/>
              </a:rPr>
              <a:t>page). </a:t>
            </a:r>
            <a:endParaRPr lang="en-AU" baseline="0" dirty="0" smtClean="0">
              <a:latin typeface="Arial" panose="020B0604020202020204" pitchFamily="34" charset="0"/>
              <a:cs typeface="Arial" panose="020B0604020202020204" pitchFamily="34" charset="0"/>
            </a:endParaRPr>
          </a:p>
          <a:p>
            <a:endParaRPr lang="en-AU" baseline="0" dirty="0" smtClean="0">
              <a:latin typeface="Arial" panose="020B0604020202020204" pitchFamily="34" charset="0"/>
              <a:cs typeface="Arial" panose="020B0604020202020204" pitchFamily="34" charset="0"/>
            </a:endParaRPr>
          </a:p>
          <a:p>
            <a:r>
              <a:rPr lang="en-AU" baseline="0" dirty="0" smtClean="0">
                <a:latin typeface="Arial" panose="020B0604020202020204" pitchFamily="34" charset="0"/>
                <a:cs typeface="Arial" panose="020B0604020202020204" pitchFamily="34" charset="0"/>
              </a:rPr>
              <a:t>Once </a:t>
            </a:r>
            <a:r>
              <a:rPr lang="en-AU" baseline="0" dirty="0">
                <a:latin typeface="Arial" panose="020B0604020202020204" pitchFamily="34" charset="0"/>
                <a:cs typeface="Arial" panose="020B0604020202020204" pitchFamily="34" charset="0"/>
              </a:rPr>
              <a:t>registered, users are sent a confirmation email that allows access to the NCC online and in downloadable PDF format.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3</a:t>
            </a:fld>
            <a:endParaRPr lang="en-AU" dirty="0"/>
          </a:p>
        </p:txBody>
      </p:sp>
    </p:spTree>
    <p:extLst>
      <p:ext uri="{BB962C8B-B14F-4D97-AF65-F5344CB8AC3E}">
        <p14:creationId xmlns:p14="http://schemas.microsoft.com/office/powerpoint/2010/main" val="598282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AU" sz="1200" dirty="0" smtClean="0">
                <a:latin typeface="Arial" panose="020B0604020202020204" pitchFamily="34" charset="0"/>
                <a:cs typeface="Arial" panose="020B0604020202020204" pitchFamily="34" charset="0"/>
              </a:rPr>
              <a:t>For Class 2 buildings or Class 4 parts of a building (i.e. apartments),</a:t>
            </a:r>
            <a:r>
              <a:rPr lang="en-AU" sz="1200" baseline="0" dirty="0" smtClean="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J0.2 requires:</a:t>
            </a:r>
          </a:p>
          <a:p>
            <a:pPr marL="628650" lvl="1"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a minimum 5 star energy rating for an individual apartment;</a:t>
            </a:r>
          </a:p>
          <a:p>
            <a:pPr marL="628650" lvl="1"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a collective average energy rating of 6 stars;</a:t>
            </a:r>
          </a:p>
          <a:p>
            <a:pPr marL="628650" lvl="1"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minimum and separate heating and cooling load limits; and</a:t>
            </a:r>
          </a:p>
          <a:p>
            <a:pPr marL="628650" lvl="1" indent="-1714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Using NatHERS</a:t>
            </a:r>
            <a:r>
              <a:rPr lang="en-AU" sz="1200" baseline="0" dirty="0" smtClean="0">
                <a:latin typeface="Arial" panose="020B0604020202020204" pitchFamily="34" charset="0"/>
                <a:cs typeface="Arial" panose="020B0604020202020204" pitchFamily="34" charset="0"/>
              </a:rPr>
              <a:t> accredited house energy rating software</a:t>
            </a:r>
            <a:r>
              <a:rPr lang="en-AU" sz="1200" dirty="0" smtClean="0">
                <a:latin typeface="Arial" panose="020B0604020202020204" pitchFamily="34" charset="0"/>
                <a:cs typeface="Arial" panose="020B0604020202020204" pitchFamily="34" charset="0"/>
              </a:rPr>
              <a:t>. </a:t>
            </a:r>
          </a:p>
          <a:p>
            <a:endParaRPr lang="en-AU" sz="1200" dirty="0" smtClean="0">
              <a:latin typeface="Arial" panose="020B0604020202020204" pitchFamily="34" charset="0"/>
              <a:cs typeface="Arial" panose="020B0604020202020204" pitchFamily="34" charset="0"/>
            </a:endParaRPr>
          </a:p>
          <a:p>
            <a:r>
              <a:rPr lang="en-AU" sz="1200" dirty="0" smtClean="0">
                <a:latin typeface="Arial" panose="020B0604020202020204" pitchFamily="34" charset="0"/>
                <a:cs typeface="Arial" panose="020B0604020202020204" pitchFamily="34" charset="0"/>
              </a:rPr>
              <a:t>The energy rating is based on the combined heating and cooling load of the dwelling,</a:t>
            </a:r>
            <a:r>
              <a:rPr lang="en-AU" sz="1200" baseline="0" dirty="0" smtClean="0">
                <a:latin typeface="Arial" panose="020B0604020202020204" pitchFamily="34" charset="0"/>
                <a:cs typeface="Arial" panose="020B0604020202020204" pitchFamily="34" charset="0"/>
              </a:rPr>
              <a:t> whereas the </a:t>
            </a:r>
            <a:r>
              <a:rPr lang="en-AU" sz="1200" dirty="0" smtClean="0">
                <a:latin typeface="Arial" panose="020B0604020202020204" pitchFamily="34" charset="0"/>
                <a:cs typeface="Arial" panose="020B0604020202020204" pitchFamily="34" charset="0"/>
              </a:rPr>
              <a:t>heating and cooling load limits are based on the separate heating and cooling loads of the apartment.</a:t>
            </a:r>
          </a:p>
          <a:p>
            <a:endParaRPr lang="en-AU" sz="1200" dirty="0" smtClean="0">
              <a:latin typeface="Arial" panose="020B0604020202020204" pitchFamily="34" charset="0"/>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Nationwide House Energy Rating Scheme (or NatHERS) accredited energy rating software, outputs the energy rating and the heating</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and cooling loads</a:t>
            </a:r>
            <a:r>
              <a:rPr lang="en-AU" sz="1200" kern="1200" dirty="0" smtClean="0">
                <a:solidFill>
                  <a:schemeClr val="tx1"/>
                </a:solidFill>
                <a:effectLst/>
                <a:latin typeface="Arial" panose="020B0604020202020204" pitchFamily="34" charset="0"/>
                <a:ea typeface="+mn-ea"/>
                <a:cs typeface="Arial" panose="020B0604020202020204" pitchFamily="34" charset="0"/>
              </a:rPr>
              <a:t> relevant to the building design and its location.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An energy rating is: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 quantified benchmark used to describe energy efficiency performance (in stars);</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based on an annual energy load and climate;</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derived from using NatHERS accredited computer software tools; and</a:t>
            </a:r>
          </a:p>
          <a:p>
            <a:pPr marL="171450" lvl="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based on a numeric scale of energy load from ZERO (no energy efficiency features or savings) to TEN (a building that does not need additional energy to heat or cool).</a:t>
            </a:r>
            <a:br>
              <a:rPr lang="en-AU" sz="1200" kern="1200" dirty="0" smtClean="0">
                <a:solidFill>
                  <a:schemeClr val="tx1"/>
                </a:solidFill>
                <a:effectLst/>
                <a:latin typeface="Arial" panose="020B0604020202020204" pitchFamily="34" charset="0"/>
                <a:ea typeface="+mn-ea"/>
                <a:cs typeface="Arial" panose="020B0604020202020204" pitchFamily="34" charset="0"/>
              </a:rPr>
            </a:b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The numbers behind the ratings vary between climate zones. </a:t>
            </a:r>
          </a:p>
          <a:p>
            <a:endParaRPr lang="en-AU"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Arial" panose="020B0604020202020204" pitchFamily="34" charset="0"/>
              </a:rPr>
              <a:t>The heating and cooling load limits are published in the ABCB Standard for NatHERS Heating and Cooling Load Limits, which can be accessed at abcb.gov.au.</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dirty="0" smtClean="0">
                <a:latin typeface="Arial" panose="020B0604020202020204" pitchFamily="34" charset="0"/>
                <a:cs typeface="Arial" panose="020B0604020202020204" pitchFamily="34" charset="0"/>
              </a:rPr>
              <a:t>A Class</a:t>
            </a:r>
            <a:r>
              <a:rPr lang="en-AU" sz="1200" baseline="0" dirty="0" smtClean="0">
                <a:latin typeface="Arial" panose="020B0604020202020204" pitchFamily="34" charset="0"/>
                <a:cs typeface="Arial" panose="020B0604020202020204" pitchFamily="34" charset="0"/>
              </a:rPr>
              <a:t> 2 or Class 4 part of a building must comply with both elements – achieve both the minimum star rating, and the required separate heating and cooling load limits. </a:t>
            </a:r>
            <a:endParaRPr lang="en-AU" sz="1200" dirty="0" smtClean="0">
              <a:latin typeface="Arial" panose="020B0604020202020204" pitchFamily="34" charset="0"/>
              <a:cs typeface="Arial" panose="020B0604020202020204" pitchFamily="34" charset="0"/>
            </a:endParaRP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30</a:t>
            </a:fld>
            <a:endParaRPr lang="en-AU" dirty="0"/>
          </a:p>
        </p:txBody>
      </p:sp>
    </p:spTree>
    <p:extLst>
      <p:ext uri="{BB962C8B-B14F-4D97-AF65-F5344CB8AC3E}">
        <p14:creationId xmlns:p14="http://schemas.microsoft.com/office/powerpoint/2010/main" val="1204343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For apartments, the energy rating alone does not fully satisfy the Deemed-to-Satisfy Provisions. In addition to the energy rating, various other Parts of Section J need to be met to achieve </a:t>
            </a:r>
            <a:r>
              <a:rPr lang="en-AU" sz="1200" kern="1200" dirty="0">
                <a:solidFill>
                  <a:schemeClr val="tx1"/>
                </a:solidFill>
                <a:effectLst/>
                <a:latin typeface="Arial" panose="020B0604020202020204" pitchFamily="34" charset="0"/>
                <a:ea typeface="+mn-ea"/>
                <a:cs typeface="Arial" panose="020B0604020202020204" pitchFamily="34" charset="0"/>
              </a:rPr>
              <a:t>compliance with the Deemed-to-Satisfy Provisions for energy efficiency, which include:</a:t>
            </a:r>
            <a:br>
              <a:rPr lang="en-AU" sz="1200" kern="1200" dirty="0">
                <a:solidFill>
                  <a:schemeClr val="tx1"/>
                </a:solidFill>
                <a:effectLst/>
                <a:latin typeface="Arial" panose="020B0604020202020204" pitchFamily="34" charset="0"/>
                <a:ea typeface="+mn-ea"/>
                <a:cs typeface="Arial" panose="020B0604020202020204" pitchFamily="34" charset="0"/>
              </a:rPr>
            </a:b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ceiling fan requirements in J0.3</a:t>
            </a:r>
            <a:r>
              <a:rPr lang="en-US" sz="1200" kern="1200" dirty="0" smtClean="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roof thermal breaks in J0.4;</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wall thermal breaks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in J0.5;</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specific building fabric requirements in Part J1 Building Fabric;</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building sealing requirements in Part J3 Building Sealing; and</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other building services requirements in Parts J5 to J8.</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This approach is necessary as the energy rating does not cover these aspects.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So far, we have only considered the Deemed-to-Satisfy Provisions for apartments. There are additional requirements for other areas of Class 2 buildings, such as common areas within the building. These requirements are contained within the remaining 7 Parts of Section J and discussed with the Deemed-to-Satisfy Provisions for Class 2-9 buildings. </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defTabSz="946495">
              <a:defRPr/>
            </a:pPr>
            <a:endParaRPr lang="en-US" b="0" i="0" baseline="0"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31</a:t>
            </a:fld>
            <a:endParaRPr lang="en-AU" dirty="0"/>
          </a:p>
        </p:txBody>
      </p:sp>
    </p:spTree>
    <p:extLst>
      <p:ext uri="{BB962C8B-B14F-4D97-AF65-F5344CB8AC3E}">
        <p14:creationId xmlns:p14="http://schemas.microsoft.com/office/powerpoint/2010/main" val="3917318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Parts J1 to J8 contain the Deemed-to-Satisfy Provisions applicable to Class 2 to 9 buildings (excluding apartments (i.e. sole-occupancy units)).</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This approach is a prescriptive one where each building element and service element must achieve a specific performance reflecting the more traditional Deemed-to-Satisfy approach.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Now, let’s look at each Part in more detail.</a:t>
            </a:r>
            <a:endParaRPr lang="en-AU" sz="1200" kern="1200" dirty="0">
              <a:solidFill>
                <a:schemeClr val="tx1"/>
              </a:solidFill>
              <a:effectLst/>
              <a:latin typeface="Arial" panose="020B0604020202020204" pitchFamily="34" charset="0"/>
              <a:ea typeface="+mn-ea"/>
              <a:cs typeface="Arial" panose="020B0604020202020204" pitchFamily="34" charset="0"/>
            </a:endParaRPr>
          </a:p>
          <a:p>
            <a:endParaRPr lang="en-US" sz="1100" b="1"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32</a:t>
            </a:fld>
            <a:endParaRPr lang="en-AU" dirty="0"/>
          </a:p>
        </p:txBody>
      </p:sp>
    </p:spTree>
    <p:extLst>
      <p:ext uri="{BB962C8B-B14F-4D97-AF65-F5344CB8AC3E}">
        <p14:creationId xmlns:p14="http://schemas.microsoft.com/office/powerpoint/2010/main" val="3605799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Part J1 contains the building fabric provisions.</a:t>
            </a:r>
            <a:r>
              <a:rPr lang="en-AU" sz="1200" kern="1200" dirty="0">
                <a:solidFill>
                  <a:schemeClr val="tx1"/>
                </a:solidFill>
                <a:effectLst/>
                <a:latin typeface="Arial" panose="020B0604020202020204" pitchFamily="34" charset="0"/>
                <a:ea typeface="+mn-ea"/>
                <a:cs typeface="Arial" panose="020B0604020202020204" pitchFamily="34" charset="0"/>
              </a:rPr>
              <a:t> These provisions are primarily based on insulation requirements and cover:</a:t>
            </a:r>
          </a:p>
          <a:p>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thermal construction; </a:t>
            </a: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roof and ceilings; </a:t>
            </a: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roof lights; </a:t>
            </a: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walls and glazing; and </a:t>
            </a: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floors.</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Part J1 applies the principles of reducing:</a:t>
            </a:r>
          </a:p>
          <a:p>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heat gain and heat loss; and</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need to condition spaces within buildings.</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u="none" strike="noStrike"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Although occupant comfort is not a primary goal of these provisions, one of the essential aspects of energy efficiency of a building is to ensure that the building is constructed in a manner that enhances the comfort levels of occupants to the extent that they feel less need for air-conditioning.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This is even more important in a commercial building that is likely to be air-conditioned for much of the time. </a:t>
            </a:r>
            <a:endParaRPr lang="en-US" b="0" i="0" baseline="0" dirty="0"/>
          </a:p>
          <a:p>
            <a:pPr marL="177468" indent="-177468">
              <a:buFont typeface="Arial" panose="020B0604020202020204" pitchFamily="34" charset="0"/>
              <a:buChar char="•"/>
            </a:pPr>
            <a:endParaRPr lang="en-AU" b="0" u="none" baseline="0"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33</a:t>
            </a:fld>
            <a:endParaRPr lang="en-AU" dirty="0"/>
          </a:p>
        </p:txBody>
      </p:sp>
    </p:spTree>
    <p:extLst>
      <p:ext uri="{BB962C8B-B14F-4D97-AF65-F5344CB8AC3E}">
        <p14:creationId xmlns:p14="http://schemas.microsoft.com/office/powerpoint/2010/main" val="1422237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kern="1200" dirty="0">
                <a:solidFill>
                  <a:schemeClr val="tx1"/>
                </a:solidFill>
                <a:effectLst/>
                <a:latin typeface="Arial" panose="020B0604020202020204" pitchFamily="34" charset="0"/>
                <a:ea typeface="+mn-ea"/>
                <a:cs typeface="Arial" panose="020B0604020202020204" pitchFamily="34" charset="0"/>
              </a:rPr>
              <a:t>Part </a:t>
            </a:r>
            <a:r>
              <a:rPr lang="en-US" sz="1200" kern="1200" dirty="0" smtClean="0">
                <a:solidFill>
                  <a:schemeClr val="tx1"/>
                </a:solidFill>
                <a:effectLst/>
                <a:latin typeface="Arial" panose="020B0604020202020204" pitchFamily="34" charset="0"/>
                <a:ea typeface="+mn-ea"/>
                <a:cs typeface="Arial" panose="020B0604020202020204" pitchFamily="34" charset="0"/>
              </a:rPr>
              <a:t>J1.5</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contains </a:t>
            </a:r>
            <a:r>
              <a:rPr lang="en-US" sz="1200" kern="1200" dirty="0">
                <a:solidFill>
                  <a:schemeClr val="tx1"/>
                </a:solidFill>
                <a:effectLst/>
                <a:latin typeface="Arial" panose="020B0604020202020204" pitchFamily="34" charset="0"/>
                <a:ea typeface="+mn-ea"/>
                <a:cs typeface="Arial" panose="020B0604020202020204" pitchFamily="34" charset="0"/>
              </a:rPr>
              <a:t>the </a:t>
            </a:r>
            <a:r>
              <a:rPr lang="en-US" sz="1200" kern="1200" dirty="0" smtClean="0">
                <a:solidFill>
                  <a:schemeClr val="tx1"/>
                </a:solidFill>
                <a:effectLst/>
                <a:latin typeface="Arial" panose="020B0604020202020204" pitchFamily="34" charset="0"/>
                <a:ea typeface="+mn-ea"/>
                <a:cs typeface="Arial" panose="020B0604020202020204" pitchFamily="34" charset="0"/>
              </a:rPr>
              <a:t>wall and glazing </a:t>
            </a:r>
            <a:r>
              <a:rPr lang="en-US" sz="1200" kern="1200" dirty="0">
                <a:solidFill>
                  <a:schemeClr val="tx1"/>
                </a:solidFill>
                <a:effectLst/>
                <a:latin typeface="Arial" panose="020B0604020202020204" pitchFamily="34" charset="0"/>
                <a:ea typeface="+mn-ea"/>
                <a:cs typeface="Arial" panose="020B0604020202020204" pitchFamily="34" charset="0"/>
              </a:rPr>
              <a:t>provisions. </a:t>
            </a:r>
            <a:r>
              <a:rPr lang="en-AU" sz="1200" dirty="0" smtClean="0">
                <a:latin typeface="Arial" panose="020B0604020202020204" pitchFamily="34" charset="0"/>
                <a:cs typeface="Arial" panose="020B0604020202020204" pitchFamily="34" charset="0"/>
              </a:rPr>
              <a:t>It specifies the requirements for walls and windows, both external and internal, that are a part of the envelope. </a:t>
            </a:r>
            <a:r>
              <a:rPr lang="en-US" sz="1200" kern="1200" dirty="0" smtClean="0">
                <a:solidFill>
                  <a:schemeClr val="tx1"/>
                </a:solidFill>
                <a:effectLst/>
                <a:latin typeface="Arial" panose="020B0604020202020204" pitchFamily="34" charset="0"/>
                <a:ea typeface="+mn-ea"/>
                <a:cs typeface="Arial" panose="020B0604020202020204" pitchFamily="34" charset="0"/>
              </a:rPr>
              <a:t>Good glazing design can assist in the overall energy efficiency of a building. </a:t>
            </a:r>
            <a:endParaRPr lang="en-AU" sz="1200" dirty="0" smtClean="0">
              <a:latin typeface="Arial" panose="020B0604020202020204" pitchFamily="34" charset="0"/>
              <a:cs typeface="Arial" panose="020B0604020202020204" pitchFamily="34" charset="0"/>
            </a:endParaRPr>
          </a:p>
          <a:p>
            <a:endParaRPr lang="en-AU"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Arial" panose="020B0604020202020204" pitchFamily="34" charset="0"/>
              </a:rPr>
              <a:t>When the window makes more than 20% of the wall area then walls and windows are assessed together. You also have the ability to treat each wall separately, or you can trade values between the walls.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 most important measure in reducing the energy consumption of commercial buildings is the treatment of glazing and its interaction with artificial lighting and heating and cooling systems.</a:t>
            </a:r>
            <a:r>
              <a:rPr lang="en-AU" sz="1200" dirty="0" smtClean="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The </a:t>
            </a:r>
            <a:r>
              <a:rPr lang="en-US" sz="1200" kern="1200" dirty="0">
                <a:solidFill>
                  <a:schemeClr val="tx1"/>
                </a:solidFill>
                <a:effectLst/>
                <a:latin typeface="Arial" panose="020B0604020202020204" pitchFamily="34" charset="0"/>
                <a:ea typeface="+mn-ea"/>
                <a:cs typeface="Arial" panose="020B0604020202020204" pitchFamily="34" charset="0"/>
              </a:rPr>
              <a:t>location and size of glazing in the building includes its orientation and whether it forms part of the internal or external fabric of the building.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dirty="0" smtClean="0">
              <a:latin typeface="Arial" panose="020B0604020202020204" pitchFamily="34" charset="0"/>
              <a:cs typeface="Arial" panose="020B0604020202020204" pitchFamily="34" charset="0"/>
            </a:endParaRPr>
          </a:p>
          <a:p>
            <a:r>
              <a:rPr lang="en-AU" sz="1200" dirty="0" smtClean="0">
                <a:latin typeface="Arial" panose="020B0604020202020204" pitchFamily="34" charset="0"/>
                <a:cs typeface="Arial" panose="020B0604020202020204" pitchFamily="34" charset="0"/>
              </a:rPr>
              <a:t>The ABCB has developed a façade Calculator to assist NCC users to demonstrate compliance with the NCC wall and glazing provisions.</a:t>
            </a:r>
            <a:endParaRPr lang="en-AU" sz="1200" kern="1200" dirty="0">
              <a:solidFill>
                <a:schemeClr val="tx1"/>
              </a:solidFill>
              <a:effectLst/>
              <a:latin typeface="Arial" panose="020B0604020202020204" pitchFamily="34" charset="0"/>
              <a:ea typeface="+mn-ea"/>
              <a:cs typeface="Arial" panose="020B0604020202020204" pitchFamily="34" charset="0"/>
            </a:endParaRPr>
          </a:p>
          <a:p>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34</a:t>
            </a:fld>
            <a:endParaRPr lang="en-AU" dirty="0"/>
          </a:p>
        </p:txBody>
      </p:sp>
    </p:spTree>
    <p:extLst>
      <p:ext uri="{BB962C8B-B14F-4D97-AF65-F5344CB8AC3E}">
        <p14:creationId xmlns:p14="http://schemas.microsoft.com/office/powerpoint/2010/main" val="2675604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 </a:t>
            </a:r>
            <a:r>
              <a:rPr lang="en-US" sz="1200" kern="1200" dirty="0">
                <a:solidFill>
                  <a:schemeClr val="tx1"/>
                </a:solidFill>
                <a:effectLst/>
                <a:latin typeface="Arial" panose="020B0604020202020204" pitchFamily="34" charset="0"/>
                <a:ea typeface="+mn-ea"/>
                <a:cs typeface="Arial" panose="020B0604020202020204" pitchFamily="34" charset="0"/>
              </a:rPr>
              <a:t>Part J3 contains the building sealing provisions. These provisions are primarily based on limiting unwanted air leakage and cover:</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chimneys and flues; </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roof lights;</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external windows and doors;</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exhaust fans;</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construction of ceilings, walls and floors; and</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evaporative coolers.</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 Deemed-to-Satisfy Provisions for building sealing have been developed to control unwanted air leakage through the building envelope.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As with all other aspects of these Provisions, each element within Section J is designed to work as a system to ensure the building achieves the desired level of energy efficiency.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Building sealing is an integral part of this system and the control of air leakage will have a major impact on the thermal performance of the building, in particular, the capacity to reduce energy required for artificial heating, cooling and humidity control. </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35</a:t>
            </a:fld>
            <a:endParaRPr lang="en-AU" dirty="0"/>
          </a:p>
        </p:txBody>
      </p:sp>
    </p:spTree>
    <p:extLst>
      <p:ext uri="{BB962C8B-B14F-4D97-AF65-F5344CB8AC3E}">
        <p14:creationId xmlns:p14="http://schemas.microsoft.com/office/powerpoint/2010/main" val="2314380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sz="1200" kern="1200" dirty="0" smtClean="0">
                <a:solidFill>
                  <a:schemeClr val="tx1"/>
                </a:solidFill>
                <a:latin typeface="Arial" panose="020B0604020202020204" pitchFamily="34" charset="0"/>
                <a:ea typeface="+mn-ea"/>
                <a:cs typeface="Arial" panose="020B0604020202020204" pitchFamily="34" charset="0"/>
              </a:rPr>
              <a:t>Part J5 contains provisions for air-conditioning and ventilation systems and their associated components to limit energy use. J5 applies to Class 2-9 buildings,</a:t>
            </a:r>
            <a:r>
              <a:rPr lang="en-AU" sz="1200" kern="1200" baseline="0" dirty="0" smtClean="0">
                <a:solidFill>
                  <a:schemeClr val="tx1"/>
                </a:solidFill>
                <a:latin typeface="Arial" panose="020B0604020202020204" pitchFamily="34" charset="0"/>
                <a:ea typeface="+mn-ea"/>
                <a:cs typeface="Arial" panose="020B0604020202020204" pitchFamily="34" charset="0"/>
              </a:rPr>
              <a:t> with the exception of Class 8 electricity network substation.</a:t>
            </a:r>
            <a:endParaRPr lang="en-AU" sz="1200" kern="1200" dirty="0" smtClean="0">
              <a:solidFill>
                <a:schemeClr val="tx1"/>
              </a:solidFill>
              <a:latin typeface="Arial" panose="020B0604020202020204" pitchFamily="34" charset="0"/>
              <a:ea typeface="+mn-ea"/>
              <a:cs typeface="Arial" panose="020B0604020202020204" pitchFamily="34" charset="0"/>
            </a:endParaRPr>
          </a:p>
          <a:p>
            <a:pPr>
              <a:spcAft>
                <a:spcPts val="1200"/>
              </a:spcAft>
            </a:pPr>
            <a:endParaRPr lang="en-AU" sz="1200" kern="1200" dirty="0" smtClean="0">
              <a:solidFill>
                <a:schemeClr val="tx1"/>
              </a:solidFill>
              <a:latin typeface="Arial" panose="020B0604020202020204" pitchFamily="34" charset="0"/>
              <a:ea typeface="+mn-ea"/>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These Provisions cover:</a:t>
            </a:r>
          </a:p>
          <a:p>
            <a:endParaRPr lang="en-US" dirty="0" smtClean="0">
              <a:solidFill>
                <a:schemeClr val="tx1"/>
              </a:solidFill>
              <a:latin typeface="Arial" panose="020B0604020202020204" pitchFamily="34" charset="0"/>
              <a:cs typeface="Arial" panose="020B0604020202020204" pitchFamily="34" charset="0"/>
            </a:endParaRPr>
          </a:p>
          <a:p>
            <a:pPr marL="177468" indent="-177468">
              <a:lnSpc>
                <a:spcPct val="90000"/>
              </a:lnSpc>
              <a:spcBef>
                <a:spcPct val="30000"/>
              </a:spcBef>
              <a:buFont typeface="Arial" panose="020B0604020202020204" pitchFamily="34" charset="0"/>
              <a:buChar char="•"/>
            </a:pPr>
            <a:r>
              <a:rPr lang="en-AU" dirty="0" smtClean="0">
                <a:solidFill>
                  <a:schemeClr val="tx1"/>
                </a:solidFill>
                <a:latin typeface="Arial" panose="020B0604020202020204" pitchFamily="34" charset="0"/>
                <a:cs typeface="Arial" panose="020B0604020202020204" pitchFamily="34" charset="0"/>
              </a:rPr>
              <a:t>air-conditioning</a:t>
            </a:r>
            <a:r>
              <a:rPr lang="en-AU" baseline="0" dirty="0" smtClean="0">
                <a:solidFill>
                  <a:schemeClr val="tx1"/>
                </a:solidFill>
                <a:latin typeface="Arial" panose="020B0604020202020204" pitchFamily="34" charset="0"/>
                <a:cs typeface="Arial" panose="020B0604020202020204" pitchFamily="34" charset="0"/>
              </a:rPr>
              <a:t> and mechanical ventilation system control</a:t>
            </a:r>
            <a:r>
              <a:rPr lang="en-AU" dirty="0" smtClean="0">
                <a:solidFill>
                  <a:schemeClr val="tx1"/>
                </a:solidFill>
                <a:latin typeface="Arial" panose="020B0604020202020204" pitchFamily="34" charset="0"/>
                <a:cs typeface="Arial" panose="020B0604020202020204" pitchFamily="34" charset="0"/>
              </a:rPr>
              <a:t>; </a:t>
            </a:r>
          </a:p>
          <a:p>
            <a:pPr marL="177468" indent="-177468">
              <a:lnSpc>
                <a:spcPct val="90000"/>
              </a:lnSpc>
              <a:spcBef>
                <a:spcPct val="30000"/>
              </a:spcBef>
              <a:buFont typeface="Arial" panose="020B0604020202020204" pitchFamily="34" charset="0"/>
              <a:buChar char="•"/>
            </a:pPr>
            <a:r>
              <a:rPr lang="en-AU" dirty="0" smtClean="0">
                <a:solidFill>
                  <a:schemeClr val="tx1"/>
                </a:solidFill>
                <a:latin typeface="Arial" panose="020B0604020202020204" pitchFamily="34" charset="0"/>
                <a:cs typeface="Arial" panose="020B0604020202020204" pitchFamily="34" charset="0"/>
              </a:rPr>
              <a:t>fan systems;</a:t>
            </a:r>
          </a:p>
          <a:p>
            <a:pPr marL="177468" indent="-177468">
              <a:lnSpc>
                <a:spcPct val="90000"/>
              </a:lnSpc>
              <a:spcBef>
                <a:spcPct val="30000"/>
              </a:spcBef>
              <a:buFont typeface="Arial" panose="020B0604020202020204" pitchFamily="34" charset="0"/>
              <a:buChar char="•"/>
            </a:pPr>
            <a:r>
              <a:rPr lang="en-AU" dirty="0" smtClean="0">
                <a:solidFill>
                  <a:schemeClr val="tx1"/>
                </a:solidFill>
                <a:latin typeface="Arial" panose="020B0604020202020204" pitchFamily="34" charset="0"/>
                <a:cs typeface="Arial" panose="020B0604020202020204" pitchFamily="34" charset="0"/>
              </a:rPr>
              <a:t>ductwork insulation</a:t>
            </a:r>
            <a:r>
              <a:rPr lang="en-AU" baseline="0" dirty="0" smtClean="0">
                <a:solidFill>
                  <a:schemeClr val="tx1"/>
                </a:solidFill>
                <a:latin typeface="Arial" panose="020B0604020202020204" pitchFamily="34" charset="0"/>
                <a:cs typeface="Arial" panose="020B0604020202020204" pitchFamily="34" charset="0"/>
              </a:rPr>
              <a:t> and</a:t>
            </a:r>
            <a:r>
              <a:rPr lang="en-AU" dirty="0" smtClean="0">
                <a:solidFill>
                  <a:schemeClr val="tx1"/>
                </a:solidFill>
                <a:latin typeface="Arial" panose="020B0604020202020204" pitchFamily="34" charset="0"/>
                <a:cs typeface="Arial" panose="020B0604020202020204" pitchFamily="34" charset="0"/>
              </a:rPr>
              <a:t> sealing;</a:t>
            </a:r>
            <a:r>
              <a:rPr lang="en-AU" baseline="0" dirty="0" smtClean="0">
                <a:solidFill>
                  <a:schemeClr val="tx1"/>
                </a:solidFill>
                <a:latin typeface="Arial" panose="020B0604020202020204" pitchFamily="34" charset="0"/>
                <a:cs typeface="Arial" panose="020B0604020202020204" pitchFamily="34" charset="0"/>
              </a:rPr>
              <a:t> </a:t>
            </a:r>
            <a:endParaRPr lang="en-AU" dirty="0" smtClean="0">
              <a:solidFill>
                <a:schemeClr val="tx1"/>
              </a:solidFill>
              <a:latin typeface="Arial" panose="020B0604020202020204" pitchFamily="34" charset="0"/>
              <a:cs typeface="Arial" panose="020B0604020202020204" pitchFamily="34" charset="0"/>
            </a:endParaRPr>
          </a:p>
          <a:p>
            <a:pPr marL="177468" indent="-177468">
              <a:lnSpc>
                <a:spcPct val="90000"/>
              </a:lnSpc>
              <a:spcBef>
                <a:spcPct val="30000"/>
              </a:spcBef>
              <a:buFont typeface="Arial" panose="020B0604020202020204" pitchFamily="34" charset="0"/>
              <a:buChar char="•"/>
            </a:pPr>
            <a:r>
              <a:rPr lang="en-AU" dirty="0" smtClean="0">
                <a:solidFill>
                  <a:schemeClr val="tx1"/>
                </a:solidFill>
                <a:latin typeface="Arial" panose="020B0604020202020204" pitchFamily="34" charset="0"/>
                <a:cs typeface="Arial" panose="020B0604020202020204" pitchFamily="34" charset="0"/>
              </a:rPr>
              <a:t>pump systems;</a:t>
            </a:r>
          </a:p>
          <a:p>
            <a:pPr marL="177468" indent="-177468">
              <a:lnSpc>
                <a:spcPct val="90000"/>
              </a:lnSpc>
              <a:spcBef>
                <a:spcPct val="30000"/>
              </a:spcBef>
              <a:buFont typeface="Arial" panose="020B0604020202020204" pitchFamily="34" charset="0"/>
              <a:buChar char="•"/>
            </a:pPr>
            <a:r>
              <a:rPr lang="en-AU" dirty="0" smtClean="0">
                <a:solidFill>
                  <a:schemeClr val="tx1"/>
                </a:solidFill>
                <a:latin typeface="Arial" panose="020B0604020202020204" pitchFamily="34" charset="0"/>
                <a:cs typeface="Arial" panose="020B0604020202020204" pitchFamily="34" charset="0"/>
              </a:rPr>
              <a:t>pipework</a:t>
            </a:r>
            <a:r>
              <a:rPr lang="en-AU" baseline="0" dirty="0" smtClean="0">
                <a:solidFill>
                  <a:schemeClr val="tx1"/>
                </a:solidFill>
                <a:latin typeface="Arial" panose="020B0604020202020204" pitchFamily="34" charset="0"/>
                <a:cs typeface="Arial" panose="020B0604020202020204" pitchFamily="34" charset="0"/>
              </a:rPr>
              <a:t> insulation;</a:t>
            </a:r>
          </a:p>
          <a:p>
            <a:pPr marL="177468" indent="-177468">
              <a:lnSpc>
                <a:spcPct val="90000"/>
              </a:lnSpc>
              <a:spcBef>
                <a:spcPct val="30000"/>
              </a:spcBef>
              <a:buFont typeface="Arial" panose="020B0604020202020204" pitchFamily="34" charset="0"/>
              <a:buChar char="•"/>
            </a:pPr>
            <a:r>
              <a:rPr lang="en-AU" baseline="0" dirty="0" smtClean="0">
                <a:solidFill>
                  <a:schemeClr val="tx1"/>
                </a:solidFill>
                <a:latin typeface="Arial" panose="020B0604020202020204" pitchFamily="34" charset="0"/>
                <a:cs typeface="Arial" panose="020B0604020202020204" pitchFamily="34" charset="0"/>
              </a:rPr>
              <a:t>space heating;</a:t>
            </a:r>
          </a:p>
          <a:p>
            <a:pPr marL="177468" indent="-177468">
              <a:lnSpc>
                <a:spcPct val="90000"/>
              </a:lnSpc>
              <a:spcBef>
                <a:spcPct val="30000"/>
              </a:spcBef>
              <a:buFont typeface="Arial" panose="020B0604020202020204" pitchFamily="34" charset="0"/>
              <a:buChar char="•"/>
            </a:pPr>
            <a:r>
              <a:rPr lang="en-AU" baseline="0" dirty="0" smtClean="0">
                <a:solidFill>
                  <a:schemeClr val="tx1"/>
                </a:solidFill>
                <a:latin typeface="Arial" panose="020B0604020202020204" pitchFamily="34" charset="0"/>
                <a:cs typeface="Arial" panose="020B0604020202020204" pitchFamily="34" charset="0"/>
              </a:rPr>
              <a:t>refrigerant chillers;</a:t>
            </a:r>
          </a:p>
          <a:p>
            <a:pPr marL="177468" indent="-177468">
              <a:lnSpc>
                <a:spcPct val="90000"/>
              </a:lnSpc>
              <a:spcBef>
                <a:spcPct val="30000"/>
              </a:spcBef>
              <a:buFont typeface="Arial" panose="020B0604020202020204" pitchFamily="34" charset="0"/>
              <a:buChar char="•"/>
            </a:pPr>
            <a:r>
              <a:rPr lang="en-AU" baseline="0" dirty="0" smtClean="0">
                <a:solidFill>
                  <a:schemeClr val="tx1"/>
                </a:solidFill>
                <a:latin typeface="Arial" panose="020B0604020202020204" pitchFamily="34" charset="0"/>
                <a:cs typeface="Arial" panose="020B0604020202020204" pitchFamily="34" charset="0"/>
              </a:rPr>
              <a:t>unitary air-conditioning equipment; and</a:t>
            </a:r>
          </a:p>
          <a:p>
            <a:pPr marL="177468" indent="-177468">
              <a:lnSpc>
                <a:spcPct val="90000"/>
              </a:lnSpc>
              <a:spcBef>
                <a:spcPct val="30000"/>
              </a:spcBef>
              <a:buFont typeface="Arial" panose="020B0604020202020204" pitchFamily="34" charset="0"/>
              <a:buChar char="•"/>
            </a:pPr>
            <a:r>
              <a:rPr lang="en-AU" baseline="0" dirty="0" smtClean="0">
                <a:solidFill>
                  <a:schemeClr val="tx1"/>
                </a:solidFill>
                <a:latin typeface="Arial" panose="020B0604020202020204" pitchFamily="34" charset="0"/>
                <a:cs typeface="Arial" panose="020B0604020202020204" pitchFamily="34" charset="0"/>
              </a:rPr>
              <a:t>heat rejection equipment.</a:t>
            </a:r>
            <a:endParaRPr lang="en-AU" dirty="0" smtClean="0">
              <a:solidFill>
                <a:schemeClr val="tx1"/>
              </a:solidFill>
              <a:latin typeface="Arial" panose="020B0604020202020204" pitchFamily="34" charset="0"/>
              <a:cs typeface="Arial" panose="020B0604020202020204" pitchFamily="34" charset="0"/>
            </a:endParaRPr>
          </a:p>
          <a:p>
            <a:pPr>
              <a:spcAft>
                <a:spcPts val="1200"/>
              </a:spcAft>
            </a:pPr>
            <a:endParaRPr lang="en-AU" sz="1200" dirty="0" smtClean="0">
              <a:latin typeface="Arial" panose="020B0604020202020204" pitchFamily="34" charset="0"/>
              <a:cs typeface="Arial" panose="020B0604020202020204" pitchFamily="34" charset="0"/>
            </a:endParaRPr>
          </a:p>
          <a:p>
            <a:pPr marL="0" marR="0" lvl="0" indent="0" algn="l" defTabSz="946495"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Arial" panose="020B0604020202020204" pitchFamily="34" charset="0"/>
                <a:ea typeface="+mn-ea"/>
                <a:cs typeface="Arial" panose="020B0604020202020204" pitchFamily="34" charset="0"/>
              </a:rPr>
              <a:t>Such HVAC (Heating, Ventilation and Air-conditioning)</a:t>
            </a:r>
            <a:r>
              <a:rPr lang="en-AU" sz="1200" kern="1200" baseline="0" dirty="0" smtClean="0">
                <a:solidFill>
                  <a:schemeClr val="tx1"/>
                </a:solidFill>
                <a:latin typeface="Arial" panose="020B0604020202020204" pitchFamily="34" charset="0"/>
                <a:ea typeface="+mn-ea"/>
                <a:cs typeface="Arial" panose="020B0604020202020204" pitchFamily="34" charset="0"/>
              </a:rPr>
              <a:t> </a:t>
            </a:r>
            <a:r>
              <a:rPr lang="en-AU" sz="1200" kern="1200" dirty="0" smtClean="0">
                <a:solidFill>
                  <a:schemeClr val="tx1"/>
                </a:solidFill>
                <a:latin typeface="Arial" panose="020B0604020202020204" pitchFamily="34" charset="0"/>
                <a:ea typeface="+mn-ea"/>
                <a:cs typeface="Arial" panose="020B0604020202020204" pitchFamily="34" charset="0"/>
              </a:rPr>
              <a:t>systems are generally responsible the largest energy end-use in a building,</a:t>
            </a:r>
            <a:r>
              <a:rPr lang="en-AU" sz="1200" kern="1200" baseline="0" dirty="0" smtClean="0">
                <a:solidFill>
                  <a:schemeClr val="tx1"/>
                </a:solidFill>
                <a:latin typeface="Arial" panose="020B0604020202020204" pitchFamily="34" charset="0"/>
                <a:ea typeface="+mn-ea"/>
                <a:cs typeface="Arial" panose="020B0604020202020204" pitchFamily="34" charset="0"/>
              </a:rPr>
              <a:t> estimated at 43%.</a:t>
            </a:r>
          </a:p>
          <a:p>
            <a:pPr marL="0" marR="0" lvl="0" indent="0" algn="l" defTabSz="946495"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latin typeface="Arial" panose="020B0604020202020204" pitchFamily="34" charset="0"/>
              <a:ea typeface="+mn-ea"/>
              <a:cs typeface="Arial" panose="020B0604020202020204" pitchFamily="34" charset="0"/>
            </a:endParaRPr>
          </a:p>
          <a:p>
            <a:pPr defTabSz="946495">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principles of Part J5 are based on the following three key points:</a:t>
            </a:r>
          </a:p>
          <a:p>
            <a:pPr defTabSz="946495">
              <a:defRPr/>
            </a:pPr>
            <a:endParaRPr lang="en-US" b="1" u="sng" baseline="0" dirty="0">
              <a:solidFill>
                <a:schemeClr val="tx1"/>
              </a:solidFill>
              <a:latin typeface="Arial" panose="020B0604020202020204" pitchFamily="34" charset="0"/>
              <a:cs typeface="Arial" panose="020B0604020202020204" pitchFamily="34" charset="0"/>
            </a:endParaRPr>
          </a:p>
          <a:p>
            <a:pPr marL="177468" indent="-177468">
              <a:lnSpc>
                <a:spcPct val="90000"/>
              </a:lnSpc>
              <a:spcBef>
                <a:spcPct val="30000"/>
              </a:spcBef>
              <a:buFont typeface="Arial"/>
              <a:buChar char="•"/>
            </a:pP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fficient </a:t>
            </a:r>
            <a:r>
              <a:rPr lang="en-US" dirty="0">
                <a:latin typeface="Arial" panose="020B0604020202020204" pitchFamily="34" charset="0"/>
                <a:cs typeface="Arial" panose="020B0604020202020204" pitchFamily="34" charset="0"/>
              </a:rPr>
              <a:t>design of air-conditioning and ventilation systems is an essential part of building environment </a:t>
            </a:r>
            <a:r>
              <a:rPr lang="en-US" dirty="0" smtClean="0">
                <a:latin typeface="Arial" panose="020B0604020202020204" pitchFamily="34" charset="0"/>
                <a:cs typeface="Arial" panose="020B0604020202020204" pitchFamily="34" charset="0"/>
              </a:rPr>
              <a:t>management;</a:t>
            </a:r>
            <a:endParaRPr lang="en-US" dirty="0">
              <a:latin typeface="Arial" panose="020B0604020202020204" pitchFamily="34" charset="0"/>
              <a:cs typeface="Arial" panose="020B0604020202020204" pitchFamily="34" charset="0"/>
            </a:endParaRPr>
          </a:p>
          <a:p>
            <a:pPr marL="177468" indent="-177468">
              <a:lnSpc>
                <a:spcPct val="90000"/>
              </a:lnSpc>
              <a:spcBef>
                <a:spcPct val="30000"/>
              </a:spcBef>
              <a:buFont typeface="Arial"/>
              <a:buChar char="•"/>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ncreasing </a:t>
            </a:r>
            <a:r>
              <a:rPr lang="en-US" dirty="0">
                <a:latin typeface="Arial" panose="020B0604020202020204" pitchFamily="34" charset="0"/>
                <a:cs typeface="Arial" panose="020B0604020202020204" pitchFamily="34" charset="0"/>
              </a:rPr>
              <a:t>demands for internal thermal comfort drive the need for energy efficient </a:t>
            </a:r>
            <a:r>
              <a:rPr lang="en-US" dirty="0" smtClean="0">
                <a:latin typeface="Arial" panose="020B0604020202020204" pitchFamily="34" charset="0"/>
                <a:cs typeface="Arial" panose="020B0604020202020204" pitchFamily="34" charset="0"/>
              </a:rPr>
              <a:t>systems; and</a:t>
            </a:r>
            <a:endParaRPr lang="en-US" dirty="0">
              <a:latin typeface="Arial" panose="020B0604020202020204" pitchFamily="34" charset="0"/>
              <a:cs typeface="Arial" panose="020B0604020202020204" pitchFamily="34" charset="0"/>
            </a:endParaRPr>
          </a:p>
          <a:p>
            <a:pPr marL="177468" indent="-177468">
              <a:lnSpc>
                <a:spcPct val="90000"/>
              </a:lnSpc>
              <a:spcBef>
                <a:spcPct val="30000"/>
              </a:spcBef>
              <a:buFont typeface="Arial"/>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NCC has a range of measures that remove poor practice from new installations and encourage efficient system design.</a:t>
            </a:r>
          </a:p>
          <a:p>
            <a:pPr marL="177468" indent="-177468">
              <a:lnSpc>
                <a:spcPct val="90000"/>
              </a:lnSpc>
              <a:spcBef>
                <a:spcPct val="30000"/>
              </a:spcBef>
              <a:buFont typeface="Arial"/>
              <a:buChar char="•"/>
            </a:pPr>
            <a:endParaRPr lang="en-US" b="1" dirty="0">
              <a:latin typeface="Arial" panose="020B0604020202020204" pitchFamily="34" charset="0"/>
              <a:cs typeface="Arial" panose="020B0604020202020204" pitchFamily="34" charset="0"/>
            </a:endParaRPr>
          </a:p>
          <a:p>
            <a:r>
              <a:rPr lang="en-AU" b="0" u="none" baseline="0" dirty="0">
                <a:latin typeface="Arial" panose="020B0604020202020204" pitchFamily="34" charset="0"/>
                <a:cs typeface="Arial" panose="020B0604020202020204" pitchFamily="34" charset="0"/>
              </a:rPr>
              <a:t>NCC Volume One Part F4 also contains provisions for ventilation systems in addition to Part J5</a:t>
            </a:r>
            <a:r>
              <a:rPr lang="en-AU" b="0" u="none" baseline="0" dirty="0" smtClean="0">
                <a:latin typeface="Arial" panose="020B0604020202020204" pitchFamily="34" charset="0"/>
                <a:cs typeface="Arial" panose="020B0604020202020204" pitchFamily="34" charset="0"/>
              </a:rPr>
              <a:t>.</a:t>
            </a:r>
          </a:p>
          <a:p>
            <a:endParaRPr lang="en-AU" b="0" u="none"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Arial" panose="020B0604020202020204" pitchFamily="34" charset="0"/>
                <a:cs typeface="Arial" panose="020B0604020202020204" pitchFamily="34" charset="0"/>
              </a:rPr>
              <a:t>The ABCB has developed a fan system calculator and pump system calculator to assist NCC users to demonstrate compliance with the NCC fan system and pump system provisions in Part J5.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The fan system calculator allows a range of inputs, including various fan system characteristics, fouling risk, role of selected fan system, duct sizes and runs, flow rates, roughness, motor input power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The pump system calculator allows a range of inputs, including pump system characteristics, speed control, operating hours, pump design, pump stage, pump speed, pump configuration, pipe details and more.</a:t>
            </a:r>
            <a:endParaRPr lang="en-AU"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latin typeface="Arial" panose="020B0604020202020204" pitchFamily="34" charset="0"/>
              <a:cs typeface="Arial" panose="020B0604020202020204" pitchFamily="34" charset="0"/>
            </a:endParaRPr>
          </a:p>
          <a:p>
            <a:endParaRPr lang="en-AU"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36</a:t>
            </a:fld>
            <a:endParaRPr lang="en-AU" dirty="0"/>
          </a:p>
        </p:txBody>
      </p:sp>
    </p:spTree>
    <p:extLst>
      <p:ext uri="{BB962C8B-B14F-4D97-AF65-F5344CB8AC3E}">
        <p14:creationId xmlns:p14="http://schemas.microsoft.com/office/powerpoint/2010/main" val="1833289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Arial" panose="020B0604020202020204" pitchFamily="34" charset="0"/>
                <a:ea typeface="+mn-ea"/>
                <a:cs typeface="Arial" panose="020B0604020202020204" pitchFamily="34" charset="0"/>
              </a:rPr>
              <a:t>Part J6 contains the artificial lighting and power provisions. These provisions are primarily based on limiting energy use and cover:</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energy used for artificial lighting whilst still maintaining adequate lighting levels; and </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power supply to boiling water and chilled water storage units.</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Research </a:t>
            </a:r>
            <a:r>
              <a:rPr lang="en-US" sz="1200" kern="1200" dirty="0" smtClean="0">
                <a:solidFill>
                  <a:schemeClr val="tx1"/>
                </a:solidFill>
                <a:effectLst/>
                <a:latin typeface="Arial" panose="020B0604020202020204" pitchFamily="34" charset="0"/>
                <a:ea typeface="+mn-ea"/>
                <a:cs typeface="Arial" panose="020B0604020202020204" pitchFamily="34" charset="0"/>
              </a:rPr>
              <a:t>indicates </a:t>
            </a:r>
            <a:r>
              <a:rPr lang="en-US" sz="1200" kern="1200" dirty="0">
                <a:solidFill>
                  <a:schemeClr val="tx1"/>
                </a:solidFill>
                <a:effectLst/>
                <a:latin typeface="Arial" panose="020B0604020202020204" pitchFamily="34" charset="0"/>
                <a:ea typeface="+mn-ea"/>
                <a:cs typeface="Arial" panose="020B0604020202020204" pitchFamily="34" charset="0"/>
              </a:rPr>
              <a:t>that lighting is expected to be responsible for </a:t>
            </a:r>
            <a:r>
              <a:rPr lang="en-US" sz="1200" kern="1200" dirty="0" smtClean="0">
                <a:solidFill>
                  <a:schemeClr val="tx1"/>
                </a:solidFill>
                <a:effectLst/>
                <a:latin typeface="Arial" panose="020B0604020202020204" pitchFamily="34" charset="0"/>
                <a:ea typeface="+mn-ea"/>
                <a:cs typeface="Arial" panose="020B0604020202020204" pitchFamily="34" charset="0"/>
              </a:rPr>
              <a:t>26% </a:t>
            </a:r>
            <a:r>
              <a:rPr lang="en-US" sz="1200" kern="1200" dirty="0">
                <a:solidFill>
                  <a:schemeClr val="tx1"/>
                </a:solidFill>
                <a:effectLst/>
                <a:latin typeface="Arial" panose="020B0604020202020204" pitchFamily="34" charset="0"/>
                <a:ea typeface="+mn-ea"/>
                <a:cs typeface="Arial" panose="020B0604020202020204" pitchFamily="34" charset="0"/>
              </a:rPr>
              <a:t>of the electrical energy used in </a:t>
            </a:r>
            <a:r>
              <a:rPr lang="en-US" sz="1200" kern="1200" dirty="0" smtClean="0">
                <a:solidFill>
                  <a:schemeClr val="tx1"/>
                </a:solidFill>
                <a:effectLst/>
                <a:latin typeface="Arial" panose="020B0604020202020204" pitchFamily="34" charset="0"/>
                <a:ea typeface="+mn-ea"/>
                <a:cs typeface="Arial" panose="020B0604020202020204" pitchFamily="34" charset="0"/>
              </a:rPr>
              <a:t>an office building.</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Therefore</a:t>
            </a:r>
            <a:r>
              <a:rPr lang="en-US" sz="1200" kern="1200" dirty="0">
                <a:solidFill>
                  <a:schemeClr val="tx1"/>
                </a:solidFill>
                <a:effectLst/>
                <a:latin typeface="Arial" panose="020B0604020202020204" pitchFamily="34" charset="0"/>
                <a:ea typeface="+mn-ea"/>
                <a:cs typeface="Arial" panose="020B0604020202020204" pitchFamily="34" charset="0"/>
              </a:rPr>
              <a:t>, artificial lighting measures are designed to curb unreasonable energy use. </a:t>
            </a:r>
            <a:r>
              <a:rPr lang="en-AU" sz="1200" kern="1200" dirty="0" smtClean="0">
                <a:solidFill>
                  <a:schemeClr val="tx1"/>
                </a:solidFill>
                <a:latin typeface="Arial" panose="020B0604020202020204" pitchFamily="34" charset="0"/>
                <a:ea typeface="+mn-ea"/>
                <a:cs typeface="Arial" panose="020B0604020202020204" pitchFamily="34" charset="0"/>
              </a:rPr>
              <a:t>The provisions for lighting also reflect the ongoing transition by industry and consumers to the use of more energy efficient LED lighting. </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Lighting </a:t>
            </a:r>
            <a:r>
              <a:rPr lang="en-US" sz="1200" kern="1200" dirty="0">
                <a:solidFill>
                  <a:schemeClr val="tx1"/>
                </a:solidFill>
                <a:effectLst/>
                <a:latin typeface="Arial" panose="020B0604020202020204" pitchFamily="34" charset="0"/>
                <a:ea typeface="+mn-ea"/>
                <a:cs typeface="Arial" panose="020B0604020202020204" pitchFamily="34" charset="0"/>
              </a:rPr>
              <a:t>inefficiencies also have a compounding effect in warmer climates because the extra electrical load for lighting translates to waste heat that increases the load on the air-conditioning system.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spcAft>
                <a:spcPts val="1200"/>
              </a:spcAft>
              <a:buNone/>
            </a:pPr>
            <a:r>
              <a:rPr lang="en-AU" sz="1200" dirty="0" smtClean="0">
                <a:latin typeface="Arial" panose="020B0604020202020204" pitchFamily="34" charset="0"/>
                <a:cs typeface="Arial" panose="020B0604020202020204" pitchFamily="34" charset="0"/>
              </a:rPr>
              <a:t>The ABCB has developed a Lighting Calculator to assist NCC users to demonstrate compliance with the NCC artificial lighting provisions. </a:t>
            </a:r>
          </a:p>
          <a:p>
            <a:pPr marL="0" indent="0">
              <a:spcAft>
                <a:spcPts val="1200"/>
              </a:spcAft>
              <a:buNone/>
            </a:pPr>
            <a:endParaRPr lang="en-AU" sz="1200" dirty="0" smtClean="0">
              <a:latin typeface="Arial" panose="020B0604020202020204" pitchFamily="34" charset="0"/>
              <a:cs typeface="Arial" panose="020B0604020202020204" pitchFamily="34" charset="0"/>
            </a:endParaRPr>
          </a:p>
          <a:p>
            <a:pPr marL="0" indent="0">
              <a:spcAft>
                <a:spcPts val="1200"/>
              </a:spcAft>
              <a:buNone/>
            </a:pPr>
            <a:r>
              <a:rPr lang="en-US" sz="1200" dirty="0" smtClean="0">
                <a:latin typeface="Arial" panose="020B0604020202020204" pitchFamily="34" charset="0"/>
                <a:cs typeface="Arial" panose="020B0604020202020204" pitchFamily="34" charset="0"/>
              </a:rPr>
              <a:t>The Calculator allows a range of inputs, including floor areas, perimeter of space, ceiling heights, design illumination power load, space type, light colour, and more.</a:t>
            </a:r>
          </a:p>
          <a:p>
            <a:pPr marL="0" indent="0">
              <a:spcAft>
                <a:spcPts val="1200"/>
              </a:spcAft>
              <a:buNone/>
            </a:pPr>
            <a:endParaRPr lang="en-US" sz="1200" dirty="0" smtClean="0">
              <a:latin typeface="Arial" panose="020B0604020202020204" pitchFamily="34" charset="0"/>
              <a:cs typeface="Arial" panose="020B0604020202020204" pitchFamily="34" charset="0"/>
            </a:endParaRPr>
          </a:p>
          <a:p>
            <a:pPr marL="0" indent="0">
              <a:spcAft>
                <a:spcPts val="1200"/>
              </a:spcAft>
              <a:buNone/>
            </a:pPr>
            <a:r>
              <a:rPr lang="en-AU" sz="1200" dirty="0" smtClean="0">
                <a:latin typeface="Arial" panose="020B0604020202020204" pitchFamily="34" charset="0"/>
                <a:cs typeface="Arial" panose="020B0604020202020204" pitchFamily="34" charset="0"/>
              </a:rPr>
              <a:t>Lighting designers should also note</a:t>
            </a:r>
            <a:r>
              <a:rPr lang="en-AU" sz="1200" baseline="0" dirty="0" smtClean="0">
                <a:latin typeface="Arial" panose="020B0604020202020204" pitchFamily="34" charset="0"/>
                <a:cs typeface="Arial" panose="020B0604020202020204" pitchFamily="34" charset="0"/>
              </a:rPr>
              <a:t> that there is a</a:t>
            </a:r>
            <a:r>
              <a:rPr lang="en-AU" sz="1200" dirty="0" smtClean="0">
                <a:latin typeface="Arial" panose="020B0604020202020204" pitchFamily="34" charset="0"/>
                <a:cs typeface="Arial" panose="020B0604020202020204" pitchFamily="34" charset="0"/>
              </a:rPr>
              <a:t> range of adjustment factors they</a:t>
            </a:r>
            <a:r>
              <a:rPr lang="en-AU" sz="1200" baseline="0" dirty="0" smtClean="0">
                <a:latin typeface="Arial" panose="020B0604020202020204" pitchFamily="34" charset="0"/>
                <a:cs typeface="Arial" panose="020B0604020202020204" pitchFamily="34" charset="0"/>
              </a:rPr>
              <a:t> can use</a:t>
            </a:r>
            <a:r>
              <a:rPr lang="en-AU" sz="1200" dirty="0" smtClean="0">
                <a:latin typeface="Arial" panose="020B0604020202020204" pitchFamily="34" charset="0"/>
                <a:cs typeface="Arial" panose="020B0604020202020204" pitchFamily="34" charset="0"/>
              </a:rPr>
              <a:t>.</a:t>
            </a:r>
            <a:r>
              <a:rPr lang="en-AU" sz="1200" baseline="0" dirty="0" smtClean="0">
                <a:latin typeface="Arial" panose="020B0604020202020204" pitchFamily="34" charset="0"/>
                <a:cs typeface="Arial" panose="020B0604020202020204" pitchFamily="34" charset="0"/>
              </a:rPr>
              <a:t> T</a:t>
            </a:r>
            <a:r>
              <a:rPr lang="en-AU" sz="1200" dirty="0" smtClean="0">
                <a:latin typeface="Arial" panose="020B0604020202020204" pitchFamily="34" charset="0"/>
                <a:cs typeface="Arial" panose="020B0604020202020204" pitchFamily="34" charset="0"/>
              </a:rPr>
              <a:t>hese factors can significantly increase the amount of lighting that a space can have above the base line.</a:t>
            </a:r>
            <a:endParaRPr lang="en-US" sz="1200" dirty="0" smtClean="0">
              <a:latin typeface="Arial" panose="020B0604020202020204" pitchFamily="34" charset="0"/>
              <a:cs typeface="Arial" panose="020B0604020202020204" pitchFamily="34" charset="0"/>
            </a:endParaRPr>
          </a:p>
          <a:p>
            <a:pPr marL="0" indent="0">
              <a:spcAft>
                <a:spcPts val="1200"/>
              </a:spcAft>
              <a:buNone/>
            </a:pPr>
            <a:endParaRPr lang="en-US" sz="1200" dirty="0" smtClean="0">
              <a:latin typeface="Arial" panose="020B0604020202020204" pitchFamily="34" charset="0"/>
              <a:cs typeface="Arial" panose="020B0604020202020204" pitchFamily="34" charset="0"/>
            </a:endParaRPr>
          </a:p>
          <a:p>
            <a:pPr marL="0" indent="0">
              <a:spcAft>
                <a:spcPts val="1200"/>
              </a:spcAft>
              <a:buNone/>
            </a:pPr>
            <a:r>
              <a:rPr lang="en-US" sz="1200" u="sng" dirty="0" smtClean="0">
                <a:latin typeface="Arial" panose="020B0604020202020204" pitchFamily="34" charset="0"/>
                <a:cs typeface="Arial" panose="020B0604020202020204" pitchFamily="34" charset="0"/>
              </a:rPr>
              <a:t>(Note 1 (reference for lighting use):</a:t>
            </a:r>
          </a:p>
          <a:p>
            <a:pPr marL="0" indent="0">
              <a:spcAft>
                <a:spcPts val="1200"/>
              </a:spcAft>
              <a:buNone/>
            </a:pP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Pitt &amp; Sherry with input from BIS Shrapnel and Exergy Pty Ltd, for the DCCEE, Baseline Energy Consumption and Greenhouse Gas Emissions – In commercial Buildings in Australia, Part 1 – Report, November 2012 (pg. 7).)</a:t>
            </a:r>
            <a:endParaRPr lang="en-AU" sz="1200" dirty="0" smtClean="0">
              <a:latin typeface="Arial" panose="020B0604020202020204" pitchFamily="34" charset="0"/>
              <a:cs typeface="Arial" panose="020B0604020202020204" pitchFamily="34" charset="0"/>
            </a:endParaRPr>
          </a:p>
          <a:p>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37</a:t>
            </a:fld>
            <a:endParaRPr lang="en-AU" dirty="0"/>
          </a:p>
        </p:txBody>
      </p:sp>
    </p:spTree>
    <p:extLst>
      <p:ext uri="{BB962C8B-B14F-4D97-AF65-F5344CB8AC3E}">
        <p14:creationId xmlns:p14="http://schemas.microsoft.com/office/powerpoint/2010/main" val="2503808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Part J7 contains provisions for heated water supply and swimming pools and spa pool plant.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These provisions are primarily based on the plant used for heating and cover</a:t>
            </a:r>
            <a:r>
              <a:rPr lang="en-US" sz="1200" kern="1200" dirty="0" smtClean="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using low greenhouse intensity energy sources; and</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reducing energy used for pumping and heating.</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It should be noted that the previous provisions in Part J7.2 covering heated water supply for food preparation and sanitary purposes, are now contained within Part B2 of NCC Volume Three.</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38</a:t>
            </a:fld>
            <a:endParaRPr lang="en-AU" dirty="0"/>
          </a:p>
        </p:txBody>
      </p:sp>
    </p:spTree>
    <p:extLst>
      <p:ext uri="{BB962C8B-B14F-4D97-AF65-F5344CB8AC3E}">
        <p14:creationId xmlns:p14="http://schemas.microsoft.com/office/powerpoint/2010/main" val="2245299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Part J8 contains provisions for facilities for monitoring energy use. These provisions are based on a means for accessing energy use information for the building.</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Part J8 applies to all Class 2 to 9 buildings, except within a sole-occupancy unit of a Class 2 or a Class 4 part of a building or Class 8 electricity network substation.</a:t>
            </a:r>
          </a:p>
        </p:txBody>
      </p:sp>
      <p:sp>
        <p:nvSpPr>
          <p:cNvPr id="4" name="Slide Number Placeholder 3"/>
          <p:cNvSpPr>
            <a:spLocks noGrp="1"/>
          </p:cNvSpPr>
          <p:nvPr>
            <p:ph type="sldNum" sz="quarter" idx="10"/>
          </p:nvPr>
        </p:nvSpPr>
        <p:spPr/>
        <p:txBody>
          <a:bodyPr/>
          <a:lstStyle/>
          <a:p>
            <a:fld id="{DC1BBB11-5BC7-4717-B679-994F200CF5A2}" type="slidenum">
              <a:rPr lang="en-AU" smtClean="0"/>
              <a:pPr/>
              <a:t>39</a:t>
            </a:fld>
            <a:endParaRPr lang="en-AU" dirty="0"/>
          </a:p>
        </p:txBody>
      </p:sp>
    </p:spTree>
    <p:extLst>
      <p:ext uri="{BB962C8B-B14F-4D97-AF65-F5344CB8AC3E}">
        <p14:creationId xmlns:p14="http://schemas.microsoft.com/office/powerpoint/2010/main" val="11888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The aim is to provide you with a basic understanding of the NCC Volume One energy efficiency provisions.</a:t>
            </a:r>
            <a:endParaRPr lang="en-A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AU" baseline="0" dirty="0">
                <a:latin typeface="Arial" panose="020B0604020202020204" pitchFamily="34" charset="0"/>
                <a:cs typeface="Arial" panose="020B0604020202020204" pitchFamily="34" charset="0"/>
              </a:rPr>
              <a:t>This material is designed for all building and plumbing professionals, but especially for those with an interest in energy efficiency and sustainability.</a:t>
            </a:r>
          </a:p>
        </p:txBody>
      </p:sp>
      <p:sp>
        <p:nvSpPr>
          <p:cNvPr id="4" name="Slide Number Placeholder 3"/>
          <p:cNvSpPr>
            <a:spLocks noGrp="1"/>
          </p:cNvSpPr>
          <p:nvPr>
            <p:ph type="sldNum" sz="quarter" idx="10"/>
          </p:nvPr>
        </p:nvSpPr>
        <p:spPr/>
        <p:txBody>
          <a:bodyPr/>
          <a:lstStyle/>
          <a:p>
            <a:fld id="{47A8E902-E9C9-4ECE-86F1-AE8F127DB40F}" type="slidenum">
              <a:rPr lang="en-AU" smtClean="0"/>
              <a:pPr/>
              <a:t>4</a:t>
            </a:fld>
            <a:endParaRPr lang="en-AU" dirty="0"/>
          </a:p>
        </p:txBody>
      </p:sp>
    </p:spTree>
    <p:extLst>
      <p:ext uri="{BB962C8B-B14F-4D97-AF65-F5344CB8AC3E}">
        <p14:creationId xmlns:p14="http://schemas.microsoft.com/office/powerpoint/2010/main" val="1895776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AU" b="0" u="none" dirty="0">
                <a:latin typeface="Arial" panose="020B0604020202020204" pitchFamily="34" charset="0"/>
                <a:cs typeface="Arial" panose="020B0604020202020204" pitchFamily="34" charset="0"/>
              </a:rPr>
              <a:t>To better understand</a:t>
            </a:r>
            <a:r>
              <a:rPr lang="en-AU" b="0" u="none" baseline="0" dirty="0">
                <a:latin typeface="Arial" panose="020B0604020202020204" pitchFamily="34" charset="0"/>
                <a:cs typeface="Arial" panose="020B0604020202020204" pitchFamily="34" charset="0"/>
              </a:rPr>
              <a:t> the Part </a:t>
            </a:r>
            <a:r>
              <a:rPr lang="en-AU" b="0" u="none" baseline="0" dirty="0" smtClean="0">
                <a:latin typeface="Arial" panose="020B0604020202020204" pitchFamily="34" charset="0"/>
                <a:cs typeface="Arial" panose="020B0604020202020204" pitchFamily="34" charset="0"/>
              </a:rPr>
              <a:t>J1 – Building fabric - Deemed-to-Satisfy </a:t>
            </a:r>
            <a:r>
              <a:rPr lang="en-AU" b="0" u="none" baseline="0" dirty="0">
                <a:latin typeface="Arial" panose="020B0604020202020204" pitchFamily="34" charset="0"/>
                <a:cs typeface="Arial" panose="020B0604020202020204" pitchFamily="34" charset="0"/>
              </a:rPr>
              <a:t>Provisions for </a:t>
            </a:r>
            <a:r>
              <a:rPr lang="en-AU" b="0" u="none" baseline="0" dirty="0" smtClean="0">
                <a:latin typeface="Arial" panose="020B0604020202020204" pitchFamily="34" charset="0"/>
                <a:cs typeface="Arial" panose="020B0604020202020204" pitchFamily="34" charset="0"/>
              </a:rPr>
              <a:t>walls and glazing</a:t>
            </a:r>
            <a:r>
              <a:rPr lang="en-AU" b="0" u="none" baseline="0" dirty="0">
                <a:latin typeface="Arial" panose="020B0604020202020204" pitchFamily="34" charset="0"/>
                <a:cs typeface="Arial" panose="020B0604020202020204" pitchFamily="34" charset="0"/>
              </a:rPr>
              <a:t>, let</a:t>
            </a:r>
            <a:r>
              <a:rPr lang="en-US" u="none" dirty="0">
                <a:latin typeface="Arial" panose="020B0604020202020204" pitchFamily="34" charset="0"/>
                <a:cs typeface="Arial" panose="020B0604020202020204" pitchFamily="34" charset="0"/>
              </a:rPr>
              <a:t>’s consider an example.</a:t>
            </a:r>
          </a:p>
          <a:p>
            <a:pPr>
              <a:spcBef>
                <a:spcPct val="0"/>
              </a:spcBef>
            </a:pPr>
            <a:endParaRPr lang="en-US" u="none" dirty="0">
              <a:latin typeface="Arial" panose="020B0604020202020204" pitchFamily="34" charset="0"/>
              <a:cs typeface="Arial" panose="020B0604020202020204" pitchFamily="34" charset="0"/>
            </a:endParaRPr>
          </a:p>
          <a:p>
            <a:pPr>
              <a:spcBef>
                <a:spcPct val="0"/>
              </a:spcBef>
            </a:pPr>
            <a:r>
              <a:rPr lang="en-US" u="none" dirty="0">
                <a:latin typeface="Arial" panose="020B0604020202020204" pitchFamily="34" charset="0"/>
                <a:cs typeface="Arial" panose="020B0604020202020204" pitchFamily="34" charset="0"/>
              </a:rPr>
              <a:t>The next few slides </a:t>
            </a:r>
            <a:r>
              <a:rPr lang="en-US" u="none" dirty="0" smtClean="0">
                <a:latin typeface="Arial" panose="020B0604020202020204" pitchFamily="34" charset="0"/>
                <a:cs typeface="Arial" panose="020B0604020202020204" pitchFamily="34" charset="0"/>
              </a:rPr>
              <a:t>follow </a:t>
            </a:r>
            <a:r>
              <a:rPr lang="en-US" u="none" dirty="0">
                <a:latin typeface="Arial" panose="020B0604020202020204" pitchFamily="34" charset="0"/>
                <a:cs typeface="Arial" panose="020B0604020202020204" pitchFamily="34" charset="0"/>
              </a:rPr>
              <a:t>on from what</a:t>
            </a:r>
            <a:r>
              <a:rPr lang="en-US" u="none" baseline="0" dirty="0">
                <a:latin typeface="Arial" panose="020B0604020202020204" pitchFamily="34" charset="0"/>
                <a:cs typeface="Arial" panose="020B0604020202020204" pitchFamily="34" charset="0"/>
              </a:rPr>
              <a:t> we have just presented in the context of a small retail building. </a:t>
            </a:r>
          </a:p>
          <a:p>
            <a:pPr>
              <a:spcBef>
                <a:spcPct val="0"/>
              </a:spcBef>
            </a:pPr>
            <a:endParaRPr lang="en-US" u="none" baseline="0" dirty="0">
              <a:latin typeface="Arial" panose="020B0604020202020204" pitchFamily="34" charset="0"/>
              <a:cs typeface="Arial" panose="020B0604020202020204" pitchFamily="34" charset="0"/>
            </a:endParaRPr>
          </a:p>
          <a:p>
            <a:pPr>
              <a:spcBef>
                <a:spcPct val="0"/>
              </a:spcBef>
            </a:pPr>
            <a:r>
              <a:rPr lang="en-US" u="none" baseline="0" dirty="0">
                <a:latin typeface="Arial" panose="020B0604020202020204" pitchFamily="34" charset="0"/>
                <a:cs typeface="Arial" panose="020B0604020202020204" pitchFamily="34" charset="0"/>
              </a:rPr>
              <a:t>Listed on the right hand side of the screen are some of the items we need to consider in applying the </a:t>
            </a:r>
            <a:r>
              <a:rPr lang="en-US" u="none" baseline="0" dirty="0" smtClean="0">
                <a:latin typeface="Arial" panose="020B0604020202020204" pitchFamily="34" charset="0"/>
                <a:cs typeface="Arial" panose="020B0604020202020204" pitchFamily="34" charset="0"/>
              </a:rPr>
              <a:t>Provisions </a:t>
            </a:r>
            <a:r>
              <a:rPr lang="en-US" u="none" baseline="0" dirty="0">
                <a:latin typeface="Arial" panose="020B0604020202020204" pitchFamily="34" charset="0"/>
                <a:cs typeface="Arial" panose="020B0604020202020204" pitchFamily="34" charset="0"/>
              </a:rPr>
              <a:t>and more specifically using the </a:t>
            </a:r>
            <a:r>
              <a:rPr lang="en-US" u="none" baseline="0" dirty="0" smtClean="0">
                <a:latin typeface="Arial" panose="020B0604020202020204" pitchFamily="34" charset="0"/>
                <a:cs typeface="Arial" panose="020B0604020202020204" pitchFamily="34" charset="0"/>
              </a:rPr>
              <a:t>Façade Calculator</a:t>
            </a:r>
            <a:r>
              <a:rPr lang="en-US" u="none" baseline="0" dirty="0">
                <a:latin typeface="Arial" panose="020B0604020202020204" pitchFamily="34" charset="0"/>
                <a:cs typeface="Arial" panose="020B0604020202020204" pitchFamily="34" charset="0"/>
              </a:rPr>
              <a:t>.</a:t>
            </a: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40</a:t>
            </a:fld>
            <a:endParaRPr lang="en-AU" dirty="0"/>
          </a:p>
        </p:txBody>
      </p:sp>
    </p:spTree>
    <p:extLst>
      <p:ext uri="{BB962C8B-B14F-4D97-AF65-F5344CB8AC3E}">
        <p14:creationId xmlns:p14="http://schemas.microsoft.com/office/powerpoint/2010/main" val="1808503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5014">
              <a:spcBef>
                <a:spcPct val="0"/>
              </a:spcBef>
            </a:pPr>
            <a:r>
              <a:rPr lang="en-US" dirty="0">
                <a:latin typeface="Arial" panose="020B0604020202020204" pitchFamily="34" charset="0"/>
                <a:cs typeface="Arial" panose="020B0604020202020204" pitchFamily="34" charset="0"/>
              </a:rPr>
              <a:t>Firstly</a:t>
            </a:r>
            <a:r>
              <a:rPr lang="en-US" baseline="0" dirty="0">
                <a:latin typeface="Arial" panose="020B0604020202020204" pitchFamily="34" charset="0"/>
                <a:cs typeface="Arial" panose="020B0604020202020204" pitchFamily="34" charset="0"/>
              </a:rPr>
              <a:t> we will need to d</a:t>
            </a:r>
            <a:r>
              <a:rPr lang="en-US" dirty="0">
                <a:latin typeface="Arial" panose="020B0604020202020204" pitchFamily="34" charset="0"/>
                <a:cs typeface="Arial" panose="020B0604020202020204" pitchFamily="34" charset="0"/>
              </a:rPr>
              <a:t>etermine the classification of the proposed building as per Part </a:t>
            </a:r>
            <a:r>
              <a:rPr lang="en-US" dirty="0" smtClean="0">
                <a:latin typeface="Arial" panose="020B0604020202020204" pitchFamily="34" charset="0"/>
                <a:cs typeface="Arial" panose="020B0604020202020204" pitchFamily="34" charset="0"/>
              </a:rPr>
              <a:t>A6 </a:t>
            </a:r>
            <a:r>
              <a:rPr lang="en-US" dirty="0">
                <a:latin typeface="Arial" panose="020B0604020202020204" pitchFamily="34" charset="0"/>
                <a:cs typeface="Arial" panose="020B0604020202020204" pitchFamily="34" charset="0"/>
              </a:rPr>
              <a:t>in Volume One. </a:t>
            </a:r>
          </a:p>
          <a:p>
            <a:pPr defTabSz="955014">
              <a:spcBef>
                <a:spcPct val="0"/>
              </a:spcBef>
            </a:pPr>
            <a:endParaRPr lang="en-AU" dirty="0">
              <a:latin typeface="Arial" panose="020B0604020202020204" pitchFamily="34" charset="0"/>
              <a:cs typeface="Arial" panose="020B0604020202020204" pitchFamily="34" charset="0"/>
            </a:endParaRPr>
          </a:p>
          <a:p>
            <a:pPr marL="656572" lvl="1" indent="-179065">
              <a:spcBef>
                <a:spcPct val="0"/>
              </a:spcBef>
              <a:buFont typeface="Arial"/>
              <a:buChar char="•"/>
            </a:pPr>
            <a:r>
              <a:rPr lang="en-AU" dirty="0">
                <a:latin typeface="Arial" panose="020B0604020202020204" pitchFamily="34" charset="0"/>
                <a:cs typeface="Arial" panose="020B0604020202020204" pitchFamily="34" charset="0"/>
              </a:rPr>
              <a:t>Answer: The retail building would be classified as a Class 6</a:t>
            </a:r>
            <a:r>
              <a:rPr lang="en-AU" baseline="0" dirty="0">
                <a:latin typeface="Arial" panose="020B0604020202020204" pitchFamily="34" charset="0"/>
                <a:cs typeface="Arial" panose="020B0604020202020204" pitchFamily="34" charset="0"/>
              </a:rPr>
              <a:t> building.</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41</a:t>
            </a:fld>
            <a:endParaRPr lang="en-AU" dirty="0"/>
          </a:p>
        </p:txBody>
      </p:sp>
    </p:spTree>
    <p:extLst>
      <p:ext uri="{BB962C8B-B14F-4D97-AF65-F5344CB8AC3E}">
        <p14:creationId xmlns:p14="http://schemas.microsoft.com/office/powerpoint/2010/main" val="80817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defTabSz="955014">
              <a:spcBef>
                <a:spcPct val="0"/>
              </a:spcBef>
            </a:pPr>
            <a:r>
              <a:rPr lang="en-US" dirty="0">
                <a:latin typeface="Arial" panose="020B0604020202020204" pitchFamily="34" charset="0"/>
                <a:cs typeface="Arial" panose="020B0604020202020204" pitchFamily="34" charset="0"/>
              </a:rPr>
              <a:t>Next</a:t>
            </a:r>
            <a:r>
              <a:rPr lang="en-US" baseline="0" dirty="0">
                <a:latin typeface="Arial" panose="020B0604020202020204" pitchFamily="34" charset="0"/>
                <a:cs typeface="Arial" panose="020B0604020202020204" pitchFamily="34" charset="0"/>
              </a:rPr>
              <a:t> we will need to d</a:t>
            </a:r>
            <a:r>
              <a:rPr lang="en-US" dirty="0">
                <a:latin typeface="Arial" panose="020B0604020202020204" pitchFamily="34" charset="0"/>
                <a:cs typeface="Arial" panose="020B0604020202020204" pitchFamily="34" charset="0"/>
              </a:rPr>
              <a:t>etermine the climate zone of the proposed building using the climate zone map in Figure </a:t>
            </a:r>
            <a:r>
              <a:rPr lang="en-US" dirty="0" smtClean="0">
                <a:latin typeface="Arial" panose="020B0604020202020204" pitchFamily="34" charset="0"/>
                <a:cs typeface="Arial" panose="020B0604020202020204" pitchFamily="34" charset="0"/>
              </a:rPr>
              <a:t>2 of Schedule</a:t>
            </a:r>
            <a:r>
              <a:rPr lang="en-US" baseline="0" dirty="0" smtClean="0">
                <a:latin typeface="Arial" panose="020B0604020202020204" pitchFamily="34" charset="0"/>
                <a:cs typeface="Arial" panose="020B0604020202020204" pitchFamily="34" charset="0"/>
              </a:rPr>
              <a:t> 3</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NCC Volume One. </a:t>
            </a:r>
          </a:p>
          <a:p>
            <a:pPr defTabSz="955014">
              <a:spcBef>
                <a:spcPct val="0"/>
              </a:spcBef>
            </a:pPr>
            <a:endParaRPr lang="en-AU" dirty="0">
              <a:latin typeface="Arial" panose="020B0604020202020204" pitchFamily="34" charset="0"/>
              <a:cs typeface="Arial" panose="020B0604020202020204" pitchFamily="34" charset="0"/>
            </a:endParaRPr>
          </a:p>
          <a:p>
            <a:pPr marL="656572" lvl="1" indent="-179065">
              <a:spcBef>
                <a:spcPct val="0"/>
              </a:spcBef>
              <a:buFont typeface="Arial"/>
              <a:buChar char="•"/>
            </a:pPr>
            <a:r>
              <a:rPr lang="en-AU" dirty="0">
                <a:latin typeface="Arial" panose="020B0604020202020204" pitchFamily="34" charset="0"/>
                <a:cs typeface="Arial" panose="020B0604020202020204" pitchFamily="34" charset="0"/>
              </a:rPr>
              <a:t>Answer: The climate zone for Perth is climate</a:t>
            </a:r>
            <a:r>
              <a:rPr lang="en-AU" baseline="0" dirty="0">
                <a:latin typeface="Arial" panose="020B0604020202020204" pitchFamily="34" charset="0"/>
                <a:cs typeface="Arial" panose="020B0604020202020204" pitchFamily="34" charset="0"/>
              </a:rPr>
              <a:t> zone 5.</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solidFill>
                  <a:prstClr val="black"/>
                </a:solidFill>
              </a:rPr>
              <a:pPr/>
              <a:t>42</a:t>
            </a:fld>
            <a:endParaRPr lang="en-AU" dirty="0">
              <a:solidFill>
                <a:prstClr val="black"/>
              </a:solidFill>
            </a:endParaRPr>
          </a:p>
        </p:txBody>
      </p:sp>
    </p:spTree>
    <p:extLst>
      <p:ext uri="{BB962C8B-B14F-4D97-AF65-F5344CB8AC3E}">
        <p14:creationId xmlns:p14="http://schemas.microsoft.com/office/powerpoint/2010/main" val="266854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a:spcBef>
                <a:spcPct val="0"/>
              </a:spcBef>
            </a:pPr>
            <a:r>
              <a:rPr lang="en-AU" b="0" u="none" dirty="0">
                <a:latin typeface="Arial" panose="020B0604020202020204" pitchFamily="34" charset="0"/>
                <a:cs typeface="Arial" panose="020B0604020202020204" pitchFamily="34" charset="0"/>
              </a:rPr>
              <a:t>Now</a:t>
            </a:r>
            <a:r>
              <a:rPr lang="en-AU" b="0" u="none" baseline="0" dirty="0">
                <a:latin typeface="Arial" panose="020B0604020202020204" pitchFamily="34" charset="0"/>
                <a:cs typeface="Arial" panose="020B0604020202020204" pitchFamily="34" charset="0"/>
              </a:rPr>
              <a:t> that we’ve determined some basic building details, l</a:t>
            </a:r>
            <a:r>
              <a:rPr lang="en-US" u="none" dirty="0" smtClean="0">
                <a:latin typeface="Arial" panose="020B0604020202020204" pitchFamily="34" charset="0"/>
                <a:cs typeface="Arial" panose="020B0604020202020204" pitchFamily="34" charset="0"/>
              </a:rPr>
              <a:t>et’s have a </a:t>
            </a:r>
            <a:r>
              <a:rPr lang="en-US" u="none" baseline="0" dirty="0" smtClean="0">
                <a:latin typeface="Arial" panose="020B0604020202020204" pitchFamily="34" charset="0"/>
                <a:cs typeface="Arial" panose="020B0604020202020204" pitchFamily="34" charset="0"/>
              </a:rPr>
              <a:t>look </a:t>
            </a:r>
            <a:r>
              <a:rPr lang="en-US" u="none" baseline="0" dirty="0">
                <a:latin typeface="Arial" panose="020B0604020202020204" pitchFamily="34" charset="0"/>
                <a:cs typeface="Arial" panose="020B0604020202020204" pitchFamily="34" charset="0"/>
              </a:rPr>
              <a:t>at u</a:t>
            </a:r>
            <a:r>
              <a:rPr lang="en-US" u="none" dirty="0">
                <a:latin typeface="Arial" panose="020B0604020202020204" pitchFamily="34" charset="0"/>
                <a:cs typeface="Arial" panose="020B0604020202020204" pitchFamily="34" charset="0"/>
              </a:rPr>
              <a:t>sing the </a:t>
            </a:r>
            <a:r>
              <a:rPr lang="en-US" u="none" dirty="0" smtClean="0">
                <a:latin typeface="Arial" panose="020B0604020202020204" pitchFamily="34" charset="0"/>
                <a:cs typeface="Arial" panose="020B0604020202020204" pitchFamily="34" charset="0"/>
              </a:rPr>
              <a:t>Façade Calculator </a:t>
            </a:r>
            <a:r>
              <a:rPr lang="en-US" u="none" dirty="0">
                <a:latin typeface="Arial" panose="020B0604020202020204" pitchFamily="34" charset="0"/>
                <a:cs typeface="Arial" panose="020B0604020202020204" pitchFamily="34" charset="0"/>
              </a:rPr>
              <a:t>to assess the energy</a:t>
            </a:r>
            <a:r>
              <a:rPr lang="en-US" u="none" baseline="0" dirty="0">
                <a:latin typeface="Arial" panose="020B0604020202020204" pitchFamily="34" charset="0"/>
                <a:cs typeface="Arial" panose="020B0604020202020204" pitchFamily="34" charset="0"/>
              </a:rPr>
              <a:t> efficiency compliance of the </a:t>
            </a:r>
            <a:r>
              <a:rPr lang="en-US" u="none" baseline="0" dirty="0" smtClean="0">
                <a:latin typeface="Arial" panose="020B0604020202020204" pitchFamily="34" charset="0"/>
                <a:cs typeface="Arial" panose="020B0604020202020204" pitchFamily="34" charset="0"/>
              </a:rPr>
              <a:t>wall and glazing </a:t>
            </a:r>
            <a:r>
              <a:rPr lang="en-US" u="none" baseline="0" dirty="0">
                <a:latin typeface="Arial" panose="020B0604020202020204" pitchFamily="34" charset="0"/>
                <a:cs typeface="Arial" panose="020B0604020202020204" pitchFamily="34" charset="0"/>
              </a:rPr>
              <a:t>to the Part </a:t>
            </a:r>
            <a:r>
              <a:rPr lang="en-US" u="none" baseline="0" dirty="0" smtClean="0">
                <a:latin typeface="Arial" panose="020B0604020202020204" pitchFamily="34" charset="0"/>
                <a:cs typeface="Arial" panose="020B0604020202020204" pitchFamily="34" charset="0"/>
              </a:rPr>
              <a:t>J1 Deemed-to-Satisfy </a:t>
            </a:r>
            <a:r>
              <a:rPr lang="en-US" u="none" baseline="0" dirty="0">
                <a:latin typeface="Arial" panose="020B0604020202020204" pitchFamily="34" charset="0"/>
                <a:cs typeface="Arial" panose="020B0604020202020204" pitchFamily="34" charset="0"/>
              </a:rPr>
              <a:t>Provisions</a:t>
            </a:r>
            <a:r>
              <a:rPr lang="en-US" u="none"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47A8E902-E9C9-4ECE-86F1-AE8F127DB40F}" type="slidenum">
              <a:rPr lang="en-AU" smtClean="0">
                <a:solidFill>
                  <a:prstClr val="black"/>
                </a:solidFill>
              </a:rPr>
              <a:pPr/>
              <a:t>43</a:t>
            </a:fld>
            <a:endParaRPr lang="en-AU" dirty="0">
              <a:solidFill>
                <a:prstClr val="black"/>
              </a:solidFill>
            </a:endParaRPr>
          </a:p>
        </p:txBody>
      </p:sp>
    </p:spTree>
    <p:extLst>
      <p:ext uri="{BB962C8B-B14F-4D97-AF65-F5344CB8AC3E}">
        <p14:creationId xmlns:p14="http://schemas.microsoft.com/office/powerpoint/2010/main" val="1192901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a:defRPr/>
            </a:pPr>
            <a:r>
              <a:rPr lang="en-AU" sz="1200" kern="0" dirty="0" smtClean="0">
                <a:solidFill>
                  <a:prstClr val="white"/>
                </a:solidFill>
                <a:latin typeface="Arial" panose="020B0604020202020204" pitchFamily="34" charset="0"/>
                <a:ea typeface="+mn-ea"/>
                <a:cs typeface="Arial" panose="020B0604020202020204" pitchFamily="34" charset="0"/>
              </a:rPr>
              <a:t>In using the Façade Calculator, there is a five step process. </a:t>
            </a:r>
          </a:p>
          <a:p>
            <a:pPr>
              <a:defRPr/>
            </a:pPr>
            <a:endParaRPr lang="en-AU" sz="1200" kern="0" dirty="0" smtClean="0">
              <a:solidFill>
                <a:prstClr val="white"/>
              </a:solidFill>
              <a:latin typeface="Arial" panose="020B0604020202020204" pitchFamily="34" charset="0"/>
              <a:ea typeface="+mn-ea"/>
              <a:cs typeface="Arial" panose="020B0604020202020204" pitchFamily="34" charset="0"/>
            </a:endParaRPr>
          </a:p>
          <a:p>
            <a:pPr>
              <a:defRPr/>
            </a:pPr>
            <a:r>
              <a:rPr lang="en-AU" sz="1200" kern="0" dirty="0" smtClean="0">
                <a:solidFill>
                  <a:prstClr val="white"/>
                </a:solidFill>
                <a:latin typeface="Arial" panose="020B0604020202020204" pitchFamily="34" charset="0"/>
                <a:ea typeface="+mn-ea"/>
                <a:cs typeface="Arial" panose="020B0604020202020204" pitchFamily="34" charset="0"/>
              </a:rPr>
              <a:t>The first step is to enter general information about the building. This includes address, building classification, climate zone and storeys above ground</a:t>
            </a:r>
            <a:r>
              <a:rPr lang="en-AU" sz="1200" kern="0" dirty="0" smtClean="0">
                <a:solidFill>
                  <a:prstClr val="white"/>
                </a:solidFill>
                <a:latin typeface="Arial" panose="020B0604020202020204" pitchFamily="34" charset="0"/>
                <a:cs typeface="Arial" panose="020B0604020202020204" pitchFamily="34" charset="0"/>
              </a:rPr>
              <a:t>. </a:t>
            </a:r>
          </a:p>
          <a:p>
            <a:pPr>
              <a:defRPr/>
            </a:pPr>
            <a:endParaRPr lang="en-AU" sz="1200" kern="0" dirty="0" smtClean="0">
              <a:solidFill>
                <a:prstClr val="white"/>
              </a:solidFill>
              <a:latin typeface="Arial" panose="020B0604020202020204" pitchFamily="34" charset="0"/>
              <a:cs typeface="Arial" panose="020B0604020202020204" pitchFamily="34" charset="0"/>
            </a:endParaRPr>
          </a:p>
          <a:p>
            <a:pPr>
              <a:defRPr/>
            </a:pPr>
            <a:r>
              <a:rPr lang="en-AU" sz="1200" kern="0" dirty="0" smtClean="0">
                <a:solidFill>
                  <a:prstClr val="white"/>
                </a:solidFill>
                <a:latin typeface="Arial" panose="020B0604020202020204" pitchFamily="34" charset="0"/>
                <a:cs typeface="Arial" panose="020B0604020202020204" pitchFamily="34" charset="0"/>
              </a:rPr>
              <a:t>Select the General Info worksheet on the ribbon tab</a:t>
            </a:r>
            <a:r>
              <a:rPr lang="en-AU" sz="1200" kern="0" baseline="0" dirty="0" smtClean="0">
                <a:solidFill>
                  <a:prstClr val="white"/>
                </a:solidFill>
                <a:latin typeface="Arial" panose="020B0604020202020204" pitchFamily="34" charset="0"/>
                <a:cs typeface="Arial" panose="020B0604020202020204" pitchFamily="34" charset="0"/>
              </a:rPr>
              <a:t> of the Façade Calculator to enter these details into the General Information worksheet. </a:t>
            </a:r>
            <a:endParaRPr lang="en-AU" sz="1200" kern="0" dirty="0" smtClean="0">
              <a:solidFill>
                <a:prstClr val="white"/>
              </a:solidFill>
              <a:latin typeface="Arial" panose="020B0604020202020204" pitchFamily="34" charset="0"/>
              <a:cs typeface="Arial" panose="020B0604020202020204" pitchFamily="34" charset="0"/>
            </a:endParaRPr>
          </a:p>
          <a:p>
            <a:pPr>
              <a:spcBef>
                <a:spcPct val="0"/>
              </a:spcBef>
            </a:pPr>
            <a:endParaRPr lang="en-AU" b="0" u="none" baseline="0" dirty="0"/>
          </a:p>
        </p:txBody>
      </p:sp>
      <p:sp>
        <p:nvSpPr>
          <p:cNvPr id="4" name="Slide Number Placeholder 3"/>
          <p:cNvSpPr>
            <a:spLocks noGrp="1"/>
          </p:cNvSpPr>
          <p:nvPr>
            <p:ph type="sldNum" sz="quarter" idx="10"/>
          </p:nvPr>
        </p:nvSpPr>
        <p:spPr/>
        <p:txBody>
          <a:bodyPr/>
          <a:lstStyle/>
          <a:p>
            <a:fld id="{47A8E902-E9C9-4ECE-86F1-AE8F127DB40F}" type="slidenum">
              <a:rPr lang="en-AU" smtClean="0">
                <a:solidFill>
                  <a:prstClr val="black"/>
                </a:solidFill>
              </a:rPr>
              <a:pPr/>
              <a:t>44</a:t>
            </a:fld>
            <a:endParaRPr lang="en-AU" dirty="0">
              <a:solidFill>
                <a:prstClr val="black"/>
              </a:solidFill>
            </a:endParaRPr>
          </a:p>
        </p:txBody>
      </p:sp>
    </p:spTree>
    <p:extLst>
      <p:ext uri="{BB962C8B-B14F-4D97-AF65-F5344CB8AC3E}">
        <p14:creationId xmlns:p14="http://schemas.microsoft.com/office/powerpoint/2010/main" val="90415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a:defRPr/>
            </a:pPr>
            <a:r>
              <a:rPr lang="en-AU" sz="1200" kern="0" dirty="0" smtClean="0">
                <a:solidFill>
                  <a:prstClr val="white"/>
                </a:solidFill>
                <a:latin typeface="Arial" panose="020B0604020202020204" pitchFamily="34" charset="0"/>
                <a:ea typeface="+mn-ea"/>
                <a:cs typeface="Arial" panose="020B0604020202020204" pitchFamily="34" charset="0"/>
              </a:rPr>
              <a:t>The second step is selecting the Glazing Systems worksheet on the ribbon tab and then enter the relevant glazing system details. These include:</a:t>
            </a:r>
          </a:p>
          <a:p>
            <a:pPr>
              <a:defRPr/>
            </a:pPr>
            <a:endParaRPr lang="en-AU" sz="1200" kern="0" dirty="0" smtClean="0">
              <a:solidFill>
                <a:prstClr val="white"/>
              </a:solidFill>
              <a:latin typeface="Arial" panose="020B0604020202020204" pitchFamily="34" charset="0"/>
              <a:ea typeface="+mn-ea"/>
              <a:cs typeface="Arial" panose="020B0604020202020204" pitchFamily="34" charset="0"/>
            </a:endParaRPr>
          </a:p>
          <a:p>
            <a:pPr marL="685800" lvl="1" indent="-228600">
              <a:buFont typeface="Arial" panose="020B0604020202020204" pitchFamily="34" charset="0"/>
              <a:buChar char="•"/>
              <a:defRPr/>
            </a:pPr>
            <a:r>
              <a:rPr lang="en-AU" sz="1200" kern="0" dirty="0" smtClean="0">
                <a:solidFill>
                  <a:prstClr val="white"/>
                </a:solidFill>
                <a:latin typeface="Arial" panose="020B0604020202020204" pitchFamily="34" charset="0"/>
                <a:ea typeface="+mn-ea"/>
                <a:cs typeface="Arial" panose="020B0604020202020204" pitchFamily="34" charset="0"/>
              </a:rPr>
              <a:t>Glazing</a:t>
            </a:r>
            <a:r>
              <a:rPr lang="en-AU" sz="1200" kern="0" baseline="0" dirty="0" smtClean="0">
                <a:solidFill>
                  <a:prstClr val="white"/>
                </a:solidFill>
                <a:latin typeface="Arial" panose="020B0604020202020204" pitchFamily="34" charset="0"/>
                <a:ea typeface="+mn-ea"/>
                <a:cs typeface="Arial" panose="020B0604020202020204" pitchFamily="34" charset="0"/>
              </a:rPr>
              <a:t> Reference – ie an reference identifier;</a:t>
            </a:r>
          </a:p>
          <a:p>
            <a:pPr marL="685800" lvl="1" indent="-22860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System Type – e.g. awning, sliding or casement type;</a:t>
            </a:r>
          </a:p>
          <a:p>
            <a:pPr marL="685800" lvl="1" indent="-22860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Glass Type – e.g. single glazing, double glazing, double low e glazing;</a:t>
            </a:r>
          </a:p>
          <a:p>
            <a:pPr marL="685800" lvl="1" indent="-22860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Frame Type – e.g. aluminium, timber, steel;</a:t>
            </a:r>
          </a:p>
          <a:p>
            <a:pPr marL="685800" lvl="1" indent="-22860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Methodology – e.g. either AFRC (true module size) or WERS (default module size);</a:t>
            </a:r>
          </a:p>
          <a:p>
            <a:pPr marL="685800" lvl="1" indent="-22860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Total System U-Value – i.e. the thermal transmittance value for the whole window; and </a:t>
            </a:r>
          </a:p>
          <a:p>
            <a:pPr marL="685800" lvl="1" indent="-22860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Total System SGHC – i.e. the value for transmitting  solar irradiance.</a:t>
            </a:r>
          </a:p>
          <a:p>
            <a:pPr marL="685800" lvl="1" indent="-228600">
              <a:buFont typeface="Arial" panose="020B0604020202020204" pitchFamily="34" charset="0"/>
              <a:buChar char="•"/>
              <a:defRPr/>
            </a:pPr>
            <a:endParaRPr lang="en-AU" sz="1200" kern="0" baseline="0" dirty="0" smtClean="0">
              <a:solidFill>
                <a:prstClr val="white"/>
              </a:solidFill>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defRPr/>
            </a:pP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A maximum of 16 glazing systems are allowed within the Calculator for any one project.</a:t>
            </a:r>
            <a:endParaRPr lang="en-AU" sz="1200" kern="0" baseline="0" dirty="0" smtClean="0">
              <a:solidFill>
                <a:prstClr val="white"/>
              </a:solidFill>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defRPr/>
            </a:pPr>
            <a:endParaRPr lang="en-AU" sz="1200" kern="0" dirty="0">
              <a:solidFill>
                <a:prstClr val="white"/>
              </a:solidFill>
              <a:latin typeface="+mn-lt"/>
              <a:ea typeface="+mn-ea"/>
              <a:cs typeface="+mn-cs"/>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solidFill>
                  <a:prstClr val="black"/>
                </a:solidFill>
              </a:rPr>
              <a:pPr/>
              <a:t>45</a:t>
            </a:fld>
            <a:endParaRPr lang="en-AU" dirty="0">
              <a:solidFill>
                <a:prstClr val="black"/>
              </a:solidFill>
            </a:endParaRPr>
          </a:p>
        </p:txBody>
      </p:sp>
    </p:spTree>
    <p:extLst>
      <p:ext uri="{BB962C8B-B14F-4D97-AF65-F5344CB8AC3E}">
        <p14:creationId xmlns:p14="http://schemas.microsoft.com/office/powerpoint/2010/main" val="1730643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a:defRPr/>
            </a:pPr>
            <a:r>
              <a:rPr lang="en-AU" sz="1200" kern="0" dirty="0" smtClean="0">
                <a:solidFill>
                  <a:prstClr val="white"/>
                </a:solidFill>
                <a:latin typeface="Arial" panose="020B0604020202020204" pitchFamily="34" charset="0"/>
                <a:ea typeface="+mn-ea"/>
                <a:cs typeface="Arial" panose="020B0604020202020204" pitchFamily="34" charset="0"/>
              </a:rPr>
              <a:t>The third step is selecting the Wall Systems worksheet on the ribbon tab and then enter the relevant wall system details. These include:</a:t>
            </a:r>
          </a:p>
          <a:p>
            <a:pPr>
              <a:defRPr/>
            </a:pPr>
            <a:endParaRPr lang="en-AU" sz="1200" kern="0" dirty="0" smtClean="0">
              <a:solidFill>
                <a:prstClr val="white"/>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defRPr/>
            </a:pPr>
            <a:r>
              <a:rPr lang="en-AU" sz="1200" kern="0" dirty="0" smtClean="0">
                <a:solidFill>
                  <a:prstClr val="white"/>
                </a:solidFill>
                <a:latin typeface="Arial" panose="020B0604020202020204" pitchFamily="34" charset="0"/>
                <a:ea typeface="+mn-ea"/>
                <a:cs typeface="Arial" panose="020B0604020202020204" pitchFamily="34" charset="0"/>
              </a:rPr>
              <a:t>Wall reference;</a:t>
            </a:r>
          </a:p>
          <a:p>
            <a:pPr marL="628650" lvl="1" indent="-171450">
              <a:buFont typeface="Arial" panose="020B0604020202020204" pitchFamily="34" charset="0"/>
              <a:buChar char="•"/>
              <a:defRPr/>
            </a:pPr>
            <a:r>
              <a:rPr lang="en-AU" sz="1200" kern="0" dirty="0" smtClean="0">
                <a:solidFill>
                  <a:prstClr val="white"/>
                </a:solidFill>
                <a:latin typeface="Arial" panose="020B0604020202020204" pitchFamily="34" charset="0"/>
                <a:ea typeface="+mn-ea"/>
                <a:cs typeface="Arial" panose="020B0604020202020204" pitchFamily="34" charset="0"/>
              </a:rPr>
              <a:t>Wall</a:t>
            </a:r>
            <a:r>
              <a:rPr lang="en-AU" sz="1200" kern="0" baseline="0" dirty="0" smtClean="0">
                <a:solidFill>
                  <a:prstClr val="white"/>
                </a:solidFill>
                <a:latin typeface="Arial" panose="020B0604020202020204" pitchFamily="34" charset="0"/>
                <a:ea typeface="+mn-ea"/>
                <a:cs typeface="Arial" panose="020B0604020202020204" pitchFamily="34" charset="0"/>
              </a:rPr>
              <a:t> type;</a:t>
            </a:r>
          </a:p>
          <a:p>
            <a:pPr marL="628650" lvl="1" indent="-17145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Spandrel methodology;</a:t>
            </a:r>
          </a:p>
          <a:p>
            <a:pPr marL="628650" lvl="1" indent="-17145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Wall construction; </a:t>
            </a:r>
          </a:p>
          <a:p>
            <a:pPr marL="628650" lvl="1" indent="-17145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Wall thickness</a:t>
            </a:r>
          </a:p>
          <a:p>
            <a:pPr marL="628650" lvl="1" indent="-17145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Total System R-Value; and</a:t>
            </a:r>
          </a:p>
          <a:p>
            <a:pPr marL="628650" lvl="1" indent="-17145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Solar absorptance. </a:t>
            </a:r>
            <a:endParaRPr lang="en-AU" sz="1200" kern="0" dirty="0" smtClean="0">
              <a:solidFill>
                <a:prstClr val="white"/>
              </a:solidFill>
              <a:latin typeface="Arial" panose="020B0604020202020204" pitchFamily="34" charset="0"/>
              <a:ea typeface="+mn-ea"/>
              <a:cs typeface="Arial" panose="020B0604020202020204" pitchFamily="34" charset="0"/>
            </a:endParaRPr>
          </a:p>
          <a:p>
            <a:pPr marL="685800" lvl="1" indent="-228600">
              <a:buFont typeface="Arial" panose="020B0604020202020204" pitchFamily="34" charset="0"/>
              <a:buChar char="•"/>
              <a:defRPr/>
            </a:pPr>
            <a:endParaRPr lang="en-AU" sz="1200" kern="0" baseline="0" dirty="0" smtClean="0">
              <a:solidFill>
                <a:prstClr val="white"/>
              </a:solidFill>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defRPr/>
            </a:pP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A maximum of 16 wall systems are allowed within the Calculator for any one project.</a:t>
            </a:r>
            <a:endParaRPr lang="en-AU" sz="1200" kern="0" baseline="0" dirty="0" smtClean="0">
              <a:solidFill>
                <a:prstClr val="white"/>
              </a:solidFill>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defRPr/>
            </a:pPr>
            <a:endParaRPr lang="en-AU" sz="1200" kern="0" baseline="0" dirty="0" smtClean="0">
              <a:solidFill>
                <a:prstClr val="white"/>
              </a:solidFill>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defRPr/>
            </a:pPr>
            <a:endParaRPr lang="en-AU" sz="1200" kern="0" dirty="0">
              <a:solidFill>
                <a:prstClr val="white"/>
              </a:solidFill>
              <a:latin typeface="+mn-lt"/>
              <a:ea typeface="+mn-ea"/>
              <a:cs typeface="+mn-cs"/>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solidFill>
                  <a:prstClr val="black"/>
                </a:solidFill>
              </a:rPr>
              <a:pPr/>
              <a:t>46</a:t>
            </a:fld>
            <a:endParaRPr lang="en-AU" dirty="0">
              <a:solidFill>
                <a:prstClr val="black"/>
              </a:solidFill>
            </a:endParaRPr>
          </a:p>
        </p:txBody>
      </p:sp>
    </p:spTree>
    <p:extLst>
      <p:ext uri="{BB962C8B-B14F-4D97-AF65-F5344CB8AC3E}">
        <p14:creationId xmlns:p14="http://schemas.microsoft.com/office/powerpoint/2010/main" val="3005415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a:defRPr/>
            </a:pPr>
            <a:r>
              <a:rPr lang="en-AU" sz="1200" kern="0" dirty="0" smtClean="0">
                <a:solidFill>
                  <a:prstClr val="white"/>
                </a:solidFill>
                <a:latin typeface="Arial" panose="020B0604020202020204" pitchFamily="34" charset="0"/>
                <a:ea typeface="+mn-ea"/>
                <a:cs typeface="Arial" panose="020B0604020202020204" pitchFamily="34" charset="0"/>
              </a:rPr>
              <a:t>The fourth step is selecting the Shading Systems worksheet on the ribbon tab and entering the relevant shading system details. These include:</a:t>
            </a:r>
          </a:p>
          <a:p>
            <a:pPr>
              <a:defRPr/>
            </a:pPr>
            <a:endParaRPr lang="en-AU" sz="1200" kern="0" dirty="0" smtClean="0">
              <a:solidFill>
                <a:prstClr val="white"/>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defRPr/>
            </a:pPr>
            <a:r>
              <a:rPr lang="en-AU" sz="1200" kern="0" dirty="0" smtClean="0">
                <a:solidFill>
                  <a:prstClr val="white"/>
                </a:solidFill>
                <a:latin typeface="Arial" panose="020B0604020202020204" pitchFamily="34" charset="0"/>
                <a:ea typeface="+mn-ea"/>
                <a:cs typeface="Arial" panose="020B0604020202020204" pitchFamily="34" charset="0"/>
              </a:rPr>
              <a:t>Shading reference; and</a:t>
            </a:r>
          </a:p>
          <a:p>
            <a:pPr marL="628650" lvl="1" indent="-171450">
              <a:buFont typeface="Arial" panose="020B0604020202020204" pitchFamily="34" charset="0"/>
              <a:buChar char="•"/>
              <a:defRPr/>
            </a:pPr>
            <a:r>
              <a:rPr lang="en-AU" sz="1200" kern="0" baseline="0" dirty="0" smtClean="0">
                <a:solidFill>
                  <a:prstClr val="white"/>
                </a:solidFill>
                <a:latin typeface="Arial" panose="020B0604020202020204" pitchFamily="34" charset="0"/>
                <a:ea typeface="+mn-ea"/>
                <a:cs typeface="Arial" panose="020B0604020202020204" pitchFamily="34" charset="0"/>
              </a:rPr>
              <a:t>Shading type – this cell requires a selection of a horizontal shading system or ‘device’. </a:t>
            </a:r>
          </a:p>
          <a:p>
            <a:pPr marL="628650" lvl="1" indent="-171450">
              <a:buFont typeface="Arial" panose="020B0604020202020204" pitchFamily="34" charset="0"/>
              <a:buChar char="•"/>
              <a:defRPr/>
            </a:pPr>
            <a:endParaRPr lang="en-AU" sz="1200" kern="0" baseline="0" dirty="0" smtClean="0">
              <a:solidFill>
                <a:prstClr val="white"/>
              </a:solidFill>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defRPr/>
            </a:pPr>
            <a:r>
              <a:rPr lang="en-AU" sz="1200" kern="0" baseline="0" dirty="0" smtClean="0">
                <a:solidFill>
                  <a:prstClr val="white"/>
                </a:solidFill>
                <a:latin typeface="Arial" panose="020B0604020202020204" pitchFamily="34" charset="0"/>
                <a:ea typeface="+mn-ea"/>
                <a:cs typeface="Arial" panose="020B0604020202020204" pitchFamily="34" charset="0"/>
              </a:rPr>
              <a:t>A maximum of 16 shading systems </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are allowed within the Calculator </a:t>
            </a:r>
            <a:r>
              <a:rPr lang="en-AU" sz="1200" kern="0" baseline="0" dirty="0" smtClean="0">
                <a:solidFill>
                  <a:prstClr val="white"/>
                </a:solidFill>
                <a:latin typeface="Arial" panose="020B0604020202020204" pitchFamily="34" charset="0"/>
                <a:ea typeface="+mn-ea"/>
                <a:cs typeface="Arial" panose="020B0604020202020204" pitchFamily="34" charset="0"/>
              </a:rPr>
              <a:t>for any one project. </a:t>
            </a:r>
          </a:p>
          <a:p>
            <a:pPr marL="0" lvl="0" indent="0">
              <a:buFont typeface="Arial" panose="020B0604020202020204" pitchFamily="34" charset="0"/>
              <a:buNone/>
              <a:defRPr/>
            </a:pPr>
            <a:endParaRPr lang="en-AU" sz="1000" kern="0" baseline="0" dirty="0" smtClean="0">
              <a:solidFill>
                <a:prstClr val="white"/>
              </a:solidFill>
              <a:latin typeface="+mn-lt"/>
              <a:ea typeface="+mn-ea"/>
              <a:cs typeface="+mn-cs"/>
            </a:endParaRPr>
          </a:p>
          <a:p>
            <a:pPr marL="0" lvl="0" indent="0">
              <a:buFont typeface="Arial" panose="020B0604020202020204" pitchFamily="34" charset="0"/>
              <a:buNone/>
              <a:defRPr/>
            </a:pPr>
            <a:endParaRPr lang="en-AU" sz="1000" kern="0" dirty="0">
              <a:solidFill>
                <a:prstClr val="white"/>
              </a:solidFill>
              <a:latin typeface="+mn-lt"/>
              <a:ea typeface="+mn-ea"/>
              <a:cs typeface="+mn-cs"/>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solidFill>
                  <a:prstClr val="black"/>
                </a:solidFill>
              </a:rPr>
              <a:pPr/>
              <a:t>47</a:t>
            </a:fld>
            <a:endParaRPr lang="en-AU" dirty="0">
              <a:solidFill>
                <a:prstClr val="black"/>
              </a:solidFill>
            </a:endParaRPr>
          </a:p>
        </p:txBody>
      </p:sp>
    </p:spTree>
    <p:extLst>
      <p:ext uri="{BB962C8B-B14F-4D97-AF65-F5344CB8AC3E}">
        <p14:creationId xmlns:p14="http://schemas.microsoft.com/office/powerpoint/2010/main" val="1578125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0" dirty="0" smtClean="0">
                <a:solidFill>
                  <a:prstClr val="white"/>
                </a:solidFill>
                <a:latin typeface="Arial" panose="020B0604020202020204" pitchFamily="34" charset="0"/>
                <a:cs typeface="Arial" panose="020B0604020202020204" pitchFamily="34" charset="0"/>
              </a:rPr>
              <a:t>The fifth and final step is selecting the Wall Glazing Area + Results worksheet on the ribbon tab.</a:t>
            </a:r>
          </a:p>
          <a:p>
            <a:pPr>
              <a:defRPr/>
            </a:pPr>
            <a:endParaRPr lang="en-AU" sz="1200" kern="0" baseline="0" dirty="0" smtClean="0">
              <a:solidFill>
                <a:prstClr val="white"/>
              </a:solidFill>
              <a:latin typeface="Arial" panose="020B0604020202020204" pitchFamily="34" charset="0"/>
              <a:ea typeface="+mn-ea"/>
              <a:cs typeface="Arial" panose="020B0604020202020204" pitchFamily="34" charset="0"/>
            </a:endParaRP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The Wall Glazing Area + Results sheet combines the project’s general information, Glazing Systems, Wall Systems, Shading Systems and areas to calculate the J1.5 Wall and glazing results as a function of their area. </a:t>
            </a:r>
          </a:p>
          <a:p>
            <a:endPar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References specified in Glazing Systems, Wall Systems and Shading Systems can be allocated to four cardinal directions (North, East, South and West). Wall and </a:t>
            </a:r>
            <a:r>
              <a:rPr lang="en-AU" sz="1200" b="0" i="1" u="none" strike="noStrike" kern="1200" baseline="0" dirty="0" smtClean="0">
                <a:solidFill>
                  <a:schemeClr val="tx1"/>
                </a:solidFill>
                <a:latin typeface="Arial" panose="020B0604020202020204" pitchFamily="34" charset="0"/>
                <a:ea typeface="+mn-ea"/>
                <a:cs typeface="Arial" panose="020B0604020202020204" pitchFamily="34" charset="0"/>
              </a:rPr>
              <a:t>glazing </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areas are then applied to each </a:t>
            </a:r>
            <a:r>
              <a:rPr lang="en-AU" sz="1200" b="0" i="1" u="none" strike="noStrike" kern="1200" baseline="0" dirty="0" smtClean="0">
                <a:solidFill>
                  <a:schemeClr val="tx1"/>
                </a:solidFill>
                <a:latin typeface="Arial" panose="020B0604020202020204" pitchFamily="34" charset="0"/>
                <a:ea typeface="+mn-ea"/>
                <a:cs typeface="Arial" panose="020B0604020202020204" pitchFamily="34" charset="0"/>
              </a:rPr>
              <a:t>glazing </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and wall reference. </a:t>
            </a:r>
          </a:p>
          <a:p>
            <a:endPar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As per Specification J1.5a in NCC Volume One, there are two methods, Method 1 and Method 2, to determine the U-Value and solar admittance of a wall-glazing construction. </a:t>
            </a:r>
          </a:p>
          <a:p>
            <a:endPar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Method 1 results are presented below each orientation. A summary of both Method 1 and Method 2 results for all orientations are provided in the Results tab at the top of the sheet. </a:t>
            </a:r>
          </a:p>
          <a:p>
            <a:endPar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The proposed design chart must fall under the Deemed-to-Satisfy reference line in the Method 1 and Method 2 results graphs for both wall-glazing U-Value and solar admittance. </a:t>
            </a:r>
            <a:r>
              <a:rPr lang="en-AU" sz="1200" kern="0" baseline="0" dirty="0" smtClean="0">
                <a:solidFill>
                  <a:prstClr val="white"/>
                </a:solidFill>
                <a:latin typeface="Arial" panose="020B0604020202020204" pitchFamily="34" charset="0"/>
                <a:ea typeface="+mn-ea"/>
                <a:cs typeface="Arial" panose="020B0604020202020204" pitchFamily="34" charset="0"/>
              </a:rPr>
              <a:t> </a:t>
            </a:r>
          </a:p>
          <a:p>
            <a:endParaRPr lang="en-AU" sz="1200" kern="0" baseline="0" dirty="0" smtClean="0">
              <a:solidFill>
                <a:prstClr val="white"/>
              </a:solidFill>
              <a:latin typeface="Arial" panose="020B0604020202020204" pitchFamily="34" charset="0"/>
              <a:ea typeface="+mn-ea"/>
              <a:cs typeface="Arial" panose="020B0604020202020204" pitchFamily="34" charset="0"/>
            </a:endParaRPr>
          </a:p>
          <a:p>
            <a:r>
              <a:rPr lang="en-AU" sz="1200" kern="0" baseline="0" dirty="0" smtClean="0">
                <a:solidFill>
                  <a:prstClr val="white"/>
                </a:solidFill>
                <a:latin typeface="Arial" panose="020B0604020202020204" pitchFamily="34" charset="0"/>
                <a:ea typeface="+mn-ea"/>
                <a:cs typeface="Arial" panose="020B0604020202020204" pitchFamily="34" charset="0"/>
              </a:rPr>
              <a:t>The Façade Calculator also has a Help Guide contained within to provide further guidance on using the Calculator and the Handbook: Energy Efficiency Volume One contains further information on the Calculator and detailed descriptions of the format and key cells in the Calculator to explain its use. </a:t>
            </a:r>
            <a:endParaRPr lang="en-AU" sz="1200" kern="0" dirty="0">
              <a:solidFill>
                <a:prstClr val="white"/>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solidFill>
                  <a:prstClr val="black"/>
                </a:solidFill>
              </a:rPr>
              <a:pPr/>
              <a:t>48</a:t>
            </a:fld>
            <a:endParaRPr lang="en-AU" dirty="0">
              <a:solidFill>
                <a:prstClr val="black"/>
              </a:solidFill>
            </a:endParaRPr>
          </a:p>
        </p:txBody>
      </p:sp>
    </p:spTree>
    <p:extLst>
      <p:ext uri="{BB962C8B-B14F-4D97-AF65-F5344CB8AC3E}">
        <p14:creationId xmlns:p14="http://schemas.microsoft.com/office/powerpoint/2010/main" val="4278290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Now we’ve finished a brief overview of the requirements and worked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through an example</a:t>
            </a:r>
            <a:r>
              <a:rPr lang="en-US" sz="1200" kern="1200" dirty="0" smtClean="0">
                <a:solidFill>
                  <a:schemeClr val="tx1"/>
                </a:solidFill>
                <a:effectLst/>
                <a:latin typeface="Arial" panose="020B0604020202020204" pitchFamily="34" charset="0"/>
                <a:ea typeface="+mn-ea"/>
                <a:cs typeface="Arial" panose="020B0604020202020204" pitchFamily="34" charset="0"/>
              </a:rPr>
              <a:t>, there’s some other support material</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you should be aware of.</a:t>
            </a:r>
          </a:p>
          <a:p>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To help better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understand NCC Volume One, </a:t>
            </a:r>
            <a:r>
              <a:rPr lang="en-US" sz="1200" kern="1200" dirty="0" smtClean="0">
                <a:solidFill>
                  <a:schemeClr val="tx1"/>
                </a:solidFill>
                <a:effectLst/>
                <a:latin typeface="Arial" panose="020B0604020202020204" pitchFamily="34" charset="0"/>
                <a:ea typeface="+mn-ea"/>
                <a:cs typeface="Arial" panose="020B0604020202020204" pitchFamily="34" charset="0"/>
              </a:rPr>
              <a:t>additional </a:t>
            </a:r>
            <a:r>
              <a:rPr lang="en-US" sz="1200" kern="1200" dirty="0">
                <a:solidFill>
                  <a:schemeClr val="tx1"/>
                </a:solidFill>
                <a:effectLst/>
                <a:latin typeface="Arial" panose="020B0604020202020204" pitchFamily="34" charset="0"/>
                <a:ea typeface="+mn-ea"/>
                <a:cs typeface="Arial" panose="020B0604020202020204" pitchFamily="34" charset="0"/>
              </a:rPr>
              <a:t>explanatory information is provided in the Guide to Volume One.  </a:t>
            </a:r>
          </a:p>
          <a:p>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 Guide is non‐mandatory and is used to provide additional guidance on the application of the particular Parts, clauses, and defined terms. </a:t>
            </a: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 Guide is integrated into NCC Volume One online at ncc.abcb.gov.au.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AU" u="none" dirty="0"/>
          </a:p>
        </p:txBody>
      </p:sp>
      <p:sp>
        <p:nvSpPr>
          <p:cNvPr id="4" name="Slide Number Placeholder 3"/>
          <p:cNvSpPr>
            <a:spLocks noGrp="1"/>
          </p:cNvSpPr>
          <p:nvPr>
            <p:ph type="sldNum" sz="quarter" idx="10"/>
          </p:nvPr>
        </p:nvSpPr>
        <p:spPr/>
        <p:txBody>
          <a:bodyPr/>
          <a:lstStyle/>
          <a:p>
            <a:fld id="{6BEE6E06-E35D-4AB3-9364-C74B9F361388}" type="slidenum">
              <a:rPr lang="en-AU" smtClean="0"/>
              <a:pPr/>
              <a:t>49</a:t>
            </a:fld>
            <a:endParaRPr lang="en-AU" dirty="0"/>
          </a:p>
        </p:txBody>
      </p:sp>
    </p:spTree>
    <p:extLst>
      <p:ext uri="{BB962C8B-B14F-4D97-AF65-F5344CB8AC3E}">
        <p14:creationId xmlns:p14="http://schemas.microsoft.com/office/powerpoint/2010/main" val="263111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4840">
              <a:defRPr/>
            </a:pPr>
            <a:r>
              <a:rPr lang="en-US" sz="1200" dirty="0">
                <a:latin typeface="Arial" panose="020B0604020202020204" pitchFamily="34" charset="0"/>
                <a:cs typeface="Arial" panose="020B0604020202020204" pitchFamily="34" charset="0"/>
              </a:rPr>
              <a:t>Let’s look at a brief overview of the NCC. </a:t>
            </a:r>
          </a:p>
          <a:p>
            <a:pPr defTabSz="954840">
              <a:defRPr/>
            </a:pPr>
            <a:endParaRPr lang="en-US" sz="1200" dirty="0">
              <a:latin typeface="Arial" panose="020B0604020202020204" pitchFamily="34" charset="0"/>
              <a:cs typeface="Arial" panose="020B0604020202020204" pitchFamily="34" charset="0"/>
            </a:endParaRPr>
          </a:p>
          <a:p>
            <a:pPr defTabSz="963610">
              <a:defRPr/>
            </a:pPr>
            <a:r>
              <a:rPr lang="en-US" sz="1200" dirty="0">
                <a:latin typeface="Arial" panose="020B0604020202020204" pitchFamily="34" charset="0"/>
                <a:cs typeface="Arial" panose="020B0604020202020204" pitchFamily="34" charset="0"/>
              </a:rPr>
              <a:t>The NCC is an initiative of the Council of Australian Governments (COAG) to incorporate all on-site construction requirements into a single code. Its role is to provide nationally consistent minimum necessary regulations and a technical base for the design and construction of buildings and certain structures throughout Australia.</a:t>
            </a:r>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r>
              <a:rPr lang="en-AU" sz="1200" dirty="0">
                <a:latin typeface="Arial" panose="020B0604020202020204" pitchFamily="34" charset="0"/>
                <a:cs typeface="Arial" panose="020B0604020202020204" pitchFamily="34" charset="0"/>
              </a:rPr>
              <a:t>There are three volumes </a:t>
            </a:r>
            <a:r>
              <a:rPr lang="en-AU" sz="1200" dirty="0" smtClean="0">
                <a:latin typeface="Arial" panose="020B0604020202020204" pitchFamily="34" charset="0"/>
                <a:cs typeface="Arial" panose="020B0604020202020204" pitchFamily="34" charset="0"/>
              </a:rPr>
              <a:t>in </a:t>
            </a:r>
            <a:r>
              <a:rPr lang="en-AU" sz="1200" dirty="0">
                <a:latin typeface="Arial" panose="020B0604020202020204" pitchFamily="34" charset="0"/>
                <a:cs typeface="Arial" panose="020B0604020202020204" pitchFamily="34" charset="0"/>
              </a:rPr>
              <a:t>the NCC and all three are </a:t>
            </a:r>
            <a:r>
              <a:rPr lang="en-AU" sz="1200" dirty="0" smtClean="0">
                <a:latin typeface="Arial" panose="020B0604020202020204" pitchFamily="34" charset="0"/>
                <a:cs typeface="Arial" panose="020B0604020202020204" pitchFamily="34" charset="0"/>
              </a:rPr>
              <a:t>performance-based</a:t>
            </a:r>
            <a:r>
              <a:rPr lang="en-AU" sz="1200" dirty="0">
                <a:latin typeface="Arial" panose="020B0604020202020204" pitchFamily="34" charset="0"/>
                <a:cs typeface="Arial" panose="020B0604020202020204" pitchFamily="34" charset="0"/>
              </a:rPr>
              <a:t>. </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Building Code of Australia </a:t>
            </a:r>
            <a:r>
              <a:rPr lang="en-US" sz="1200" dirty="0" smtClean="0">
                <a:latin typeface="Arial" panose="020B0604020202020204" pitchFamily="34" charset="0"/>
                <a:cs typeface="Arial" panose="020B0604020202020204" pitchFamily="34" charset="0"/>
              </a:rPr>
              <a:t>or the </a:t>
            </a:r>
            <a:r>
              <a:rPr lang="en-US" sz="1200" dirty="0">
                <a:latin typeface="Arial" panose="020B0604020202020204" pitchFamily="34" charset="0"/>
                <a:cs typeface="Arial" panose="020B0604020202020204" pitchFamily="34" charset="0"/>
              </a:rPr>
              <a:t>‘BCA’</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makes up Volume One and Volume Two of the </a:t>
            </a:r>
            <a:r>
              <a:rPr lang="en-US" sz="1200" dirty="0" smtClean="0">
                <a:latin typeface="Arial" panose="020B0604020202020204" pitchFamily="34" charset="0"/>
                <a:cs typeface="Arial" panose="020B0604020202020204" pitchFamily="34" charset="0"/>
              </a:rPr>
              <a:t>NCC.</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Volume </a:t>
            </a:r>
            <a:r>
              <a:rPr lang="en-US" sz="1200" dirty="0">
                <a:latin typeface="Arial" panose="020B0604020202020204" pitchFamily="34" charset="0"/>
                <a:cs typeface="Arial" panose="020B0604020202020204" pitchFamily="34" charset="0"/>
              </a:rPr>
              <a:t>One </a:t>
            </a:r>
            <a:r>
              <a:rPr lang="en-US" sz="1200" dirty="0" smtClean="0">
                <a:latin typeface="Arial" panose="020B0604020202020204" pitchFamily="34" charset="0"/>
                <a:cs typeface="Arial" panose="020B0604020202020204" pitchFamily="34" charset="0"/>
              </a:rPr>
              <a:t>primarily covers </a:t>
            </a:r>
            <a:r>
              <a:rPr lang="en-US" sz="1200" dirty="0">
                <a:latin typeface="Arial" panose="020B0604020202020204" pitchFamily="34" charset="0"/>
                <a:cs typeface="Arial" panose="020B0604020202020204" pitchFamily="34" charset="0"/>
              </a:rPr>
              <a:t>Class 2 to Class 9 </a:t>
            </a:r>
            <a:r>
              <a:rPr lang="en-US" sz="1200" dirty="0" smtClean="0">
                <a:latin typeface="Arial" panose="020B0604020202020204" pitchFamily="34" charset="0"/>
                <a:cs typeface="Arial" panose="020B0604020202020204" pitchFamily="34" charset="0"/>
              </a:rPr>
              <a:t>buildings</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Volume Two, Class </a:t>
            </a:r>
            <a:r>
              <a:rPr lang="en-US" sz="1200" dirty="0">
                <a:latin typeface="Arial" panose="020B0604020202020204" pitchFamily="34" charset="0"/>
                <a:cs typeface="Arial" panose="020B0604020202020204" pitchFamily="34" charset="0"/>
              </a:rPr>
              <a:t>1 and Class 10 buildings.</a:t>
            </a:r>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pPr lvl="0"/>
            <a:r>
              <a:rPr lang="en-US" sz="1200" dirty="0">
                <a:latin typeface="Arial" panose="020B0604020202020204" pitchFamily="34" charset="0"/>
                <a:cs typeface="Arial" panose="020B0604020202020204" pitchFamily="34" charset="0"/>
              </a:rPr>
              <a:t>Volume Three of the NCC is the Plumbing Code of Australia or ‘PCA’. This pertains primarily to plumbing and drainage associated with all building classifications.</a:t>
            </a:r>
            <a:endParaRPr lang="en-AU" sz="1200" dirty="0">
              <a:latin typeface="Arial" panose="020B0604020202020204" pitchFamily="34" charset="0"/>
              <a:cs typeface="Arial" panose="020B0604020202020204" pitchFamily="34" charset="0"/>
            </a:endParaRPr>
          </a:p>
          <a:p>
            <a:pPr defTabSz="963610">
              <a:defRPr/>
            </a:pPr>
            <a:endParaRPr lang="en-US" sz="1200" dirty="0">
              <a:latin typeface="Arial" panose="020B0604020202020204" pitchFamily="34" charset="0"/>
              <a:cs typeface="Arial" panose="020B0604020202020204" pitchFamily="34" charset="0"/>
            </a:endParaRPr>
          </a:p>
          <a:p>
            <a:pPr defTabSz="963610">
              <a:defRPr/>
            </a:pPr>
            <a:r>
              <a:rPr lang="en-US" sz="1200" dirty="0">
                <a:latin typeface="Arial" panose="020B0604020202020204" pitchFamily="34" charset="0"/>
                <a:cs typeface="Arial" panose="020B0604020202020204" pitchFamily="34" charset="0"/>
              </a:rPr>
              <a:t>Generally, the NCC applies to the construction of new buildings and new building and plumbing work in existing buildings. The NCC also applies to the change of use of a building.</a:t>
            </a:r>
          </a:p>
          <a:p>
            <a:pPr defTabSz="963610">
              <a:defRPr/>
            </a:pPr>
            <a:r>
              <a:rPr lang="en-US" sz="1200" dirty="0">
                <a:latin typeface="Arial" panose="020B0604020202020204" pitchFamily="34" charset="0"/>
                <a:cs typeface="Arial" panose="020B0604020202020204" pitchFamily="34" charset="0"/>
              </a:rPr>
              <a:t> </a:t>
            </a:r>
            <a:endParaRPr lang="en-AU" sz="1200" dirty="0">
              <a:latin typeface="Arial" panose="020B0604020202020204" pitchFamily="34" charset="0"/>
              <a:cs typeface="Arial" panose="020B0604020202020204" pitchFamily="34" charset="0"/>
            </a:endParaRPr>
          </a:p>
          <a:p>
            <a:pPr defTabSz="963610">
              <a:defRPr/>
            </a:pPr>
            <a:r>
              <a:rPr lang="en-US" sz="1200" dirty="0">
                <a:latin typeface="Arial" panose="020B0604020202020204" pitchFamily="34" charset="0"/>
                <a:cs typeface="Arial" panose="020B0604020202020204" pitchFamily="34" charset="0"/>
              </a:rPr>
              <a:t>The NCC takes effect as a regulatory document through its adoption by state and territory legislation.</a:t>
            </a:r>
          </a:p>
        </p:txBody>
      </p:sp>
      <p:sp>
        <p:nvSpPr>
          <p:cNvPr id="4" name="Slide Number Placeholder 3"/>
          <p:cNvSpPr>
            <a:spLocks noGrp="1"/>
          </p:cNvSpPr>
          <p:nvPr>
            <p:ph type="sldNum" sz="quarter" idx="10"/>
          </p:nvPr>
        </p:nvSpPr>
        <p:spPr/>
        <p:txBody>
          <a:bodyPr/>
          <a:lstStyle/>
          <a:p>
            <a:fld id="{DC1BBB11-5BC7-4717-B679-994F200CF5A2}" type="slidenum">
              <a:rPr lang="en-AU" smtClean="0"/>
              <a:pPr/>
              <a:t>5</a:t>
            </a:fld>
            <a:endParaRPr lang="en-AU" dirty="0"/>
          </a:p>
        </p:txBody>
      </p:sp>
    </p:spTree>
    <p:extLst>
      <p:ext uri="{BB962C8B-B14F-4D97-AF65-F5344CB8AC3E}">
        <p14:creationId xmlns:p14="http://schemas.microsoft.com/office/powerpoint/2010/main" val="9441212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Arial" panose="020B0604020202020204" pitchFamily="34" charset="0"/>
              </a:rPr>
              <a:t>The Australian Building Codes Board, or ABCB has developed a non-mandatory Handbook, NCC Volume One Energy Efficiency</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to assist understand the </a:t>
            </a:r>
            <a:r>
              <a:rPr lang="en-AU" sz="1200" kern="1200" dirty="0" smtClean="0">
                <a:solidFill>
                  <a:schemeClr val="tx1"/>
                </a:solidFill>
                <a:effectLst/>
                <a:latin typeface="Arial" panose="020B0604020202020204" pitchFamily="34" charset="0"/>
                <a:ea typeface="+mn-ea"/>
                <a:cs typeface="Arial" panose="020B0604020202020204" pitchFamily="34" charset="0"/>
              </a:rPr>
              <a:t>energy efficiency requirements in Volume One.</a:t>
            </a:r>
          </a:p>
          <a:p>
            <a:endParaRPr lang="en-AU" dirty="0">
              <a:effectLst/>
            </a:endParaRP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50</a:t>
            </a:fld>
            <a:endParaRPr lang="en-AU" dirty="0"/>
          </a:p>
        </p:txBody>
      </p:sp>
    </p:spTree>
    <p:extLst>
      <p:ext uri="{BB962C8B-B14F-4D97-AF65-F5344CB8AC3E}">
        <p14:creationId xmlns:p14="http://schemas.microsoft.com/office/powerpoint/2010/main" val="2277338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1200" dirty="0">
                <a:latin typeface="Arial" panose="020B0604020202020204" pitchFamily="34" charset="0"/>
                <a:cs typeface="Arial" panose="020B0604020202020204" pitchFamily="34" charset="0"/>
              </a:rPr>
              <a:t>The ABCB has </a:t>
            </a:r>
            <a:r>
              <a:rPr lang="en-US" sz="1200" dirty="0" smtClean="0">
                <a:latin typeface="Arial" panose="020B0604020202020204" pitchFamily="34" charset="0"/>
                <a:cs typeface="Arial" panose="020B0604020202020204" pitchFamily="34" charset="0"/>
              </a:rPr>
              <a:t>developed </a:t>
            </a:r>
            <a:r>
              <a:rPr lang="en-US" sz="1200" dirty="0">
                <a:latin typeface="Arial" panose="020B0604020202020204" pitchFamily="34" charset="0"/>
                <a:cs typeface="Arial" panose="020B0604020202020204" pitchFamily="34" charset="0"/>
              </a:rPr>
              <a:t>a range of calculators to assist practitioners to develop energy efficient building solutions. Relevant calculators for energy efficiency include the:</a:t>
            </a:r>
          </a:p>
          <a:p>
            <a:pPr marL="0" indent="0">
              <a:spcAft>
                <a:spcPts val="1200"/>
              </a:spcAft>
              <a:buNone/>
            </a:pPr>
            <a:endParaRPr lang="en-US" sz="1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Façade </a:t>
            </a:r>
            <a:r>
              <a:rPr lang="en-US" sz="1200" dirty="0" smtClean="0">
                <a:latin typeface="Arial" panose="020B0604020202020204" pitchFamily="34" charset="0"/>
                <a:cs typeface="Arial" panose="020B0604020202020204" pitchFamily="34" charset="0"/>
              </a:rPr>
              <a:t>calculator</a:t>
            </a:r>
            <a:r>
              <a:rPr lang="en-US" sz="120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Fan </a:t>
            </a:r>
            <a:r>
              <a:rPr lang="en-US" sz="1200" dirty="0" smtClean="0">
                <a:latin typeface="Arial" panose="020B0604020202020204" pitchFamily="34" charset="0"/>
                <a:cs typeface="Arial" panose="020B0604020202020204" pitchFamily="34" charset="0"/>
              </a:rPr>
              <a:t>systems calculator</a:t>
            </a:r>
            <a:r>
              <a:rPr lang="en-US" sz="120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Pump </a:t>
            </a:r>
            <a:r>
              <a:rPr lang="en-US" sz="1200" dirty="0" smtClean="0">
                <a:latin typeface="Arial" panose="020B0604020202020204" pitchFamily="34" charset="0"/>
                <a:cs typeface="Arial" panose="020B0604020202020204" pitchFamily="34" charset="0"/>
              </a:rPr>
              <a:t>systems calculator</a:t>
            </a:r>
            <a:r>
              <a:rPr lang="en-US" sz="1200" dirty="0">
                <a:latin typeface="Arial" panose="020B0604020202020204" pitchFamily="34" charset="0"/>
                <a:cs typeface="Arial" panose="020B0604020202020204" pitchFamily="34" charset="0"/>
              </a:rPr>
              <a:t>; and </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Lighting </a:t>
            </a:r>
            <a:r>
              <a:rPr lang="en-US" sz="1200" dirty="0" smtClean="0">
                <a:latin typeface="Arial" panose="020B0604020202020204" pitchFamily="34" charset="0"/>
                <a:cs typeface="Arial" panose="020B0604020202020204" pitchFamily="34" charset="0"/>
              </a:rPr>
              <a:t>calculator</a:t>
            </a:r>
            <a:r>
              <a:rPr lang="en-US" sz="12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dirty="0" smtClean="0">
                <a:latin typeface="Arial" panose="020B0604020202020204" pitchFamily="34" charset="0"/>
                <a:cs typeface="Arial" panose="020B0604020202020204" pitchFamily="34" charset="0"/>
              </a:rPr>
              <a:t>All ABCB Calculators can be downloaded from the ABCB website,</a:t>
            </a:r>
            <a:r>
              <a:rPr lang="en-US" sz="1200" baseline="0" dirty="0" smtClean="0">
                <a:latin typeface="Arial" panose="020B0604020202020204" pitchFamily="34" charset="0"/>
                <a:cs typeface="Arial" panose="020B0604020202020204" pitchFamily="34" charset="0"/>
              </a:rPr>
              <a:t> abcb.gov.au</a:t>
            </a:r>
            <a:r>
              <a:rPr lang="en-US" sz="1200" dirty="0" smtClean="0">
                <a:latin typeface="Arial" panose="020B0604020202020204" pitchFamily="34" charset="0"/>
                <a:cs typeface="Arial" panose="020B0604020202020204" pitchFamily="34" charset="0"/>
              </a:rPr>
              <a:t>.</a:t>
            </a:r>
            <a:r>
              <a:rPr lang="en-US" sz="1200" baseline="0" dirty="0" smtClean="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51</a:t>
            </a:fld>
            <a:endParaRPr lang="en-AU" dirty="0"/>
          </a:p>
        </p:txBody>
      </p:sp>
    </p:spTree>
    <p:extLst>
      <p:ext uri="{BB962C8B-B14F-4D97-AF65-F5344CB8AC3E}">
        <p14:creationId xmlns:p14="http://schemas.microsoft.com/office/powerpoint/2010/main" val="4291579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To help you better understand the NCC, the ABCB's Resource Library is your one-stop shop to access all of the ABCB’s educational materials.</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AU" sz="1200" kern="1200" dirty="0">
                <a:solidFill>
                  <a:schemeClr val="tx1"/>
                </a:solidFill>
                <a:effectLst/>
                <a:latin typeface="Arial" panose="020B0604020202020204" pitchFamily="34" charset="0"/>
                <a:ea typeface="+mn-ea"/>
                <a:cs typeface="Arial" panose="020B0604020202020204" pitchFamily="34" charset="0"/>
              </a:rPr>
              <a:t>Visit abcb.gov.au and select the Resources tab to get started.</a:t>
            </a:r>
          </a:p>
          <a:p>
            <a:endParaRPr lang="en-AU" dirty="0"/>
          </a:p>
        </p:txBody>
      </p:sp>
      <p:sp>
        <p:nvSpPr>
          <p:cNvPr id="4" name="Slide Number Placeholder 3"/>
          <p:cNvSpPr>
            <a:spLocks noGrp="1"/>
          </p:cNvSpPr>
          <p:nvPr>
            <p:ph type="sldNum" sz="quarter" idx="10"/>
          </p:nvPr>
        </p:nvSpPr>
        <p:spPr/>
        <p:txBody>
          <a:bodyPr/>
          <a:lstStyle/>
          <a:p>
            <a:fld id="{710888A0-A1E8-4D03-B17B-7FA253C415CA}" type="slidenum">
              <a:rPr lang="en-AU" smtClean="0"/>
              <a:t>52</a:t>
            </a:fld>
            <a:endParaRPr lang="en-AU" dirty="0"/>
          </a:p>
        </p:txBody>
      </p:sp>
    </p:spTree>
    <p:extLst>
      <p:ext uri="{BB962C8B-B14F-4D97-AF65-F5344CB8AC3E}">
        <p14:creationId xmlns:p14="http://schemas.microsoft.com/office/powerpoint/2010/main" val="2972680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Upon completion, you’ll have gained </a:t>
            </a:r>
            <a:r>
              <a:rPr lang="en-US" sz="1200" kern="1200" dirty="0" smtClean="0">
                <a:solidFill>
                  <a:schemeClr val="tx1"/>
                </a:solidFill>
                <a:effectLst/>
                <a:latin typeface="Arial" panose="020B0604020202020204" pitchFamily="34" charset="0"/>
                <a:ea typeface="+mn-ea"/>
                <a:cs typeface="Arial" panose="020B0604020202020204" pitchFamily="34" charset="0"/>
              </a:rPr>
              <a:t>a basic understanding of </a:t>
            </a:r>
            <a:r>
              <a:rPr lang="en-US" sz="1200" kern="1200" dirty="0">
                <a:solidFill>
                  <a:schemeClr val="tx1"/>
                </a:solidFill>
                <a:effectLst/>
                <a:latin typeface="Arial" panose="020B0604020202020204" pitchFamily="34" charset="0"/>
                <a:ea typeface="+mn-ea"/>
                <a:cs typeface="Arial" panose="020B0604020202020204" pitchFamily="34" charset="0"/>
              </a:rPr>
              <a:t>the energy efficiency provisions of Volume One, including: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Background and </a:t>
            </a:r>
            <a:r>
              <a:rPr lang="en-US" sz="1200" kern="1200" dirty="0">
                <a:solidFill>
                  <a:schemeClr val="tx1"/>
                </a:solidFill>
                <a:effectLst/>
                <a:latin typeface="Arial" panose="020B0604020202020204" pitchFamily="34" charset="0"/>
                <a:ea typeface="+mn-ea"/>
                <a:cs typeface="Arial" panose="020B0604020202020204" pitchFamily="34" charset="0"/>
              </a:rPr>
              <a:t>objectives of the NCC energy efficiency provisions;</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defined </a:t>
            </a:r>
            <a:r>
              <a:rPr lang="en-US" sz="1200" kern="1200" dirty="0">
                <a:solidFill>
                  <a:schemeClr val="tx1"/>
                </a:solidFill>
                <a:effectLst/>
                <a:latin typeface="Arial" panose="020B0604020202020204" pitchFamily="34" charset="0"/>
                <a:ea typeface="+mn-ea"/>
                <a:cs typeface="Arial" panose="020B0604020202020204" pitchFamily="34" charset="0"/>
              </a:rPr>
              <a:t>terms;</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Performance Requirements;</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Verification </a:t>
            </a:r>
            <a:r>
              <a:rPr lang="en-US" sz="1200" kern="1200" dirty="0" smtClean="0">
                <a:solidFill>
                  <a:schemeClr val="tx1"/>
                </a:solidFill>
                <a:effectLst/>
                <a:latin typeface="Arial" panose="020B0604020202020204" pitchFamily="34" charset="0"/>
                <a:ea typeface="+mn-ea"/>
                <a:cs typeface="Arial" panose="020B0604020202020204" pitchFamily="34" charset="0"/>
              </a:rPr>
              <a:t>Methods; </a:t>
            </a:r>
            <a:r>
              <a:rPr lang="en-US" sz="1200" kern="1200" dirty="0">
                <a:solidFill>
                  <a:schemeClr val="tx1"/>
                </a:solidFill>
                <a:effectLst/>
                <a:latin typeface="Arial" panose="020B0604020202020204" pitchFamily="34" charset="0"/>
                <a:ea typeface="+mn-ea"/>
                <a:cs typeface="Arial" panose="020B0604020202020204" pitchFamily="34" charset="0"/>
              </a:rPr>
              <a:t>and</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Deemed-to-Satisfy </a:t>
            </a:r>
            <a:r>
              <a:rPr lang="en-US" sz="1200" kern="1200" dirty="0" smtClean="0">
                <a:solidFill>
                  <a:schemeClr val="tx1"/>
                </a:solidFill>
                <a:effectLst/>
                <a:latin typeface="Arial" panose="020B0604020202020204" pitchFamily="34" charset="0"/>
                <a:ea typeface="+mn-ea"/>
                <a:cs typeface="Arial" panose="020B0604020202020204" pitchFamily="34" charset="0"/>
              </a:rPr>
              <a:t>Provisions;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The Guide to Volume One and other energy efficiency related resources; and</a:t>
            </a:r>
          </a:p>
          <a:p>
            <a:pPr marL="171450" lvl="0" indent="-171450">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Applying the provisions using an example.</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53</a:t>
            </a:fld>
            <a:endParaRPr lang="en-AU" dirty="0"/>
          </a:p>
        </p:txBody>
      </p:sp>
    </p:spTree>
    <p:extLst>
      <p:ext uri="{BB962C8B-B14F-4D97-AF65-F5344CB8AC3E}">
        <p14:creationId xmlns:p14="http://schemas.microsoft.com/office/powerpoint/2010/main" val="379626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57</a:t>
            </a:fld>
            <a:endParaRPr lang="en-AU" dirty="0"/>
          </a:p>
        </p:txBody>
      </p:sp>
    </p:spTree>
    <p:extLst>
      <p:ext uri="{BB962C8B-B14F-4D97-AF65-F5344CB8AC3E}">
        <p14:creationId xmlns:p14="http://schemas.microsoft.com/office/powerpoint/2010/main" val="556972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58</a:t>
            </a:fld>
            <a:endParaRPr lang="en-AU" dirty="0"/>
          </a:p>
        </p:txBody>
      </p:sp>
    </p:spTree>
    <p:extLst>
      <p:ext uri="{BB962C8B-B14F-4D97-AF65-F5344CB8AC3E}">
        <p14:creationId xmlns:p14="http://schemas.microsoft.com/office/powerpoint/2010/main" val="1200582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59</a:t>
            </a:fld>
            <a:endParaRPr lang="en-AU" dirty="0"/>
          </a:p>
        </p:txBody>
      </p:sp>
    </p:spTree>
    <p:extLst>
      <p:ext uri="{BB962C8B-B14F-4D97-AF65-F5344CB8AC3E}">
        <p14:creationId xmlns:p14="http://schemas.microsoft.com/office/powerpoint/2010/main" val="1929816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60</a:t>
            </a:fld>
            <a:endParaRPr lang="en-AU" dirty="0"/>
          </a:p>
        </p:txBody>
      </p:sp>
    </p:spTree>
    <p:extLst>
      <p:ext uri="{BB962C8B-B14F-4D97-AF65-F5344CB8AC3E}">
        <p14:creationId xmlns:p14="http://schemas.microsoft.com/office/powerpoint/2010/main" val="148202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look at Volume One in greater</a:t>
            </a:r>
            <a:r>
              <a:rPr lang="en-US" baseline="0" dirty="0">
                <a:latin typeface="Arial" panose="020B0604020202020204" pitchFamily="34" charset="0"/>
                <a:cs typeface="Arial" panose="020B0604020202020204" pitchFamily="34" charset="0"/>
              </a:rPr>
              <a:t> detail.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47726">
              <a:defRPr/>
            </a:pPr>
            <a:r>
              <a:rPr lang="en-AU" dirty="0">
                <a:latin typeface="Arial" panose="020B0604020202020204" pitchFamily="34" charset="0"/>
                <a:cs typeface="Arial" panose="020B0604020202020204" pitchFamily="34" charset="0"/>
              </a:rPr>
              <a:t>Volume One of the NCC contains the design and construction requirements for Class 2 to 9 buildings as well as certain requirements for Class 1b, 10a and 10b buildings. These requirements cover such matters as structure, fire resistance, access and egress, services and equipment, and energy efficiency as well as certain aspects of health and amenity.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Class 2 to 9 buildings are generally commercial, industrial, multi-residential, and institutional buildings. </a:t>
            </a:r>
          </a:p>
          <a:p>
            <a:endParaRPr lang="en-AU" dirty="0">
              <a:latin typeface="Arial" panose="020B0604020202020204" pitchFamily="34" charset="0"/>
              <a:cs typeface="Arial" panose="020B0604020202020204" pitchFamily="34" charset="0"/>
            </a:endParaRPr>
          </a:p>
          <a:p>
            <a:pPr defTabSz="947726">
              <a:defRPr/>
            </a:pPr>
            <a:r>
              <a:rPr lang="en-AU" dirty="0">
                <a:solidFill>
                  <a:schemeClr val="tx1"/>
                </a:solidFill>
                <a:latin typeface="Arial" panose="020B0604020202020204" pitchFamily="34" charset="0"/>
                <a:cs typeface="Arial" panose="020B0604020202020204" pitchFamily="34" charset="0"/>
              </a:rPr>
              <a:t>Volume One has nine specific Sections, however, before we get into each</a:t>
            </a:r>
            <a:r>
              <a:rPr lang="en-AU" baseline="0" dirty="0">
                <a:solidFill>
                  <a:schemeClr val="tx1"/>
                </a:solidFill>
                <a:latin typeface="Arial" panose="020B0604020202020204" pitchFamily="34" charset="0"/>
                <a:cs typeface="Arial" panose="020B0604020202020204" pitchFamily="34" charset="0"/>
              </a:rPr>
              <a:t> of these Sections we will take a closer </a:t>
            </a:r>
            <a:r>
              <a:rPr lang="en-US" dirty="0">
                <a:latin typeface="Arial" panose="020B0604020202020204" pitchFamily="34" charset="0"/>
                <a:cs typeface="Arial" panose="020B0604020202020204" pitchFamily="34" charset="0"/>
              </a:rPr>
              <a:t>look at the structure</a:t>
            </a:r>
            <a:r>
              <a:rPr lang="en-US" baseline="0" dirty="0">
                <a:latin typeface="Arial" panose="020B0604020202020204" pitchFamily="34" charset="0"/>
                <a:cs typeface="Arial" panose="020B0604020202020204" pitchFamily="34" charset="0"/>
              </a:rPr>
              <a:t> and compliance with </a:t>
            </a:r>
            <a:r>
              <a:rPr lang="en-US" dirty="0">
                <a:latin typeface="Arial" panose="020B0604020202020204" pitchFamily="34" charset="0"/>
                <a:cs typeface="Arial" panose="020B0604020202020204" pitchFamily="34" charset="0"/>
              </a:rPr>
              <a:t>Volume One.</a:t>
            </a:r>
            <a:endParaRPr lang="en-AU" dirty="0">
              <a:latin typeface="Arial" panose="020B0604020202020204" pitchFamily="34" charset="0"/>
              <a:cs typeface="Arial" panose="020B0604020202020204" pitchFamily="34" charset="0"/>
            </a:endParaRPr>
          </a:p>
          <a:p>
            <a:pPr defTabSz="947726">
              <a:defRPr/>
            </a:pPr>
            <a:endParaRPr lang="en-AU" dirty="0">
              <a:solidFill>
                <a:schemeClr val="tx1"/>
              </a:solidFill>
            </a:endParaRPr>
          </a:p>
          <a:p>
            <a:endParaRPr lang="en-AU" dirty="0"/>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6</a:t>
            </a:fld>
            <a:endParaRPr lang="en-AU" dirty="0"/>
          </a:p>
        </p:txBody>
      </p:sp>
    </p:spTree>
    <p:extLst>
      <p:ext uri="{BB962C8B-B14F-4D97-AF65-F5344CB8AC3E}">
        <p14:creationId xmlns:p14="http://schemas.microsoft.com/office/powerpoint/2010/main" val="172881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As with NCC Volumes Two and Three, NCC Volume One is a performance-based code.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Compliance with the NCC is achieved by satisfying the Performance Requirements and the supporting Governing Requirements. </a:t>
            </a:r>
            <a:endParaRPr lang="en-AU" sz="1200" kern="1200" dirty="0">
              <a:solidFill>
                <a:schemeClr val="tx1"/>
              </a:solidFill>
              <a:effectLst/>
              <a:latin typeface="Arial" panose="020B0604020202020204" pitchFamily="34" charset="0"/>
              <a:ea typeface="+mn-ea"/>
              <a:cs typeface="Arial" panose="020B0604020202020204" pitchFamily="34" charset="0"/>
            </a:endParaRP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AU" sz="1200" kern="1200" dirty="0">
                <a:solidFill>
                  <a:schemeClr val="tx1"/>
                </a:solidFill>
                <a:effectLst/>
                <a:latin typeface="Arial" panose="020B0604020202020204" pitchFamily="34" charset="0"/>
                <a:ea typeface="+mn-ea"/>
                <a:cs typeface="Arial" panose="020B0604020202020204" pitchFamily="34" charset="0"/>
              </a:rPr>
              <a:t>The top level, the Performance </a:t>
            </a:r>
            <a:r>
              <a:rPr lang="en-AU" sz="1200" kern="1200" dirty="0" smtClean="0">
                <a:solidFill>
                  <a:schemeClr val="tx1"/>
                </a:solidFill>
                <a:effectLst/>
                <a:latin typeface="Arial" panose="020B0604020202020204" pitchFamily="34" charset="0"/>
                <a:ea typeface="+mn-ea"/>
                <a:cs typeface="Arial" panose="020B0604020202020204" pitchFamily="34" charset="0"/>
              </a:rPr>
              <a:t>Requirement</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is</a:t>
            </a:r>
            <a:r>
              <a:rPr lang="en-AU" sz="1200" kern="1200" dirty="0" smtClean="0">
                <a:solidFill>
                  <a:schemeClr val="tx1"/>
                </a:solidFill>
                <a:effectLst/>
                <a:latin typeface="Arial" panose="020B0604020202020204" pitchFamily="34" charset="0"/>
                <a:ea typeface="+mn-ea"/>
                <a:cs typeface="Arial" panose="020B0604020202020204" pitchFamily="34" charset="0"/>
              </a:rPr>
              <a:t> </a:t>
            </a:r>
            <a:r>
              <a:rPr lang="en-AU" sz="1200" kern="1200" dirty="0">
                <a:solidFill>
                  <a:schemeClr val="tx1"/>
                </a:solidFill>
                <a:effectLst/>
                <a:latin typeface="Arial" panose="020B0604020202020204" pitchFamily="34" charset="0"/>
                <a:ea typeface="+mn-ea"/>
                <a:cs typeface="Arial" panose="020B0604020202020204" pitchFamily="34" charset="0"/>
              </a:rPr>
              <a:t>the Compliance Level. The bottom level are the Compliance Solutions, which are Performance Solutions or Deemed-to-Satisfy Solutions.</a:t>
            </a:r>
          </a:p>
          <a:p>
            <a:r>
              <a:rPr lang="en-AU"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 NCC Compliance Structure shown is located in the Governing Requirements </a:t>
            </a:r>
            <a:r>
              <a:rPr lang="en-US" sz="1200" kern="1200" dirty="0" smtClean="0">
                <a:solidFill>
                  <a:schemeClr val="tx1"/>
                </a:solidFill>
                <a:effectLst/>
                <a:latin typeface="Arial" panose="020B0604020202020204" pitchFamily="34" charset="0"/>
                <a:ea typeface="+mn-ea"/>
                <a:cs typeface="Arial" panose="020B0604020202020204" pitchFamily="34" charset="0"/>
              </a:rPr>
              <a:t>of the NCC in Part A2.</a:t>
            </a:r>
            <a:endParaRPr lang="en-AU" sz="120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7</a:t>
            </a:fld>
            <a:endParaRPr lang="en-AU" dirty="0"/>
          </a:p>
        </p:txBody>
      </p:sp>
    </p:spTree>
    <p:extLst>
      <p:ext uri="{BB962C8B-B14F-4D97-AF65-F5344CB8AC3E}">
        <p14:creationId xmlns:p14="http://schemas.microsoft.com/office/powerpoint/2010/main" val="289533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latin typeface="Arial" panose="020B0604020202020204" pitchFamily="34" charset="0"/>
                <a:cs typeface="Arial" panose="020B0604020202020204" pitchFamily="34" charset="0"/>
              </a:rPr>
              <a:t>The relevant Sections in </a:t>
            </a:r>
            <a:r>
              <a:rPr lang="en-AU" dirty="0" smtClean="0">
                <a:latin typeface="Arial" panose="020B0604020202020204" pitchFamily="34" charset="0"/>
                <a:cs typeface="Arial" panose="020B0604020202020204" pitchFamily="34" charset="0"/>
              </a:rPr>
              <a:t>Volume One relevant to energy efficiency are:</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pPr marL="354936" indent="-354936">
              <a:buFont typeface="Arial" panose="020B0604020202020204" pitchFamily="34" charset="0"/>
              <a:buChar char="•"/>
            </a:pPr>
            <a:r>
              <a:rPr lang="en-AU" b="1" dirty="0">
                <a:latin typeface="Arial" panose="020B0604020202020204" pitchFamily="34" charset="0"/>
                <a:cs typeface="Arial" panose="020B0604020202020204" pitchFamily="34" charset="0"/>
              </a:rPr>
              <a:t>Section A, the Governing Requirements:</a:t>
            </a:r>
            <a:r>
              <a:rPr lang="en-AU" dirty="0">
                <a:latin typeface="Arial" panose="020B0604020202020204" pitchFamily="34" charset="0"/>
                <a:cs typeface="Arial" panose="020B0604020202020204" pitchFamily="34" charset="0"/>
              </a:rPr>
              <a:t> which </a:t>
            </a:r>
            <a:r>
              <a:rPr lang="en-AU" dirty="0" smtClean="0">
                <a:latin typeface="Arial" panose="020B0604020202020204" pitchFamily="34" charset="0"/>
                <a:cs typeface="Arial" panose="020B0604020202020204" pitchFamily="34" charset="0"/>
              </a:rPr>
              <a:t>contains reference to </a:t>
            </a:r>
            <a:r>
              <a:rPr lang="en-AU" dirty="0">
                <a:latin typeface="Arial" panose="020B0604020202020204" pitchFamily="34" charset="0"/>
                <a:cs typeface="Arial" panose="020B0604020202020204" pitchFamily="34" charset="0"/>
              </a:rPr>
              <a:t>specific defined terms, referenced documents and building classifications.</a:t>
            </a:r>
          </a:p>
          <a:p>
            <a:pPr marL="354936" indent="-354936">
              <a:buFont typeface="Arial" panose="020B0604020202020204" pitchFamily="34" charset="0"/>
              <a:buChar char="•"/>
            </a:pPr>
            <a:r>
              <a:rPr lang="en-AU" b="1" dirty="0">
                <a:latin typeface="Arial" panose="020B0604020202020204" pitchFamily="34" charset="0"/>
                <a:cs typeface="Arial" panose="020B0604020202020204" pitchFamily="34" charset="0"/>
              </a:rPr>
              <a:t>Section J:</a:t>
            </a:r>
            <a:r>
              <a:rPr lang="en-AU" dirty="0">
                <a:latin typeface="Arial" panose="020B0604020202020204" pitchFamily="34" charset="0"/>
                <a:cs typeface="Arial" panose="020B0604020202020204" pitchFamily="34" charset="0"/>
              </a:rPr>
              <a:t> which contains the energy efficiency requirements for buildings, structures and services. </a:t>
            </a:r>
          </a:p>
          <a:p>
            <a:endParaRPr lang="en-AU" dirty="0"/>
          </a:p>
          <a:p>
            <a:endParaRPr lang="en-AU" dirty="0"/>
          </a:p>
          <a:p>
            <a:endParaRPr lang="en-AU" sz="1100"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8</a:t>
            </a:fld>
            <a:endParaRPr lang="en-AU" dirty="0"/>
          </a:p>
        </p:txBody>
      </p:sp>
    </p:spTree>
    <p:extLst>
      <p:ext uri="{BB962C8B-B14F-4D97-AF65-F5344CB8AC3E}">
        <p14:creationId xmlns:p14="http://schemas.microsoft.com/office/powerpoint/2010/main" val="223361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baseline="0" dirty="0">
                <a:latin typeface="Arial" panose="020B0604020202020204" pitchFamily="34" charset="0"/>
                <a:cs typeface="Arial" panose="020B0604020202020204" pitchFamily="34" charset="0"/>
              </a:rPr>
              <a:t>In </a:t>
            </a:r>
            <a:r>
              <a:rPr lang="en-US" b="0" u="none" baseline="0" dirty="0" smtClean="0">
                <a:latin typeface="Arial" panose="020B0604020202020204" pitchFamily="34" charset="0"/>
                <a:cs typeface="Arial" panose="020B0604020202020204" pitchFamily="34" charset="0"/>
              </a:rPr>
              <a:t>recent </a:t>
            </a:r>
            <a:r>
              <a:rPr lang="en-US" b="0" u="none" baseline="0" dirty="0">
                <a:latin typeface="Arial" panose="020B0604020202020204" pitchFamily="34" charset="0"/>
                <a:cs typeface="Arial" panose="020B0604020202020204" pitchFamily="34" charset="0"/>
              </a:rPr>
              <a:t>years, awareness has increased about greenhouse gas (or GHG) emissions and the affect greenhouse gas emissions have on </a:t>
            </a:r>
            <a:r>
              <a:rPr lang="en-US" b="0" u="none" baseline="0" dirty="0" smtClean="0">
                <a:latin typeface="Arial" panose="020B0604020202020204" pitchFamily="34" charset="0"/>
                <a:cs typeface="Arial" panose="020B0604020202020204" pitchFamily="34" charset="0"/>
              </a:rPr>
              <a:t>global warming.</a:t>
            </a:r>
            <a:endParaRPr lang="en-US" b="0" u="none" baseline="0" dirty="0">
              <a:latin typeface="Arial" panose="020B0604020202020204" pitchFamily="34" charset="0"/>
              <a:cs typeface="Arial" panose="020B0604020202020204" pitchFamily="34" charset="0"/>
            </a:endParaRPr>
          </a:p>
          <a:p>
            <a:pPr marL="177436" indent="-177436">
              <a:buFont typeface="Arial"/>
              <a:buChar char="•"/>
            </a:pPr>
            <a:endParaRPr lang="en-US" b="0" u="none" baseline="0" dirty="0">
              <a:latin typeface="Arial" panose="020B0604020202020204" pitchFamily="34" charset="0"/>
              <a:cs typeface="Arial" panose="020B0604020202020204" pitchFamily="34" charset="0"/>
            </a:endParaRPr>
          </a:p>
          <a:p>
            <a:r>
              <a:rPr lang="en-US" b="0" u="none" baseline="0" dirty="0" smtClean="0">
                <a:latin typeface="Arial" panose="020B0604020202020204" pitchFamily="34" charset="0"/>
                <a:cs typeface="Arial" panose="020B0604020202020204" pitchFamily="34" charset="0"/>
              </a:rPr>
              <a:t>It’s </a:t>
            </a:r>
            <a:r>
              <a:rPr lang="en-US" b="0" u="none" baseline="0" dirty="0">
                <a:latin typeface="Arial" panose="020B0604020202020204" pitchFamily="34" charset="0"/>
                <a:cs typeface="Arial" panose="020B0604020202020204" pitchFamily="34" charset="0"/>
              </a:rPr>
              <a:t>important to note that greenhouse gases are a natural part of the Earth’s atmosphere to capture the sun’s warmth, but the most pressing issue is human induced climate change resulting from increasing greenhouse gas emissions.</a:t>
            </a:r>
          </a:p>
          <a:p>
            <a:endParaRPr lang="en-US" b="0" u="none" baseline="0" dirty="0">
              <a:latin typeface="Arial" panose="020B0604020202020204" pitchFamily="34" charset="0"/>
              <a:cs typeface="Arial" panose="020B0604020202020204" pitchFamily="34" charset="0"/>
            </a:endParaRPr>
          </a:p>
          <a:p>
            <a:pPr defTabSz="946495">
              <a:defRPr/>
            </a:pPr>
            <a:r>
              <a:rPr lang="en-AU" dirty="0">
                <a:latin typeface="Arial" panose="020B0604020202020204" pitchFamily="34" charset="0"/>
                <a:cs typeface="Arial" panose="020B0604020202020204" pitchFamily="34" charset="0"/>
              </a:rPr>
              <a:t>While the building sector is not the largest contributor to </a:t>
            </a:r>
            <a:r>
              <a:rPr lang="en-US" dirty="0">
                <a:latin typeface="Arial" panose="020B0604020202020204" pitchFamily="34" charset="0"/>
                <a:cs typeface="Arial" panose="020B0604020202020204" pitchFamily="34" charset="0"/>
              </a:rPr>
              <a:t>greenhouse gas</a:t>
            </a:r>
            <a:r>
              <a:rPr lang="en-AU" dirty="0">
                <a:latin typeface="Arial" panose="020B0604020202020204" pitchFamily="34" charset="0"/>
                <a:cs typeface="Arial" panose="020B0604020202020204" pitchFamily="34" charset="0"/>
              </a:rPr>
              <a:t> emissions, it is one of the fastest growing sources. Energy used in buildings accounts for around 20% of all energy related </a:t>
            </a:r>
            <a:r>
              <a:rPr lang="en-US" dirty="0">
                <a:latin typeface="Arial" panose="020B0604020202020204" pitchFamily="34" charset="0"/>
                <a:cs typeface="Arial" panose="020B0604020202020204" pitchFamily="34" charset="0"/>
              </a:rPr>
              <a:t>greenhouse gas</a:t>
            </a:r>
            <a:r>
              <a:rPr lang="en-AU" dirty="0">
                <a:latin typeface="Arial" panose="020B0604020202020204" pitchFamily="34" charset="0"/>
                <a:cs typeface="Arial" panose="020B0604020202020204" pitchFamily="34" charset="0"/>
              </a:rPr>
              <a:t> emissions</a:t>
            </a:r>
            <a:r>
              <a:rPr lang="en-AU" baseline="0" dirty="0">
                <a:latin typeface="Arial" panose="020B0604020202020204" pitchFamily="34" charset="0"/>
                <a:cs typeface="Arial" panose="020B0604020202020204" pitchFamily="34" charset="0"/>
              </a:rPr>
              <a:t> in Australia.</a:t>
            </a:r>
            <a:r>
              <a:rPr lang="en-AU" dirty="0">
                <a:latin typeface="Arial" panose="020B0604020202020204" pitchFamily="34" charset="0"/>
                <a:cs typeface="Arial" panose="020B0604020202020204" pitchFamily="34" charset="0"/>
              </a:rPr>
              <a:t> </a:t>
            </a:r>
          </a:p>
          <a:p>
            <a:endParaRPr lang="en-US" b="0" u="none" baseline="0" dirty="0" smtClean="0">
              <a:latin typeface="Arial" panose="020B0604020202020204" pitchFamily="34" charset="0"/>
              <a:cs typeface="Arial" panose="020B0604020202020204" pitchFamily="34" charset="0"/>
            </a:endParaRPr>
          </a:p>
          <a:p>
            <a:r>
              <a:rPr lang="en-US" b="0" u="none" baseline="0" dirty="0" smtClean="0">
                <a:latin typeface="Arial" panose="020B0604020202020204" pitchFamily="34" charset="0"/>
                <a:cs typeface="Arial" panose="020B0604020202020204" pitchFamily="34" charset="0"/>
              </a:rPr>
              <a:t>Increasing population adds further pressure to resources and infrastructure.</a:t>
            </a:r>
            <a:endParaRPr lang="en-US"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9</a:t>
            </a:fld>
            <a:endParaRPr lang="en-AU" dirty="0"/>
          </a:p>
        </p:txBody>
      </p:sp>
    </p:spTree>
    <p:extLst>
      <p:ext uri="{BB962C8B-B14F-4D97-AF65-F5344CB8AC3E}">
        <p14:creationId xmlns:p14="http://schemas.microsoft.com/office/powerpoint/2010/main" val="52149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170727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838200" y="1493134"/>
            <a:ext cx="10515600" cy="4683829"/>
          </a:xfrm>
        </p:spPr>
        <p:txBody>
          <a:bodyPr/>
          <a:lstStyle>
            <a:lvl1pPr>
              <a:lnSpc>
                <a:spcPct val="114000"/>
              </a:lnSpc>
              <a:defRPr sz="3200" baseline="0"/>
            </a:lvl1pPr>
            <a:lvl2pPr>
              <a:lnSpc>
                <a:spcPct val="114000"/>
              </a:lnSpc>
              <a:defRPr sz="2800" baseline="0"/>
            </a:lvl2pPr>
            <a:lvl3pPr>
              <a:lnSpc>
                <a:spcPct val="114000"/>
              </a:lnSpc>
              <a:defRPr sz="2400" baseline="0"/>
            </a:lvl3pPr>
            <a:lvl4pPr>
              <a:lnSpc>
                <a:spcPct val="114000"/>
              </a:lnSpc>
              <a:defRPr sz="2000" baseline="0"/>
            </a:lvl4pPr>
            <a:lvl5pPr>
              <a:lnSpc>
                <a:spcPct val="114000"/>
              </a:lnSpc>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381503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93134"/>
            <a:ext cx="5181600" cy="4683829"/>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93134"/>
            <a:ext cx="5181600" cy="4683829"/>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360252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109999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459929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69689-7212-47D1-85DA-93C96C9920E8}" type="datetimeFigureOut">
              <a:rPr lang="en-AU" smtClean="0"/>
              <a:t>4/06/2020</a:t>
            </a:fld>
            <a:endParaRPr lang="en-AU"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3304D-4871-4CFC-A9AC-34131FE5C2B5}" type="slidenum">
              <a:rPr lang="en-AU" smtClean="0"/>
              <a:t>‹#›</a:t>
            </a:fld>
            <a:endParaRPr lang="en-AU" dirty="0"/>
          </a:p>
        </p:txBody>
      </p:sp>
    </p:spTree>
    <p:extLst>
      <p:ext uri="{BB962C8B-B14F-4D97-AF65-F5344CB8AC3E}">
        <p14:creationId xmlns:p14="http://schemas.microsoft.com/office/powerpoint/2010/main" val="133093066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8" r:id="rId4"/>
    <p:sldLayoutId id="2147483769"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jpg@01CF53E2.F599DED0" TargetMode="Externa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bcb.gov.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hyperlink" Target="http://www.ncc.abcb.gov.a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reativecommons.org/licenses/by/4.0" TargetMode="External"/><Relationship Id="rId7" Type="http://schemas.openxmlformats.org/officeDocument/2006/relationships/image" Target="cid:image001.jpg@01CF53E2.F599DED0"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abcb.gov.au/" TargetMode="External"/><Relationship Id="rId4" Type="http://schemas.openxmlformats.org/officeDocument/2006/relationships/hyperlink" Target="mailto:ncc@abcb.gov.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title="Corporate logo"/>
          <p:cNvSpPr txBox="1"/>
          <p:nvPr/>
        </p:nvSpPr>
        <p:spPr>
          <a:xfrm>
            <a:off x="8159261" y="11408898"/>
            <a:ext cx="4009293" cy="369332"/>
          </a:xfrm>
          <a:prstGeom prst="rect">
            <a:avLst/>
          </a:prstGeom>
          <a:noFill/>
        </p:spPr>
        <p:txBody>
          <a:bodyPr wrap="square" rtlCol="0">
            <a:spAutoFit/>
          </a:bodyPr>
          <a:lstStyle/>
          <a:p>
            <a:endParaRPr lang="en-AU" dirty="0"/>
          </a:p>
        </p:txBody>
      </p:sp>
      <p:pic>
        <p:nvPicPr>
          <p:cNvPr id="15" name="Picture 14" title="NCC Volume 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9" y="1730471"/>
            <a:ext cx="4967757" cy="1926000"/>
          </a:xfrm>
          <a:prstGeom prst="rect">
            <a:avLst/>
          </a:prstGeom>
        </p:spPr>
      </p:pic>
      <p:pic>
        <p:nvPicPr>
          <p:cNvPr id="16" name="Picture 15" title="National Construction Co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347" y="4297525"/>
            <a:ext cx="3066164" cy="1057057"/>
          </a:xfrm>
          <a:prstGeom prst="rect">
            <a:avLst/>
          </a:prstGeom>
        </p:spPr>
      </p:pic>
      <p:graphicFrame>
        <p:nvGraphicFramePr>
          <p:cNvPr id="17" name="Table 16" title="corporate logo"/>
          <p:cNvGraphicFramePr>
            <a:graphicFrameLocks noGrp="1"/>
          </p:cNvGraphicFramePr>
          <p:nvPr>
            <p:extLst>
              <p:ext uri="{D42A27DB-BD31-4B8C-83A1-F6EECF244321}">
                <p14:modId xmlns:p14="http://schemas.microsoft.com/office/powerpoint/2010/main" val="2789549803"/>
              </p:ext>
            </p:extLst>
          </p:nvPr>
        </p:nvGraphicFramePr>
        <p:xfrm>
          <a:off x="6982091" y="1742644"/>
          <a:ext cx="4377571" cy="2841771"/>
        </p:xfrm>
        <a:graphic>
          <a:graphicData uri="http://schemas.openxmlformats.org/drawingml/2006/table">
            <a:tbl>
              <a:tblPr firstRow="1" bandRow="1">
                <a:tableStyleId>{5940675A-B579-460E-94D1-54222C63F5DA}</a:tableStyleId>
              </a:tblPr>
              <a:tblGrid>
                <a:gridCol w="4377571">
                  <a:extLst>
                    <a:ext uri="{9D8B030D-6E8A-4147-A177-3AD203B41FA5}">
                      <a16:colId xmlns:a16="http://schemas.microsoft.com/office/drawing/2014/main" xmlns="" val="20000"/>
                    </a:ext>
                  </a:extLst>
                </a:gridCol>
              </a:tblGrid>
              <a:tr h="2841771">
                <a:tc>
                  <a:txBody>
                    <a:bodyPr/>
                    <a:lstStyle/>
                    <a:p>
                      <a:pPr algn="ctr"/>
                      <a:r>
                        <a:rPr lang="en-AU" sz="1800" dirty="0"/>
                        <a:t>Insert Corporate logo</a:t>
                      </a:r>
                      <a:r>
                        <a:rPr lang="en-AU" sz="1800" baseline="0" dirty="0"/>
                        <a:t> here</a:t>
                      </a:r>
                      <a:endParaRPr lang="en-AU" sz="1800" dirty="0"/>
                    </a:p>
                  </a:txBody>
                  <a:tcPr marL="84879" marR="84879" marT="42440" marB="42440" anchor="ctr"/>
                </a:tc>
                <a:extLst>
                  <a:ext uri="{0D108BD9-81ED-4DB2-BD59-A6C34878D82A}">
                    <a16:rowId xmlns:a16="http://schemas.microsoft.com/office/drawing/2014/main" xmlns="" val="10000"/>
                  </a:ext>
                </a:extLst>
              </a:tr>
            </a:tbl>
          </a:graphicData>
        </a:graphic>
      </p:graphicFrame>
      <p:sp>
        <p:nvSpPr>
          <p:cNvPr id="19" name="Rectangle 3"/>
          <p:cNvSpPr>
            <a:spLocks noChangeArrowheads="1"/>
          </p:cNvSpPr>
          <p:nvPr/>
        </p:nvSpPr>
        <p:spPr bwMode="auto">
          <a:xfrm rot="10800000" flipV="1">
            <a:off x="2401042" y="6124750"/>
            <a:ext cx="90459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1200" dirty="0"/>
              <a:t>© Commonwealth of Australia and the States and Territories of Australia </a:t>
            </a:r>
            <a:r>
              <a:rPr lang="en-AU" sz="1200" dirty="0" smtClean="0"/>
              <a:t>2020, </a:t>
            </a:r>
            <a:r>
              <a:rPr lang="en-AU" sz="1200" dirty="0"/>
              <a:t>published by the Australian Building Codes Board</a:t>
            </a:r>
            <a:r>
              <a:rPr lang="en-AU" sz="1000" dirty="0"/>
              <a:t>.</a:t>
            </a:r>
            <a:endParaRPr lang="en-AU" altLang="en-US" sz="1100" dirty="0">
              <a:latin typeface="Arial" panose="020B0604020202020204" pitchFamily="34" charset="0"/>
            </a:endParaRPr>
          </a:p>
        </p:txBody>
      </p:sp>
      <p:pic>
        <p:nvPicPr>
          <p:cNvPr id="10" name="Picture 9" descr="Logo:  Creative Commons." title="Creative Commons logo"/>
          <p:cNvPicPr/>
          <p:nvPr/>
        </p:nvPicPr>
        <p:blipFill>
          <a:blip r:embed="rId5" r:link="rId6">
            <a:extLst>
              <a:ext uri="{28A0092B-C50C-407E-A947-70E740481C1C}">
                <a14:useLocalDpi xmlns:a14="http://schemas.microsoft.com/office/drawing/2010/main" val="0"/>
              </a:ext>
            </a:extLst>
          </a:blip>
          <a:stretch>
            <a:fillRect/>
          </a:stretch>
        </p:blipFill>
        <p:spPr bwMode="auto">
          <a:xfrm>
            <a:off x="1122275" y="6083569"/>
            <a:ext cx="1224000" cy="468000"/>
          </a:xfrm>
          <a:prstGeom prst="rect">
            <a:avLst/>
          </a:prstGeom>
          <a:noFill/>
          <a:ln>
            <a:noFill/>
          </a:ln>
        </p:spPr>
      </p:pic>
      <p:sp>
        <p:nvSpPr>
          <p:cNvPr id="5" name="Title 4"/>
          <p:cNvSpPr>
            <a:spLocks noGrp="1"/>
          </p:cNvSpPr>
          <p:nvPr>
            <p:ph type="ctrTitle"/>
          </p:nvPr>
        </p:nvSpPr>
        <p:spPr>
          <a:xfrm>
            <a:off x="1464733" y="488256"/>
            <a:ext cx="9262533" cy="774875"/>
          </a:xfrm>
        </p:spPr>
        <p:txBody>
          <a:bodyPr>
            <a:normAutofit/>
          </a:bodyPr>
          <a:lstStyle/>
          <a:p>
            <a:r>
              <a:rPr lang="en-AU" sz="4400" dirty="0">
                <a:latin typeface="Arial" panose="020B0604020202020204" pitchFamily="34" charset="0"/>
                <a:cs typeface="Arial" panose="020B0604020202020204" pitchFamily="34" charset="0"/>
              </a:rPr>
              <a:t>NCC Volume One: Energy </a:t>
            </a:r>
            <a:r>
              <a:rPr lang="en-AU" sz="4400" dirty="0" smtClean="0">
                <a:latin typeface="Arial" panose="020B0604020202020204" pitchFamily="34" charset="0"/>
                <a:cs typeface="Arial" panose="020B0604020202020204" pitchFamily="34" charset="0"/>
              </a:rPr>
              <a:t>Efficiency</a:t>
            </a:r>
            <a:endParaRPr lang="en-AU"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of three green hous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906" y="2290528"/>
            <a:ext cx="4731541" cy="2335569"/>
          </a:xfrm>
          <a:prstGeom prst="rect">
            <a:avLst/>
          </a:prstGeom>
        </p:spPr>
      </p:pic>
      <p:sp>
        <p:nvSpPr>
          <p:cNvPr id="9" name="Content Placeholder 2"/>
          <p:cNvSpPr>
            <a:spLocks noGrp="1"/>
          </p:cNvSpPr>
          <p:nvPr>
            <p:ph idx="1"/>
          </p:nvPr>
        </p:nvSpPr>
        <p:spPr>
          <a:xfrm>
            <a:off x="688575" y="1836034"/>
            <a:ext cx="5143500" cy="4683829"/>
          </a:xfrm>
        </p:spPr>
        <p:txBody>
          <a:bodyPr>
            <a:normAutofit/>
          </a:bodyPr>
          <a:lstStyle/>
          <a:p>
            <a:pPr>
              <a:spcAft>
                <a:spcPts val="1200"/>
              </a:spcAft>
            </a:pPr>
            <a:r>
              <a:rPr lang="en-US" sz="2400" dirty="0"/>
              <a:t>Energy efficiency provisions have been in </a:t>
            </a:r>
            <a:r>
              <a:rPr lang="en-US" sz="2400" dirty="0" smtClean="0"/>
              <a:t>Volume </a:t>
            </a:r>
            <a:r>
              <a:rPr lang="en-US" sz="2400" dirty="0"/>
              <a:t>One since 2005 for multi-residential buildings.</a:t>
            </a:r>
          </a:p>
          <a:p>
            <a:r>
              <a:rPr lang="en-US" sz="2400" dirty="0"/>
              <a:t>Provisions for all other </a:t>
            </a:r>
            <a:br>
              <a:rPr lang="en-US" sz="2400" dirty="0"/>
            </a:br>
            <a:r>
              <a:rPr lang="en-US" sz="2400" dirty="0"/>
              <a:t>non-residential buildings were introduced in 2006</a:t>
            </a:r>
            <a:r>
              <a:rPr lang="en-US" sz="2400" dirty="0" smtClean="0"/>
              <a:t>.</a:t>
            </a:r>
          </a:p>
          <a:p>
            <a:r>
              <a:rPr lang="en-US" sz="2400" dirty="0" smtClean="0"/>
              <a:t>Minimum requirements have increased overtime with major changes introduced in 2010 and 2019.</a:t>
            </a:r>
            <a:endParaRPr lang="en-US" sz="2400" dirty="0"/>
          </a:p>
        </p:txBody>
      </p:sp>
      <p:sp>
        <p:nvSpPr>
          <p:cNvPr id="6" name="Title 1"/>
          <p:cNvSpPr>
            <a:spLocks noGrp="1"/>
          </p:cNvSpPr>
          <p:nvPr>
            <p:ph type="title"/>
          </p:nvPr>
        </p:nvSpPr>
        <p:spPr>
          <a:xfrm>
            <a:off x="838200" y="365130"/>
            <a:ext cx="10515600" cy="908086"/>
          </a:xfrm>
        </p:spPr>
        <p:txBody>
          <a:bodyPr/>
          <a:lstStyle/>
          <a:p>
            <a:pPr algn="ctr"/>
            <a:r>
              <a:rPr lang="en-AU" dirty="0" smtClean="0"/>
              <a:t>Energy efficiency and the NCC</a:t>
            </a:r>
            <a:endParaRPr lang="en-AU" dirty="0"/>
          </a:p>
        </p:txBody>
      </p:sp>
    </p:spTree>
    <p:extLst>
      <p:ext uri="{BB962C8B-B14F-4D97-AF65-F5344CB8AC3E}">
        <p14:creationId xmlns:p14="http://schemas.microsoft.com/office/powerpoint/2010/main" val="187065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30"/>
            <a:ext cx="10515600" cy="908086"/>
          </a:xfrm>
        </p:spPr>
        <p:txBody>
          <a:bodyPr/>
          <a:lstStyle/>
          <a:p>
            <a:pPr algn="ctr"/>
            <a:r>
              <a:rPr lang="en-AU" dirty="0">
                <a:latin typeface="Arial" panose="020B0604020202020204" pitchFamily="34" charset="0"/>
                <a:cs typeface="Arial" panose="020B0604020202020204" pitchFamily="34" charset="0"/>
              </a:rPr>
              <a:t>Achieving </a:t>
            </a:r>
            <a:r>
              <a:rPr lang="en-AU" dirty="0" smtClean="0">
                <a:latin typeface="Arial" panose="020B0604020202020204" pitchFamily="34" charset="0"/>
                <a:cs typeface="Arial" panose="020B0604020202020204" pitchFamily="34" charset="0"/>
              </a:rPr>
              <a:t>energy </a:t>
            </a:r>
            <a:r>
              <a:rPr lang="en-AU" dirty="0">
                <a:latin typeface="Arial" panose="020B0604020202020204" pitchFamily="34" charset="0"/>
                <a:cs typeface="Arial" panose="020B0604020202020204" pitchFamily="34" charset="0"/>
              </a:rPr>
              <a:t>e</a:t>
            </a:r>
            <a:r>
              <a:rPr lang="en-AU" dirty="0" smtClean="0">
                <a:latin typeface="Arial" panose="020B0604020202020204" pitchFamily="34" charset="0"/>
                <a:cs typeface="Arial" panose="020B0604020202020204" pitchFamily="34" charset="0"/>
              </a:rPr>
              <a:t>fficiency</a:t>
            </a:r>
            <a:endParaRPr lang="en-AU"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516948" y="1561974"/>
            <a:ext cx="7381146" cy="5180040"/>
          </a:xfrm>
        </p:spPr>
        <p:txBody>
          <a:bodyPr>
            <a:normAutofit/>
          </a:bodyPr>
          <a:lstStyle/>
          <a:p>
            <a:pPr marL="0" indent="0">
              <a:spcAft>
                <a:spcPts val="1200"/>
              </a:spcAft>
              <a:buNone/>
            </a:pPr>
            <a:r>
              <a:rPr lang="en-AU" sz="2200" dirty="0">
                <a:latin typeface="Arial" panose="020B0604020202020204" pitchFamily="34" charset="0"/>
                <a:cs typeface="Arial" panose="020B0604020202020204" pitchFamily="34" charset="0"/>
              </a:rPr>
              <a:t>A more energy efficient building should consider:</a:t>
            </a:r>
          </a:p>
          <a:p>
            <a:pPr lvl="1"/>
            <a:r>
              <a:rPr lang="en-AU" sz="2200" dirty="0">
                <a:latin typeface="Arial" panose="020B0604020202020204" pitchFamily="34" charset="0"/>
                <a:cs typeface="Arial" panose="020B0604020202020204" pitchFamily="34" charset="0"/>
              </a:rPr>
              <a:t>the climate related to its location;</a:t>
            </a:r>
          </a:p>
          <a:p>
            <a:pPr lvl="1">
              <a:spcAft>
                <a:spcPts val="600"/>
              </a:spcAft>
            </a:pPr>
            <a:r>
              <a:rPr lang="en-AU" sz="2200" dirty="0">
                <a:latin typeface="Arial" panose="020B0604020202020204" pitchFamily="34" charset="0"/>
                <a:cs typeface="Arial" panose="020B0604020202020204" pitchFamily="34" charset="0"/>
              </a:rPr>
              <a:t>appropriate shading, glazing and insulation;</a:t>
            </a:r>
          </a:p>
          <a:p>
            <a:pPr lvl="1">
              <a:spcAft>
                <a:spcPts val="600"/>
              </a:spcAft>
            </a:pPr>
            <a:r>
              <a:rPr lang="en-AU" sz="2200" dirty="0">
                <a:latin typeface="Arial" panose="020B0604020202020204" pitchFamily="34" charset="0"/>
                <a:cs typeface="Arial" panose="020B0604020202020204" pitchFamily="34" charset="0"/>
              </a:rPr>
              <a:t>thermal mass;</a:t>
            </a:r>
          </a:p>
          <a:p>
            <a:pPr lvl="1">
              <a:spcAft>
                <a:spcPts val="600"/>
              </a:spcAft>
            </a:pPr>
            <a:r>
              <a:rPr lang="en-AU" sz="2200" dirty="0">
                <a:latin typeface="Arial" panose="020B0604020202020204" pitchFamily="34" charset="0"/>
                <a:cs typeface="Arial" panose="020B0604020202020204" pitchFamily="34" charset="0"/>
              </a:rPr>
              <a:t>adequate building sealing (to minimise air leakage);</a:t>
            </a:r>
          </a:p>
          <a:p>
            <a:pPr lvl="1">
              <a:spcAft>
                <a:spcPts val="600"/>
              </a:spcAft>
            </a:pPr>
            <a:r>
              <a:rPr lang="en-AU" sz="2200" dirty="0">
                <a:latin typeface="Arial" panose="020B0604020202020204" pitchFamily="34" charset="0"/>
                <a:cs typeface="Arial" panose="020B0604020202020204" pitchFamily="34" charset="0"/>
              </a:rPr>
              <a:t>optimal orientation;</a:t>
            </a:r>
          </a:p>
          <a:p>
            <a:pPr lvl="1">
              <a:spcAft>
                <a:spcPts val="600"/>
              </a:spcAft>
            </a:pPr>
            <a:r>
              <a:rPr lang="en-AU" sz="2200" dirty="0">
                <a:latin typeface="Arial" panose="020B0604020202020204" pitchFamily="34" charset="0"/>
                <a:cs typeface="Arial" panose="020B0604020202020204" pitchFamily="34" charset="0"/>
              </a:rPr>
              <a:t>adequate ventilation (to allow for cooling); and</a:t>
            </a:r>
          </a:p>
          <a:p>
            <a:pPr lvl="1"/>
            <a:r>
              <a:rPr lang="en-AU" sz="2200" dirty="0">
                <a:latin typeface="Arial" panose="020B0604020202020204" pitchFamily="34" charset="0"/>
                <a:cs typeface="Arial" panose="020B0604020202020204" pitchFamily="34" charset="0"/>
              </a:rPr>
              <a:t>improving the efficiency of heating, cooling, lighting, heated water systems and swimming pool and spa equipment.</a:t>
            </a:r>
          </a:p>
        </p:txBody>
      </p:sp>
      <p:pic>
        <p:nvPicPr>
          <p:cNvPr id="2" name="Picture 1" title="Protractor and leaf on building plans"/>
          <p:cNvPicPr>
            <a:picLocks noChangeAspect="1"/>
          </p:cNvPicPr>
          <p:nvPr/>
        </p:nvPicPr>
        <p:blipFill rotWithShape="1">
          <a:blip r:embed="rId3" cstate="print">
            <a:extLst>
              <a:ext uri="{28A0092B-C50C-407E-A947-70E740481C1C}">
                <a14:useLocalDpi xmlns:a14="http://schemas.microsoft.com/office/drawing/2010/main" val="0"/>
              </a:ext>
            </a:extLst>
          </a:blip>
          <a:srcRect l="12309" r="33523"/>
          <a:stretch/>
        </p:blipFill>
        <p:spPr>
          <a:xfrm>
            <a:off x="7898094" y="1687097"/>
            <a:ext cx="3573904" cy="3452939"/>
          </a:xfrm>
          <a:prstGeom prst="rect">
            <a:avLst/>
          </a:prstGeom>
        </p:spPr>
      </p:pic>
    </p:spTree>
    <p:extLst>
      <p:ext uri="{BB962C8B-B14F-4D97-AF65-F5344CB8AC3E}">
        <p14:creationId xmlns:p14="http://schemas.microsoft.com/office/powerpoint/2010/main" val="195940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368448"/>
            <a:ext cx="12192000" cy="908086"/>
          </a:xfrm>
        </p:spPr>
        <p:txBody>
          <a:bodyPr>
            <a:normAutofit/>
          </a:bodyPr>
          <a:lstStyle/>
          <a:p>
            <a:pPr algn="ctr"/>
            <a:r>
              <a:rPr lang="en-AU" dirty="0" smtClean="0"/>
              <a:t>Energy efficiency in Volume One</a:t>
            </a:r>
            <a:endParaRPr lang="en-AU" dirty="0"/>
          </a:p>
        </p:txBody>
      </p:sp>
      <p:sp>
        <p:nvSpPr>
          <p:cNvPr id="9" name="Content Placeholder 2"/>
          <p:cNvSpPr>
            <a:spLocks noGrp="1"/>
          </p:cNvSpPr>
          <p:nvPr>
            <p:ph sz="half" idx="1"/>
          </p:nvPr>
        </p:nvSpPr>
        <p:spPr>
          <a:xfrm>
            <a:off x="702734" y="1666171"/>
            <a:ext cx="5020734" cy="4683829"/>
          </a:xfrm>
        </p:spPr>
        <p:txBody>
          <a:bodyPr>
            <a:normAutofit/>
          </a:bodyPr>
          <a:lstStyle/>
          <a:p>
            <a:pPr marL="0" indent="0">
              <a:buNone/>
            </a:pPr>
            <a:r>
              <a:rPr lang="en-AU" sz="2400" dirty="0"/>
              <a:t>NCC energy efficiency </a:t>
            </a:r>
            <a:r>
              <a:rPr lang="en-AU" sz="2400" dirty="0" smtClean="0"/>
              <a:t>requirements </a:t>
            </a:r>
            <a:r>
              <a:rPr lang="en-AU" sz="2400" dirty="0"/>
              <a:t>primarily address:</a:t>
            </a:r>
            <a:br>
              <a:rPr lang="en-AU" sz="2400" dirty="0"/>
            </a:br>
            <a:r>
              <a:rPr lang="en-AU" sz="2400" dirty="0"/>
              <a:t> </a:t>
            </a:r>
          </a:p>
          <a:p>
            <a:pPr lvl="1">
              <a:spcAft>
                <a:spcPts val="1200"/>
              </a:spcAft>
            </a:pPr>
            <a:r>
              <a:rPr lang="en-AU" dirty="0"/>
              <a:t>thermal performance of building fabric; and</a:t>
            </a:r>
          </a:p>
          <a:p>
            <a:pPr lvl="1"/>
            <a:r>
              <a:rPr lang="en-AU" dirty="0"/>
              <a:t>services - including heating and cooling, lighting and heated water.</a:t>
            </a:r>
          </a:p>
        </p:txBody>
      </p:sp>
      <p:pic>
        <p:nvPicPr>
          <p:cNvPr id="2" name="Picture 1" title="Apartment building decorated with pla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076" y="1666171"/>
            <a:ext cx="5775379" cy="3837162"/>
          </a:xfrm>
          <a:prstGeom prst="rect">
            <a:avLst/>
          </a:prstGeom>
        </p:spPr>
      </p:pic>
    </p:spTree>
    <p:extLst>
      <p:ext uri="{BB962C8B-B14F-4D97-AF65-F5344CB8AC3E}">
        <p14:creationId xmlns:p14="http://schemas.microsoft.com/office/powerpoint/2010/main" val="159673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NCC energy efficiency requirements</a:t>
            </a:r>
            <a:endParaRPr lang="en-AU" dirty="0"/>
          </a:p>
        </p:txBody>
      </p:sp>
      <p:sp>
        <p:nvSpPr>
          <p:cNvPr id="3" name="Content Placeholder 2"/>
          <p:cNvSpPr>
            <a:spLocks noGrp="1"/>
          </p:cNvSpPr>
          <p:nvPr>
            <p:ph idx="1"/>
          </p:nvPr>
        </p:nvSpPr>
        <p:spPr/>
        <p:txBody>
          <a:bodyPr/>
          <a:lstStyle/>
          <a:p>
            <a:pPr marL="0" indent="0" defTabSz="947553">
              <a:buNone/>
              <a:defRPr/>
            </a:pPr>
            <a:r>
              <a:rPr lang="en-US" dirty="0"/>
              <a:t>In this section we will look at the NCC energy efficiency </a:t>
            </a:r>
            <a:r>
              <a:rPr lang="en-US" dirty="0" smtClean="0"/>
              <a:t>requirements in </a:t>
            </a:r>
            <a:r>
              <a:rPr lang="en-US" dirty="0"/>
              <a:t>more detail including </a:t>
            </a:r>
            <a:r>
              <a:rPr lang="en-AU" dirty="0"/>
              <a:t>relevant:</a:t>
            </a:r>
          </a:p>
          <a:p>
            <a:pPr lvl="1"/>
            <a:r>
              <a:rPr lang="en-AU" dirty="0" smtClean="0"/>
              <a:t>Definitions;</a:t>
            </a:r>
            <a:endParaRPr lang="en-AU" dirty="0"/>
          </a:p>
          <a:p>
            <a:pPr lvl="1"/>
            <a:r>
              <a:rPr lang="en-AU" dirty="0"/>
              <a:t>Performance </a:t>
            </a:r>
            <a:r>
              <a:rPr lang="en-AU" dirty="0" smtClean="0"/>
              <a:t>Requirements;</a:t>
            </a:r>
            <a:endParaRPr lang="en-AU" dirty="0"/>
          </a:p>
          <a:p>
            <a:pPr lvl="1"/>
            <a:r>
              <a:rPr lang="en-AU" dirty="0" smtClean="0"/>
              <a:t>Verification Method; </a:t>
            </a:r>
            <a:r>
              <a:rPr lang="en-AU" dirty="0"/>
              <a:t>and</a:t>
            </a:r>
          </a:p>
          <a:p>
            <a:pPr lvl="1"/>
            <a:r>
              <a:rPr lang="en-AU" dirty="0"/>
              <a:t>Deemed-to-Satisfy Provisions.</a:t>
            </a:r>
          </a:p>
          <a:p>
            <a:endParaRPr lang="en-AU" dirty="0"/>
          </a:p>
        </p:txBody>
      </p:sp>
    </p:spTree>
    <p:extLst>
      <p:ext uri="{BB962C8B-B14F-4D97-AF65-F5344CB8AC3E}">
        <p14:creationId xmlns:p14="http://schemas.microsoft.com/office/powerpoint/2010/main" val="323233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17174"/>
            <a:ext cx="10515600" cy="908086"/>
          </a:xfrm>
        </p:spPr>
        <p:txBody>
          <a:bodyPr>
            <a:normAutofit/>
          </a:bodyPr>
          <a:lstStyle/>
          <a:p>
            <a:pPr algn="ctr"/>
            <a:r>
              <a:rPr lang="en-AU" dirty="0">
                <a:latin typeface="Arial" panose="020B0604020202020204" pitchFamily="34" charset="0"/>
                <a:cs typeface="Arial" panose="020B0604020202020204" pitchFamily="34" charset="0"/>
              </a:rPr>
              <a:t>Energy </a:t>
            </a:r>
            <a:r>
              <a:rPr lang="en-AU" dirty="0" smtClean="0">
                <a:latin typeface="Arial" panose="020B0604020202020204" pitchFamily="34" charset="0"/>
                <a:cs typeface="Arial" panose="020B0604020202020204" pitchFamily="34" charset="0"/>
              </a:rPr>
              <a:t>efficiency</a:t>
            </a:r>
            <a:r>
              <a:rPr lang="en-AU" dirty="0">
                <a:latin typeface="Arial" panose="020B0604020202020204" pitchFamily="34" charset="0"/>
                <a:cs typeface="Arial" panose="020B0604020202020204" pitchFamily="34" charset="0"/>
              </a:rPr>
              <a:t>: Definitions</a:t>
            </a:r>
          </a:p>
        </p:txBody>
      </p:sp>
      <p:sp>
        <p:nvSpPr>
          <p:cNvPr id="5" name="Content Placeholder 3"/>
          <p:cNvSpPr>
            <a:spLocks noGrp="1"/>
          </p:cNvSpPr>
          <p:nvPr>
            <p:ph idx="1"/>
          </p:nvPr>
        </p:nvSpPr>
        <p:spPr>
          <a:xfrm>
            <a:off x="838200" y="1456292"/>
            <a:ext cx="10832353" cy="2672855"/>
          </a:xfrm>
        </p:spPr>
        <p:txBody>
          <a:bodyPr>
            <a:noAutofit/>
          </a:bodyPr>
          <a:lstStyle/>
          <a:p>
            <a:pPr>
              <a:spcAft>
                <a:spcPts val="1200"/>
              </a:spcAft>
            </a:pPr>
            <a:r>
              <a:rPr lang="en-US" sz="2200" dirty="0">
                <a:latin typeface="Arial" panose="020B0604020202020204" pitchFamily="34" charset="0"/>
                <a:cs typeface="Arial" panose="020B0604020202020204" pitchFamily="34" charset="0"/>
              </a:rPr>
              <a:t>Definitions are specific to the NCC </a:t>
            </a:r>
            <a:r>
              <a:rPr lang="en-US" sz="2200" dirty="0" smtClean="0">
                <a:latin typeface="Arial" panose="020B0604020202020204" pitchFamily="34" charset="0"/>
                <a:cs typeface="Arial" panose="020B0604020202020204" pitchFamily="34" charset="0"/>
              </a:rPr>
              <a:t>– it’s </a:t>
            </a:r>
            <a:r>
              <a:rPr lang="en-US" sz="2200" dirty="0">
                <a:latin typeface="Arial" panose="020B0604020202020204" pitchFamily="34" charset="0"/>
                <a:cs typeface="Arial" panose="020B0604020202020204" pitchFamily="34" charset="0"/>
              </a:rPr>
              <a:t>important not to assume the meaning of a definition. </a:t>
            </a:r>
          </a:p>
          <a:p>
            <a:pPr>
              <a:spcBef>
                <a:spcPts val="0"/>
              </a:spcBef>
              <a:spcAft>
                <a:spcPts val="1200"/>
              </a:spcAft>
            </a:pPr>
            <a:r>
              <a:rPr lang="en-US" sz="2200" dirty="0">
                <a:latin typeface="Arial" panose="020B0604020202020204" pitchFamily="34" charset="0"/>
                <a:cs typeface="Arial" panose="020B0604020202020204" pitchFamily="34" charset="0"/>
              </a:rPr>
              <a:t>Definitions are located in Schedule 3 of each Volume of the NCC. </a:t>
            </a:r>
            <a:endParaRPr lang="en-US" sz="2200" dirty="0" smtClean="0">
              <a:latin typeface="Arial" panose="020B0604020202020204" pitchFamily="34" charset="0"/>
              <a:cs typeface="Arial" panose="020B0604020202020204" pitchFamily="34" charset="0"/>
            </a:endParaRPr>
          </a:p>
          <a:p>
            <a:pPr>
              <a:spcBef>
                <a:spcPts val="0"/>
              </a:spcBef>
              <a:spcAft>
                <a:spcPts val="1200"/>
              </a:spcAft>
            </a:pPr>
            <a:r>
              <a:rPr lang="en-US" sz="2200" dirty="0" smtClean="0">
                <a:latin typeface="Arial" panose="020B0604020202020204" pitchFamily="34" charset="0"/>
                <a:cs typeface="Arial" panose="020B0604020202020204" pitchFamily="34" charset="0"/>
              </a:rPr>
              <a:t>Defined </a:t>
            </a:r>
            <a:r>
              <a:rPr lang="en-US" sz="2200" dirty="0">
                <a:latin typeface="Arial" panose="020B0604020202020204" pitchFamily="34" charset="0"/>
                <a:cs typeface="Arial" panose="020B0604020202020204" pitchFamily="34" charset="0"/>
              </a:rPr>
              <a:t>terms are italicised in the NCC. </a:t>
            </a:r>
          </a:p>
          <a:p>
            <a:pPr>
              <a:spcBef>
                <a:spcPts val="0"/>
              </a:spcBef>
              <a:spcAft>
                <a:spcPts val="1200"/>
              </a:spcAft>
            </a:pPr>
            <a:r>
              <a:rPr lang="en-AU" sz="2200" dirty="0" smtClean="0">
                <a:latin typeface="Arial" panose="020B0604020202020204" pitchFamily="34" charset="0"/>
                <a:cs typeface="Arial" panose="020B0604020202020204" pitchFamily="34" charset="0"/>
              </a:rPr>
              <a:t>Some relevant to energy efficiency include:</a:t>
            </a:r>
            <a:endParaRPr lang="en-AU" sz="2200" dirty="0">
              <a:latin typeface="Arial" panose="020B0604020202020204" pitchFamily="34" charset="0"/>
              <a:cs typeface="Arial" panose="020B0604020202020204" pitchFamily="34" charset="0"/>
            </a:endParaRPr>
          </a:p>
        </p:txBody>
      </p:sp>
      <p:sp>
        <p:nvSpPr>
          <p:cNvPr id="2" name="TextBox 1"/>
          <p:cNvSpPr txBox="1"/>
          <p:nvPr/>
        </p:nvSpPr>
        <p:spPr>
          <a:xfrm>
            <a:off x="962184" y="4027851"/>
            <a:ext cx="10787743" cy="1107996"/>
          </a:xfrm>
          <a:prstGeom prst="rect">
            <a:avLst/>
          </a:prstGeom>
          <a:noFill/>
        </p:spPr>
        <p:txBody>
          <a:bodyPr wrap="square" numCol="2" rtlCol="0">
            <a:spAutoFit/>
          </a:bodyPr>
          <a:lstStyle/>
          <a:p>
            <a:pPr marL="800100" lvl="1" indent="-342900">
              <a:spcBef>
                <a:spcPts val="0"/>
              </a:spcBef>
              <a:buFont typeface="Arial" panose="020B0604020202020204" pitchFamily="34" charset="0"/>
              <a:buChar char="•"/>
            </a:pPr>
            <a:r>
              <a:rPr lang="en-AU" sz="2200" dirty="0" smtClean="0">
                <a:latin typeface="Arial" panose="020B0604020202020204" pitchFamily="34" charset="0"/>
                <a:cs typeface="Arial" panose="020B0604020202020204" pitchFamily="34" charset="0"/>
              </a:rPr>
              <a:t>Climate zone</a:t>
            </a:r>
          </a:p>
          <a:p>
            <a:pPr marL="800100" lvl="1" indent="-342900">
              <a:spcBef>
                <a:spcPts val="0"/>
              </a:spcBef>
              <a:buFont typeface="Arial" panose="020B0604020202020204" pitchFamily="34" charset="0"/>
              <a:buChar char="•"/>
            </a:pPr>
            <a:r>
              <a:rPr lang="en-AU" sz="2200" dirty="0" smtClean="0">
                <a:latin typeface="Arial" panose="020B0604020202020204" pitchFamily="34" charset="0"/>
                <a:cs typeface="Arial" panose="020B0604020202020204" pitchFamily="34" charset="0"/>
              </a:rPr>
              <a:t>Conditioned space</a:t>
            </a:r>
            <a:endParaRPr lang="en-AU" sz="2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AU" sz="2200" dirty="0" smtClean="0">
                <a:latin typeface="Arial" panose="020B0604020202020204" pitchFamily="34" charset="0"/>
                <a:cs typeface="Arial" panose="020B0604020202020204" pitchFamily="34" charset="0"/>
              </a:rPr>
              <a:t>Envelope.</a:t>
            </a:r>
          </a:p>
        </p:txBody>
      </p:sp>
    </p:spTree>
    <p:extLst>
      <p:ext uri="{BB962C8B-B14F-4D97-AF65-F5344CB8AC3E}">
        <p14:creationId xmlns:p14="http://schemas.microsoft.com/office/powerpoint/2010/main" val="377159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title="JP1 Energy Use"/>
          <p:cNvPicPr>
            <a:picLocks noGrp="1" noChangeAspect="1"/>
          </p:cNvPicPr>
          <p:nvPr>
            <p:ph idx="1"/>
          </p:nvPr>
        </p:nvPicPr>
        <p:blipFill>
          <a:blip r:embed="rId3"/>
          <a:stretch>
            <a:fillRect/>
          </a:stretch>
        </p:blipFill>
        <p:spPr>
          <a:xfrm>
            <a:off x="1338262" y="1852207"/>
            <a:ext cx="9515475" cy="4476750"/>
          </a:xfrm>
          <a:prstGeom prst="rect">
            <a:avLst/>
          </a:prstGeom>
        </p:spPr>
      </p:pic>
      <p:sp>
        <p:nvSpPr>
          <p:cNvPr id="2" name="Title 1"/>
          <p:cNvSpPr>
            <a:spLocks noGrp="1"/>
          </p:cNvSpPr>
          <p:nvPr>
            <p:ph type="title"/>
          </p:nvPr>
        </p:nvSpPr>
        <p:spPr>
          <a:xfrm>
            <a:off x="838200" y="560199"/>
            <a:ext cx="10515600" cy="908086"/>
          </a:xfrm>
        </p:spPr>
        <p:txBody>
          <a:bodyPr>
            <a:normAutofit fontScale="90000"/>
          </a:bodyPr>
          <a:lstStyle/>
          <a:p>
            <a:pPr algn="ctr"/>
            <a:r>
              <a:rPr lang="en-AU" dirty="0">
                <a:latin typeface="Arial" panose="020B0604020202020204" pitchFamily="34" charset="0"/>
                <a:cs typeface="Arial" panose="020B0604020202020204" pitchFamily="34" charset="0"/>
              </a:rPr>
              <a:t>Energy efficiency: Definitions</a:t>
            </a:r>
            <a:br>
              <a:rPr lang="en-AU" dirty="0">
                <a:latin typeface="Arial" panose="020B0604020202020204" pitchFamily="34" charset="0"/>
                <a:cs typeface="Arial" panose="020B0604020202020204" pitchFamily="34" charset="0"/>
              </a:rPr>
            </a:br>
            <a:r>
              <a:rPr lang="en-AU" sz="3600" dirty="0" smtClean="0">
                <a:latin typeface="Arial" panose="020B0604020202020204" pitchFamily="34" charset="0"/>
                <a:cs typeface="Arial" panose="020B0604020202020204" pitchFamily="34" charset="0"/>
              </a:rPr>
              <a:t>Example: Conditioned space</a:t>
            </a:r>
            <a:endParaRPr lang="en-AU" dirty="0"/>
          </a:p>
        </p:txBody>
      </p:sp>
      <p:sp>
        <p:nvSpPr>
          <p:cNvPr id="7" name="Oval 6" title="Conditioned space circled"/>
          <p:cNvSpPr/>
          <p:nvPr/>
        </p:nvSpPr>
        <p:spPr>
          <a:xfrm>
            <a:off x="2061274" y="4602997"/>
            <a:ext cx="2262753" cy="433952"/>
          </a:xfrm>
          <a:prstGeom prst="ellipse">
            <a:avLst/>
          </a:prstGeom>
          <a:noFill/>
          <a:ln w="57150">
            <a:solidFill>
              <a:srgbClr val="234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ight Arrow 9" title="Arrow pointing to conditioned space"/>
          <p:cNvSpPr/>
          <p:nvPr/>
        </p:nvSpPr>
        <p:spPr>
          <a:xfrm>
            <a:off x="286027" y="4602997"/>
            <a:ext cx="1104346" cy="475041"/>
          </a:xfrm>
          <a:prstGeom prst="rightArrow">
            <a:avLst/>
          </a:prstGeom>
          <a:solidFill>
            <a:srgbClr val="234396">
              <a:alpha val="80000"/>
            </a:srgbClr>
          </a:solidFill>
          <a:ln>
            <a:solidFill>
              <a:srgbClr val="234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29639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AU" dirty="0">
                <a:latin typeface="Arial" panose="020B0604020202020204" pitchFamily="34" charset="0"/>
                <a:cs typeface="Arial" panose="020B0604020202020204" pitchFamily="34" charset="0"/>
              </a:rPr>
              <a:t>Energy Efficiency: Definitions</a:t>
            </a:r>
            <a:br>
              <a:rPr lang="en-AU" dirty="0">
                <a:latin typeface="Arial" panose="020B0604020202020204" pitchFamily="34" charset="0"/>
                <a:cs typeface="Arial" panose="020B0604020202020204" pitchFamily="34" charset="0"/>
              </a:rPr>
            </a:br>
            <a:r>
              <a:rPr lang="en-AU" sz="3600" dirty="0">
                <a:latin typeface="Arial" panose="020B0604020202020204" pitchFamily="34" charset="0"/>
                <a:cs typeface="Arial" panose="020B0604020202020204" pitchFamily="34" charset="0"/>
              </a:rPr>
              <a:t>Example: </a:t>
            </a:r>
            <a:r>
              <a:rPr lang="en-AU" sz="3600" dirty="0" smtClean="0">
                <a:latin typeface="Arial" panose="020B0604020202020204" pitchFamily="34" charset="0"/>
                <a:cs typeface="Arial" panose="020B0604020202020204" pitchFamily="34" charset="0"/>
              </a:rPr>
              <a:t>Envelope</a:t>
            </a:r>
            <a:endParaRPr lang="en-AU" dirty="0"/>
          </a:p>
        </p:txBody>
      </p:sp>
      <p:pic>
        <p:nvPicPr>
          <p:cNvPr id="8" name="Content Placeholder 7" title="Example of an office envelope"/>
          <p:cNvPicPr>
            <a:picLocks noGrp="1" noChangeAspect="1"/>
          </p:cNvPicPr>
          <p:nvPr>
            <p:ph idx="1"/>
          </p:nvPr>
        </p:nvPicPr>
        <p:blipFill>
          <a:blip r:embed="rId3"/>
          <a:stretch>
            <a:fillRect/>
          </a:stretch>
        </p:blipFill>
        <p:spPr>
          <a:xfrm>
            <a:off x="2605737" y="1640650"/>
            <a:ext cx="6980525" cy="4389500"/>
          </a:xfrm>
        </p:spPr>
      </p:pic>
    </p:spTree>
    <p:extLst>
      <p:ext uri="{BB962C8B-B14F-4D97-AF65-F5344CB8AC3E}">
        <p14:creationId xmlns:p14="http://schemas.microsoft.com/office/powerpoint/2010/main" val="185351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ustralian climate zone map"/>
          <p:cNvPicPr>
            <a:picLocks noChangeAspect="1"/>
          </p:cNvPicPr>
          <p:nvPr/>
        </p:nvPicPr>
        <p:blipFill>
          <a:blip r:embed="rId3"/>
          <a:stretch>
            <a:fillRect/>
          </a:stretch>
        </p:blipFill>
        <p:spPr>
          <a:xfrm>
            <a:off x="3747247" y="1411109"/>
            <a:ext cx="7720853" cy="5149515"/>
          </a:xfrm>
          <a:prstGeom prst="rect">
            <a:avLst/>
          </a:prstGeom>
        </p:spPr>
      </p:pic>
      <p:sp>
        <p:nvSpPr>
          <p:cNvPr id="5" name="Title 1"/>
          <p:cNvSpPr>
            <a:spLocks noGrp="1"/>
          </p:cNvSpPr>
          <p:nvPr>
            <p:ph type="title"/>
          </p:nvPr>
        </p:nvSpPr>
        <p:spPr>
          <a:xfrm>
            <a:off x="838200" y="190033"/>
            <a:ext cx="10515600" cy="908086"/>
          </a:xfrm>
        </p:spPr>
        <p:txBody>
          <a:bodyPr/>
          <a:lstStyle/>
          <a:p>
            <a:pPr algn="ctr"/>
            <a:r>
              <a:rPr lang="en-AU" dirty="0">
                <a:latin typeface="Arial" panose="020B0604020202020204" pitchFamily="34" charset="0"/>
                <a:cs typeface="Arial" panose="020B0604020202020204" pitchFamily="34" charset="0"/>
              </a:rPr>
              <a:t>Definitions: Climate </a:t>
            </a:r>
            <a:r>
              <a:rPr lang="en-AU" dirty="0" smtClean="0">
                <a:latin typeface="Arial" panose="020B0604020202020204" pitchFamily="34" charset="0"/>
                <a:cs typeface="Arial" panose="020B0604020202020204" pitchFamily="34" charset="0"/>
              </a:rPr>
              <a:t>zones</a:t>
            </a:r>
            <a:endParaRPr lang="en-AU"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838200" y="1411109"/>
            <a:ext cx="2773719" cy="4683829"/>
          </a:xfrm>
        </p:spPr>
        <p:txBody>
          <a:bodyPr/>
          <a:lstStyle/>
          <a:p>
            <a:pPr marL="0" indent="0">
              <a:buNone/>
            </a:pPr>
            <a:r>
              <a:rPr lang="en-AU" dirty="0">
                <a:latin typeface="Arial" panose="020B0604020202020204" pitchFamily="34" charset="0"/>
                <a:cs typeface="Arial" panose="020B0604020202020204" pitchFamily="34" charset="0"/>
              </a:rPr>
              <a:t>Climate zones for thermal design</a:t>
            </a:r>
          </a:p>
          <a:p>
            <a:pPr marL="0" indent="0" algn="r">
              <a:buNone/>
            </a:pPr>
            <a:r>
              <a:rPr lang="en-AU" dirty="0">
                <a:latin typeface="Arial" panose="020B0604020202020204" pitchFamily="34" charset="0"/>
                <a:cs typeface="Arial" panose="020B0604020202020204" pitchFamily="34" charset="0"/>
              </a:rPr>
              <a:t> </a:t>
            </a:r>
          </a:p>
          <a:p>
            <a:pPr marL="0" indent="0">
              <a:buNone/>
            </a:pPr>
            <a:r>
              <a:rPr lang="en-AU" sz="2000" dirty="0">
                <a:latin typeface="Arial" panose="020B0604020202020204" pitchFamily="34" charset="0"/>
                <a:cs typeface="Arial" panose="020B0604020202020204" pitchFamily="34" charset="0"/>
              </a:rPr>
              <a:t>NCC </a:t>
            </a:r>
            <a:r>
              <a:rPr lang="en-AU" sz="2000" dirty="0" smtClean="0">
                <a:latin typeface="Arial" panose="020B0604020202020204" pitchFamily="34" charset="0"/>
                <a:cs typeface="Arial" panose="020B0604020202020204" pitchFamily="34" charset="0"/>
              </a:rPr>
              <a:t>Volume One</a:t>
            </a:r>
            <a:endParaRPr lang="en-AU" sz="2000" dirty="0">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Schedule 3 </a:t>
            </a:r>
            <a:endParaRPr lang="en-AU" sz="2000" dirty="0" smtClean="0">
              <a:latin typeface="Arial" panose="020B0604020202020204" pitchFamily="34" charset="0"/>
              <a:cs typeface="Arial" panose="020B0604020202020204" pitchFamily="34" charset="0"/>
            </a:endParaRPr>
          </a:p>
          <a:p>
            <a:pPr marL="0" indent="0">
              <a:buNone/>
            </a:pPr>
            <a:r>
              <a:rPr lang="en-AU" sz="2000" dirty="0" smtClean="0">
                <a:latin typeface="Arial" panose="020B0604020202020204" pitchFamily="34" charset="0"/>
                <a:cs typeface="Arial" panose="020B0604020202020204" pitchFamily="34" charset="0"/>
              </a:rPr>
              <a:t>Figure </a:t>
            </a:r>
            <a:r>
              <a:rPr lang="en-AU" sz="2000" dirty="0">
                <a:latin typeface="Arial" panose="020B0604020202020204" pitchFamily="34" charset="0"/>
                <a:cs typeface="Arial" panose="020B0604020202020204" pitchFamily="34" charset="0"/>
              </a:rPr>
              <a:t>2</a:t>
            </a:r>
          </a:p>
        </p:txBody>
      </p:sp>
      <p:sp>
        <p:nvSpPr>
          <p:cNvPr id="7" name="TextBox 6"/>
          <p:cNvSpPr txBox="1"/>
          <p:nvPr/>
        </p:nvSpPr>
        <p:spPr>
          <a:xfrm>
            <a:off x="218459" y="6094938"/>
            <a:ext cx="4013200" cy="523220"/>
          </a:xfrm>
          <a:prstGeom prst="rect">
            <a:avLst/>
          </a:prstGeom>
          <a:noFill/>
        </p:spPr>
        <p:txBody>
          <a:bodyPr wrap="square" rtlCol="0">
            <a:spAutoFit/>
          </a:bodyPr>
          <a:lstStyle/>
          <a:p>
            <a:pPr algn="ctr"/>
            <a:r>
              <a:rPr lang="en-AU" sz="2800" u="sng" dirty="0" smtClean="0">
                <a:solidFill>
                  <a:srgbClr val="0000FF"/>
                </a:solidFill>
                <a:latin typeface="Arial" panose="020B0604020202020204" pitchFamily="34" charset="0"/>
                <a:cs typeface="Arial" panose="020B0604020202020204" pitchFamily="34" charset="0"/>
              </a:rPr>
              <a:t>abcb.gov.au</a:t>
            </a:r>
            <a:endParaRPr lang="en-AU" u="sng"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406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34131"/>
            <a:ext cx="10515600" cy="908086"/>
          </a:xfrm>
        </p:spPr>
        <p:txBody>
          <a:bodyPr>
            <a:normAutofit/>
          </a:bodyPr>
          <a:lstStyle/>
          <a:p>
            <a:pPr algn="ctr"/>
            <a:r>
              <a:rPr lang="en-AU" dirty="0"/>
              <a:t>Section J: Performance </a:t>
            </a:r>
            <a:r>
              <a:rPr lang="en-AU" dirty="0" smtClean="0"/>
              <a:t>Requirement</a:t>
            </a:r>
            <a:endParaRPr lang="en-AU" dirty="0"/>
          </a:p>
        </p:txBody>
      </p:sp>
      <p:sp>
        <p:nvSpPr>
          <p:cNvPr id="10" name="Content Placeholder 3"/>
          <p:cNvSpPr>
            <a:spLocks noGrp="1"/>
          </p:cNvSpPr>
          <p:nvPr>
            <p:ph idx="1"/>
          </p:nvPr>
        </p:nvSpPr>
        <p:spPr>
          <a:xfrm>
            <a:off x="698716" y="1430879"/>
            <a:ext cx="5812920" cy="5210142"/>
          </a:xfrm>
        </p:spPr>
        <p:txBody>
          <a:bodyPr>
            <a:normAutofit lnSpcReduction="10000"/>
          </a:bodyPr>
          <a:lstStyle/>
          <a:p>
            <a:pPr>
              <a:spcAft>
                <a:spcPts val="1200"/>
              </a:spcAft>
            </a:pPr>
            <a:r>
              <a:rPr lang="en-AU" sz="2200" dirty="0"/>
              <a:t>The Performance </a:t>
            </a:r>
            <a:r>
              <a:rPr lang="en-AU" sz="2200" dirty="0" smtClean="0"/>
              <a:t>Requirement</a:t>
            </a:r>
            <a:r>
              <a:rPr lang="en-AU" sz="2200" dirty="0"/>
              <a:t> </a:t>
            </a:r>
            <a:r>
              <a:rPr lang="en-AU" sz="2200" dirty="0" smtClean="0"/>
              <a:t>for energy efficiency is</a:t>
            </a:r>
            <a:r>
              <a:rPr lang="en-AU" sz="2200" dirty="0"/>
              <a:t> </a:t>
            </a:r>
            <a:r>
              <a:rPr lang="en-AU" sz="2200" dirty="0" smtClean="0"/>
              <a:t>JP1 </a:t>
            </a:r>
            <a:r>
              <a:rPr lang="en-AU" sz="2200" dirty="0"/>
              <a:t>Energy </a:t>
            </a:r>
            <a:r>
              <a:rPr lang="en-AU" sz="2200" dirty="0" smtClean="0"/>
              <a:t>use.</a:t>
            </a:r>
          </a:p>
          <a:p>
            <a:pPr>
              <a:spcAft>
                <a:spcPts val="1200"/>
              </a:spcAft>
            </a:pPr>
            <a:r>
              <a:rPr lang="en-AU" sz="2200" dirty="0" smtClean="0"/>
              <a:t>It </a:t>
            </a:r>
            <a:r>
              <a:rPr lang="en-US" sz="2200" dirty="0"/>
              <a:t>requires that </a:t>
            </a:r>
            <a:r>
              <a:rPr lang="en-AU" sz="2200" dirty="0"/>
              <a:t>a building, including its services, </a:t>
            </a:r>
            <a:r>
              <a:rPr lang="en-AU" sz="2200" dirty="0" smtClean="0"/>
              <a:t>use </a:t>
            </a:r>
            <a:r>
              <a:rPr lang="en-AU" sz="2200" dirty="0"/>
              <a:t>energy efficiently so that the greenhouse gas emissions associated with its operation are minimised. </a:t>
            </a:r>
          </a:p>
          <a:p>
            <a:pPr>
              <a:spcAft>
                <a:spcPts val="1200"/>
              </a:spcAft>
            </a:pPr>
            <a:r>
              <a:rPr lang="en-AU" sz="2200" dirty="0"/>
              <a:t>This is subject to the intended use of the building and the necessary level of occupant comfort.</a:t>
            </a:r>
          </a:p>
          <a:p>
            <a:pPr>
              <a:spcAft>
                <a:spcPts val="1200"/>
              </a:spcAft>
            </a:pPr>
            <a:r>
              <a:rPr lang="en-AU" sz="2200" dirty="0"/>
              <a:t>For </a:t>
            </a:r>
            <a:r>
              <a:rPr lang="en-AU" sz="2200" dirty="0" smtClean="0"/>
              <a:t>conditioned buildings, </a:t>
            </a:r>
            <a:r>
              <a:rPr lang="en-AU" sz="2200" dirty="0"/>
              <a:t>the amount of acceptable energy usage has also been quantified</a:t>
            </a:r>
            <a:r>
              <a:rPr lang="en-AU" sz="2200" dirty="0" smtClean="0"/>
              <a:t>.</a:t>
            </a:r>
            <a:endParaRPr lang="en-US" sz="2200" dirty="0"/>
          </a:p>
        </p:txBody>
      </p:sp>
      <p:pic>
        <p:nvPicPr>
          <p:cNvPr id="2" name="Picture 1" title="Office"/>
          <p:cNvPicPr>
            <a:picLocks noChangeAspect="1"/>
          </p:cNvPicPr>
          <p:nvPr/>
        </p:nvPicPr>
        <p:blipFill rotWithShape="1">
          <a:blip r:embed="rId3" cstate="print">
            <a:extLst>
              <a:ext uri="{28A0092B-C50C-407E-A947-70E740481C1C}">
                <a14:useLocalDpi xmlns:a14="http://schemas.microsoft.com/office/drawing/2010/main" val="0"/>
              </a:ext>
            </a:extLst>
          </a:blip>
          <a:srcRect t="9263" r="11701" b="6813"/>
          <a:stretch/>
        </p:blipFill>
        <p:spPr>
          <a:xfrm>
            <a:off x="6769241" y="1556222"/>
            <a:ext cx="4584560" cy="2904942"/>
          </a:xfrm>
          <a:prstGeom prst="rect">
            <a:avLst/>
          </a:prstGeom>
        </p:spPr>
      </p:pic>
    </p:spTree>
    <p:extLst>
      <p:ext uri="{BB962C8B-B14F-4D97-AF65-F5344CB8AC3E}">
        <p14:creationId xmlns:p14="http://schemas.microsoft.com/office/powerpoint/2010/main" val="4005136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Example: JP1 Energy use</a:t>
            </a:r>
            <a:endParaRPr lang="en-AU" dirty="0"/>
          </a:p>
        </p:txBody>
      </p:sp>
      <p:pic>
        <p:nvPicPr>
          <p:cNvPr id="4" name="Content Placeholder 3" title="JP1 energy use"/>
          <p:cNvPicPr>
            <a:picLocks noGrp="1" noChangeAspect="1"/>
          </p:cNvPicPr>
          <p:nvPr>
            <p:ph idx="1"/>
          </p:nvPr>
        </p:nvPicPr>
        <p:blipFill>
          <a:blip r:embed="rId3"/>
          <a:stretch>
            <a:fillRect/>
          </a:stretch>
        </p:blipFill>
        <p:spPr>
          <a:xfrm>
            <a:off x="1384663" y="1537001"/>
            <a:ext cx="9483634" cy="4626539"/>
          </a:xfrm>
          <a:prstGeom prst="rect">
            <a:avLst/>
          </a:prstGeom>
        </p:spPr>
      </p:pic>
      <p:sp>
        <p:nvSpPr>
          <p:cNvPr id="6" name="Rounded Rectangle 5" title="Jp1 energy use"/>
          <p:cNvSpPr/>
          <p:nvPr/>
        </p:nvSpPr>
        <p:spPr>
          <a:xfrm>
            <a:off x="1175657" y="4362995"/>
            <a:ext cx="10178143" cy="1800546"/>
          </a:xfrm>
          <a:prstGeom prst="roundRect">
            <a:avLst/>
          </a:prstGeom>
          <a:solidFill>
            <a:srgbClr val="234396">
              <a:alpha val="20000"/>
            </a:srgbClr>
          </a:solidFill>
          <a:ln>
            <a:solidFill>
              <a:srgbClr val="234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40049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4490" y="101519"/>
            <a:ext cx="10515600" cy="908086"/>
          </a:xfrm>
        </p:spPr>
        <p:txBody>
          <a:bodyPr/>
          <a:lstStyle/>
          <a:p>
            <a:pPr algn="ctr"/>
            <a:r>
              <a:rPr lang="en-AU" dirty="0"/>
              <a:t>Table of contents</a:t>
            </a:r>
          </a:p>
        </p:txBody>
      </p:sp>
      <p:sp>
        <p:nvSpPr>
          <p:cNvPr id="7" name="Content Placeholder 2"/>
          <p:cNvSpPr>
            <a:spLocks noGrp="1"/>
          </p:cNvSpPr>
          <p:nvPr>
            <p:ph idx="1"/>
          </p:nvPr>
        </p:nvSpPr>
        <p:spPr>
          <a:xfrm>
            <a:off x="664490" y="1370727"/>
            <a:ext cx="10765510" cy="5030074"/>
          </a:xfrm>
        </p:spPr>
        <p:txBody>
          <a:bodyPr>
            <a:noAutofit/>
          </a:bodyPr>
          <a:lstStyle/>
          <a:p>
            <a:pPr marL="0" indent="0">
              <a:buNone/>
            </a:pPr>
            <a:r>
              <a:rPr lang="en-US" sz="2400" b="1" dirty="0"/>
              <a:t>Introduction</a:t>
            </a:r>
            <a:r>
              <a:rPr lang="en-US" sz="2400" dirty="0"/>
              <a:t>	</a:t>
            </a:r>
            <a:r>
              <a:rPr lang="en-US" sz="2200" dirty="0"/>
              <a:t>		</a:t>
            </a:r>
          </a:p>
          <a:p>
            <a:pPr marL="723900" lvl="1" indent="-279400">
              <a:spcAft>
                <a:spcPts val="600"/>
              </a:spcAft>
            </a:pPr>
            <a:r>
              <a:rPr lang="en-US" sz="2200" dirty="0"/>
              <a:t>How it works </a:t>
            </a:r>
            <a:endParaRPr lang="en-US" sz="2200" dirty="0" smtClean="0"/>
          </a:p>
          <a:p>
            <a:pPr marL="723900" lvl="1" indent="-279400">
              <a:spcAft>
                <a:spcPts val="1200"/>
              </a:spcAft>
            </a:pPr>
            <a:r>
              <a:rPr lang="en-US" sz="2200" dirty="0"/>
              <a:t>W</a:t>
            </a:r>
            <a:r>
              <a:rPr lang="en-US" sz="2200" dirty="0" smtClean="0"/>
              <a:t>hat you’ll </a:t>
            </a:r>
            <a:r>
              <a:rPr lang="en-US" sz="2200" dirty="0"/>
              <a:t>learn.</a:t>
            </a:r>
          </a:p>
          <a:p>
            <a:pPr marL="0" lvl="1" indent="0">
              <a:spcBef>
                <a:spcPts val="0"/>
              </a:spcBef>
              <a:buNone/>
            </a:pPr>
            <a:r>
              <a:rPr lang="en-US" sz="2400" b="1" dirty="0"/>
              <a:t>Contents </a:t>
            </a:r>
          </a:p>
          <a:p>
            <a:pPr lvl="1"/>
            <a:r>
              <a:rPr lang="en-AU" sz="2200" dirty="0"/>
              <a:t>Background &amp; objectives of the NCC energy efficiency </a:t>
            </a:r>
            <a:endParaRPr lang="en-AU" sz="2200" dirty="0" smtClean="0"/>
          </a:p>
          <a:p>
            <a:pPr marL="723900" lvl="1" indent="-268288">
              <a:buNone/>
            </a:pPr>
            <a:r>
              <a:rPr lang="en-AU" sz="2200" dirty="0" smtClean="0"/>
              <a:t>	requirements.</a:t>
            </a:r>
            <a:endParaRPr lang="en-AU" sz="2200" dirty="0"/>
          </a:p>
          <a:p>
            <a:pPr lvl="1"/>
            <a:r>
              <a:rPr lang="en-US" sz="2200" dirty="0"/>
              <a:t>An overview of </a:t>
            </a:r>
            <a:r>
              <a:rPr lang="en-US" sz="2200" dirty="0" smtClean="0"/>
              <a:t>NCC Volume One </a:t>
            </a:r>
            <a:r>
              <a:rPr lang="en-US" sz="2200" dirty="0"/>
              <a:t>energy efficiency </a:t>
            </a:r>
            <a:r>
              <a:rPr lang="en-US" sz="2200" dirty="0" smtClean="0"/>
              <a:t>requirements</a:t>
            </a:r>
          </a:p>
          <a:p>
            <a:pPr lvl="1"/>
            <a:endParaRPr lang="en-US" sz="2200" dirty="0" smtClean="0"/>
          </a:p>
          <a:p>
            <a:pPr marL="0" indent="0">
              <a:buNone/>
            </a:pPr>
            <a:r>
              <a:rPr lang="en-US" sz="2400" b="1" dirty="0" smtClean="0"/>
              <a:t>Summary</a:t>
            </a:r>
            <a:endParaRPr lang="en-US" sz="2400" b="1" dirty="0"/>
          </a:p>
        </p:txBody>
      </p:sp>
      <p:pic>
        <p:nvPicPr>
          <p:cNvPr id="2" name="Picture 1" title="NCC Volume One logo"/>
          <p:cNvPicPr>
            <a:picLocks noChangeAspect="1"/>
          </p:cNvPicPr>
          <p:nvPr/>
        </p:nvPicPr>
        <p:blipFill>
          <a:blip r:embed="rId3"/>
          <a:stretch>
            <a:fillRect/>
          </a:stretch>
        </p:blipFill>
        <p:spPr>
          <a:xfrm>
            <a:off x="8249690" y="1370727"/>
            <a:ext cx="2930400" cy="2930400"/>
          </a:xfrm>
          <a:prstGeom prst="rect">
            <a:avLst/>
          </a:prstGeom>
        </p:spPr>
      </p:pic>
    </p:spTree>
    <p:extLst>
      <p:ext uri="{BB962C8B-B14F-4D97-AF65-F5344CB8AC3E}">
        <p14:creationId xmlns:p14="http://schemas.microsoft.com/office/powerpoint/2010/main" val="248883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Section J: Verification Methods</a:t>
            </a:r>
          </a:p>
        </p:txBody>
      </p:sp>
      <p:sp>
        <p:nvSpPr>
          <p:cNvPr id="8" name="Content Placeholder 2"/>
          <p:cNvSpPr>
            <a:spLocks noGrp="1"/>
          </p:cNvSpPr>
          <p:nvPr>
            <p:ph idx="1"/>
          </p:nvPr>
        </p:nvSpPr>
        <p:spPr>
          <a:xfrm>
            <a:off x="497186" y="1631184"/>
            <a:ext cx="7298410" cy="4683829"/>
          </a:xfrm>
        </p:spPr>
        <p:txBody>
          <a:bodyPr>
            <a:normAutofit/>
          </a:bodyPr>
          <a:lstStyle/>
          <a:p>
            <a:pPr marL="457189" lvl="1" indent="0">
              <a:spcAft>
                <a:spcPts val="1200"/>
              </a:spcAft>
              <a:buNone/>
            </a:pPr>
            <a:r>
              <a:rPr lang="en-AU" sz="2400" dirty="0"/>
              <a:t>Section J contains four Verification Methods </a:t>
            </a:r>
            <a:r>
              <a:rPr lang="en-AU" sz="2400" dirty="0" smtClean="0"/>
              <a:t>that </a:t>
            </a:r>
            <a:r>
              <a:rPr lang="en-AU" sz="2400" dirty="0"/>
              <a:t>can be used to demonstrate compliance </a:t>
            </a:r>
            <a:r>
              <a:rPr lang="en-AU" sz="2400" dirty="0" smtClean="0"/>
              <a:t>with all or part of </a:t>
            </a:r>
            <a:r>
              <a:rPr lang="en-AU" sz="2400" dirty="0"/>
              <a:t>the Performance Requirement JP1</a:t>
            </a:r>
            <a:r>
              <a:rPr lang="en-AU" sz="2400" dirty="0" smtClean="0"/>
              <a:t>.</a:t>
            </a:r>
            <a:endParaRPr lang="en-AU" sz="2400" dirty="0"/>
          </a:p>
          <a:p>
            <a:pPr lvl="1">
              <a:spcAft>
                <a:spcPts val="1200"/>
              </a:spcAft>
            </a:pPr>
            <a:r>
              <a:rPr lang="en-US" sz="2400" dirty="0"/>
              <a:t>JV1 NABERS Energy for Offices;</a:t>
            </a:r>
          </a:p>
          <a:p>
            <a:pPr lvl="1">
              <a:spcAft>
                <a:spcPts val="1200"/>
              </a:spcAft>
            </a:pPr>
            <a:r>
              <a:rPr lang="en-US" sz="2400" dirty="0"/>
              <a:t>JV2 Green Star;</a:t>
            </a:r>
          </a:p>
          <a:p>
            <a:pPr lvl="1">
              <a:spcAft>
                <a:spcPts val="1200"/>
              </a:spcAft>
            </a:pPr>
            <a:r>
              <a:rPr lang="en-US" sz="2400" dirty="0"/>
              <a:t>JV3 Verification using a reference building; and</a:t>
            </a:r>
          </a:p>
          <a:p>
            <a:pPr lvl="1">
              <a:spcAft>
                <a:spcPts val="1200"/>
              </a:spcAft>
            </a:pPr>
            <a:r>
              <a:rPr lang="en-US" sz="2400" dirty="0"/>
              <a:t>JV4 Building envelope sealing. </a:t>
            </a:r>
            <a:endParaRPr lang="en-AU" sz="2400" dirty="0"/>
          </a:p>
        </p:txBody>
      </p:sp>
      <p:pic>
        <p:nvPicPr>
          <p:cNvPr id="4" name="Picture 3" title="Verification method image"/>
          <p:cNvPicPr>
            <a:picLocks noChangeAspect="1"/>
          </p:cNvPicPr>
          <p:nvPr/>
        </p:nvPicPr>
        <p:blipFill>
          <a:blip r:embed="rId3"/>
          <a:stretch>
            <a:fillRect/>
          </a:stretch>
        </p:blipFill>
        <p:spPr>
          <a:xfrm>
            <a:off x="8085824" y="1890427"/>
            <a:ext cx="2893095" cy="3307744"/>
          </a:xfrm>
          <a:prstGeom prst="rect">
            <a:avLst/>
          </a:prstGeom>
        </p:spPr>
      </p:pic>
    </p:spTree>
    <p:extLst>
      <p:ext uri="{BB962C8B-B14F-4D97-AF65-F5344CB8AC3E}">
        <p14:creationId xmlns:p14="http://schemas.microsoft.com/office/powerpoint/2010/main" val="1310521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41144"/>
            <a:ext cx="10515600" cy="908086"/>
          </a:xfrm>
        </p:spPr>
        <p:txBody>
          <a:bodyPr/>
          <a:lstStyle/>
          <a:p>
            <a:pPr algn="ctr"/>
            <a:r>
              <a:rPr lang="en-AU" dirty="0"/>
              <a:t>Section J: Verification Methods</a:t>
            </a:r>
          </a:p>
        </p:txBody>
      </p:sp>
      <p:sp>
        <p:nvSpPr>
          <p:cNvPr id="8" name="Content Placeholder 2"/>
          <p:cNvSpPr>
            <a:spLocks noGrp="1"/>
          </p:cNvSpPr>
          <p:nvPr>
            <p:ph idx="1"/>
          </p:nvPr>
        </p:nvSpPr>
        <p:spPr>
          <a:xfrm>
            <a:off x="326126" y="1149230"/>
            <a:ext cx="6989074" cy="5537320"/>
          </a:xfrm>
        </p:spPr>
        <p:txBody>
          <a:bodyPr>
            <a:normAutofit/>
          </a:bodyPr>
          <a:lstStyle/>
          <a:p>
            <a:pPr marL="457189" lvl="1" indent="0">
              <a:spcAft>
                <a:spcPts val="1200"/>
              </a:spcAft>
              <a:buNone/>
            </a:pPr>
            <a:r>
              <a:rPr lang="en-US" sz="3200" b="1" dirty="0"/>
              <a:t>JV1 NABERS Energy </a:t>
            </a:r>
            <a:r>
              <a:rPr lang="en-US" sz="3200" b="1" dirty="0" smtClean="0"/>
              <a:t>for </a:t>
            </a:r>
            <a:r>
              <a:rPr lang="en-US" sz="3200" b="1" dirty="0"/>
              <a:t>Offices</a:t>
            </a:r>
          </a:p>
          <a:p>
            <a:pPr lvl="1">
              <a:spcAft>
                <a:spcPts val="600"/>
              </a:spcAft>
            </a:pPr>
            <a:r>
              <a:rPr lang="en-AU" sz="2200" dirty="0" smtClean="0"/>
              <a:t>NABERS Energy is an </a:t>
            </a:r>
            <a:r>
              <a:rPr lang="en-AU" sz="2200" dirty="0"/>
              <a:t>energy </a:t>
            </a:r>
            <a:r>
              <a:rPr lang="en-AU" sz="2200" dirty="0" smtClean="0"/>
              <a:t/>
            </a:r>
            <a:br>
              <a:rPr lang="en-AU" sz="2200" dirty="0" smtClean="0"/>
            </a:br>
            <a:r>
              <a:rPr lang="en-AU" sz="2200" dirty="0" smtClean="0"/>
              <a:t>modelling framework that benchmarks </a:t>
            </a:r>
            <a:r>
              <a:rPr lang="en-AU" sz="2200" dirty="0"/>
              <a:t>a </a:t>
            </a:r>
            <a:r>
              <a:rPr lang="en-AU" sz="2200"/>
              <a:t>building's </a:t>
            </a:r>
            <a:r>
              <a:rPr lang="en-AU" sz="2200" smtClean="0"/>
              <a:t>energy </a:t>
            </a:r>
            <a:r>
              <a:rPr lang="en-AU" sz="2200" dirty="0"/>
              <a:t>use against a 6-star </a:t>
            </a:r>
            <a:r>
              <a:rPr lang="en-AU" sz="2200" dirty="0" smtClean="0"/>
              <a:t>scale. </a:t>
            </a:r>
          </a:p>
          <a:p>
            <a:pPr lvl="1">
              <a:spcAft>
                <a:spcPts val="600"/>
              </a:spcAft>
            </a:pPr>
            <a:r>
              <a:rPr lang="en-AU" sz="2200" dirty="0" smtClean="0"/>
              <a:t>Can only </a:t>
            </a:r>
            <a:r>
              <a:rPr lang="en-AU" sz="2200" dirty="0"/>
              <a:t>be used for Class 5 buildings (i.e. offices</a:t>
            </a:r>
            <a:r>
              <a:rPr lang="en-AU" sz="2200" dirty="0" smtClean="0"/>
              <a:t>). </a:t>
            </a:r>
          </a:p>
          <a:p>
            <a:pPr lvl="1">
              <a:spcAft>
                <a:spcPts val="600"/>
              </a:spcAft>
            </a:pPr>
            <a:r>
              <a:rPr lang="en-AU" sz="2200" dirty="0" smtClean="0"/>
              <a:t>A NABERS based energy model and a NABERS Energy for Offices base building Commitment Agreement at a 5.5 </a:t>
            </a:r>
            <a:r>
              <a:rPr lang="en-AU" sz="2200" dirty="0"/>
              <a:t>star </a:t>
            </a:r>
            <a:r>
              <a:rPr lang="en-AU" sz="2200" dirty="0" smtClean="0"/>
              <a:t>level or above is needed.</a:t>
            </a:r>
          </a:p>
          <a:p>
            <a:pPr lvl="1">
              <a:spcAft>
                <a:spcPts val="600"/>
              </a:spcAft>
            </a:pPr>
            <a:r>
              <a:rPr lang="en-AU" sz="2200" dirty="0" smtClean="0"/>
              <a:t>Additional thermal comfort targets and other Deemed-to-Satisfy Provisions also apply.</a:t>
            </a:r>
            <a:endParaRPr lang="en-AU" sz="2200"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565" y="2057316"/>
            <a:ext cx="4688786" cy="16156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97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41144"/>
            <a:ext cx="10515600" cy="908086"/>
          </a:xfrm>
        </p:spPr>
        <p:txBody>
          <a:bodyPr/>
          <a:lstStyle/>
          <a:p>
            <a:pPr algn="ctr"/>
            <a:r>
              <a:rPr lang="en-AU" dirty="0"/>
              <a:t>Section J: Verification Methods</a:t>
            </a:r>
          </a:p>
        </p:txBody>
      </p:sp>
      <p:sp>
        <p:nvSpPr>
          <p:cNvPr id="8" name="Content Placeholder 2"/>
          <p:cNvSpPr>
            <a:spLocks noGrp="1"/>
          </p:cNvSpPr>
          <p:nvPr>
            <p:ph idx="1"/>
          </p:nvPr>
        </p:nvSpPr>
        <p:spPr>
          <a:xfrm>
            <a:off x="534046" y="1307154"/>
            <a:ext cx="10785529" cy="5550846"/>
          </a:xfrm>
        </p:spPr>
        <p:txBody>
          <a:bodyPr>
            <a:normAutofit/>
          </a:bodyPr>
          <a:lstStyle/>
          <a:p>
            <a:pPr marL="457189" lvl="1" indent="0">
              <a:spcAft>
                <a:spcPts val="1200"/>
              </a:spcAft>
              <a:buNone/>
            </a:pPr>
            <a:r>
              <a:rPr lang="en-US" sz="3200" b="1" dirty="0" smtClean="0"/>
              <a:t>JV2 </a:t>
            </a:r>
            <a:r>
              <a:rPr lang="en-US" sz="3200" b="1" dirty="0"/>
              <a:t>Green Star</a:t>
            </a:r>
          </a:p>
          <a:p>
            <a:pPr lvl="1">
              <a:spcAft>
                <a:spcPts val="600"/>
              </a:spcAft>
            </a:pPr>
            <a:r>
              <a:rPr lang="en-AU" sz="2200" dirty="0"/>
              <a:t>Green Star is </a:t>
            </a:r>
            <a:r>
              <a:rPr lang="en-AU" sz="2200" dirty="0" smtClean="0"/>
              <a:t>a </a:t>
            </a:r>
            <a:r>
              <a:rPr lang="en-AU" sz="2200" dirty="0"/>
              <a:t>rating </a:t>
            </a:r>
            <a:r>
              <a:rPr lang="en-AU" sz="2200" dirty="0" smtClean="0"/>
              <a:t>tool. </a:t>
            </a:r>
          </a:p>
          <a:p>
            <a:pPr lvl="1">
              <a:spcAft>
                <a:spcPts val="600"/>
              </a:spcAft>
            </a:pPr>
            <a:r>
              <a:rPr lang="en-AU" sz="2200" dirty="0" smtClean="0"/>
              <a:t>It compares </a:t>
            </a:r>
            <a:r>
              <a:rPr lang="en-AU" sz="2200" dirty="0"/>
              <a:t>the proposed building </a:t>
            </a:r>
            <a:r>
              <a:rPr lang="en-AU" sz="2200" dirty="0" smtClean="0"/>
              <a:t/>
            </a:r>
            <a:br>
              <a:rPr lang="en-AU" sz="2200" dirty="0" smtClean="0"/>
            </a:br>
            <a:r>
              <a:rPr lang="en-AU" sz="2200" dirty="0" smtClean="0"/>
              <a:t>to </a:t>
            </a:r>
            <a:r>
              <a:rPr lang="en-AU" sz="2200" dirty="0"/>
              <a:t>a reference building compliant </a:t>
            </a:r>
            <a:r>
              <a:rPr lang="en-AU" sz="2200" dirty="0" smtClean="0"/>
              <a:t/>
            </a:r>
            <a:br>
              <a:rPr lang="en-AU" sz="2200" dirty="0" smtClean="0"/>
            </a:br>
            <a:r>
              <a:rPr lang="en-AU" sz="2200" dirty="0" smtClean="0"/>
              <a:t>with </a:t>
            </a:r>
            <a:r>
              <a:rPr lang="en-AU" sz="2200" dirty="0"/>
              <a:t>the </a:t>
            </a:r>
            <a:r>
              <a:rPr lang="en-AU" sz="2200" dirty="0" smtClean="0"/>
              <a:t>Deemed-to-Satisfy </a:t>
            </a:r>
            <a:r>
              <a:rPr lang="en-AU" sz="2200" dirty="0"/>
              <a:t>Provisions in Section </a:t>
            </a:r>
            <a:r>
              <a:rPr lang="en-AU" sz="2200" dirty="0" smtClean="0"/>
              <a:t>J.</a:t>
            </a:r>
          </a:p>
          <a:p>
            <a:pPr lvl="1">
              <a:spcAft>
                <a:spcPts val="600"/>
              </a:spcAft>
            </a:pPr>
            <a:r>
              <a:rPr lang="en-AU" sz="2200" dirty="0"/>
              <a:t>Can be used for Class 3, 5, 6, 7, 8 or 9 </a:t>
            </a:r>
            <a:r>
              <a:rPr lang="en-AU" sz="2200" dirty="0" smtClean="0"/>
              <a:t>buildings and common areas of Class 2 buildings.</a:t>
            </a:r>
            <a:endParaRPr lang="en-US" sz="2200" dirty="0"/>
          </a:p>
          <a:p>
            <a:pPr lvl="1">
              <a:spcAft>
                <a:spcPts val="600"/>
              </a:spcAft>
            </a:pPr>
            <a:r>
              <a:rPr lang="en-US" sz="2200" dirty="0" smtClean="0"/>
              <a:t>The Green Star – Design and As-Built rating needs to comply with the simulation requirements and be registered.</a:t>
            </a:r>
          </a:p>
          <a:p>
            <a:pPr lvl="1">
              <a:spcAft>
                <a:spcPts val="600"/>
              </a:spcAft>
            </a:pPr>
            <a:r>
              <a:rPr lang="en-AU" sz="2200" dirty="0"/>
              <a:t>Additional thermal </a:t>
            </a:r>
            <a:r>
              <a:rPr lang="en-AU" sz="2200" dirty="0" smtClean="0"/>
              <a:t>comfort </a:t>
            </a:r>
            <a:r>
              <a:rPr lang="en-AU" sz="2200" dirty="0"/>
              <a:t>targets and other </a:t>
            </a:r>
            <a:r>
              <a:rPr lang="en-AU" sz="2200" dirty="0" smtClean="0"/>
              <a:t>Deemed-to-Satisfy </a:t>
            </a:r>
            <a:r>
              <a:rPr lang="en-AU" sz="2200" dirty="0"/>
              <a:t>Provisions also apply</a:t>
            </a:r>
            <a:r>
              <a:rPr lang="en-AU" sz="2200" dirty="0" smtClean="0"/>
              <a:t>.</a:t>
            </a:r>
            <a:endParaRPr lang="en-AU" sz="2200" dirty="0"/>
          </a:p>
        </p:txBody>
      </p:sp>
      <p:pic>
        <p:nvPicPr>
          <p:cNvPr id="2" name="Picture 1" title="Green star logo"/>
          <p:cNvPicPr>
            <a:picLocks noChangeAspect="1"/>
          </p:cNvPicPr>
          <p:nvPr/>
        </p:nvPicPr>
        <p:blipFill>
          <a:blip r:embed="rId3"/>
          <a:stretch>
            <a:fillRect/>
          </a:stretch>
        </p:blipFill>
        <p:spPr>
          <a:xfrm>
            <a:off x="5907760" y="1295400"/>
            <a:ext cx="5579390" cy="2074590"/>
          </a:xfrm>
          <a:prstGeom prst="rect">
            <a:avLst/>
          </a:prstGeom>
        </p:spPr>
      </p:pic>
    </p:spTree>
    <p:extLst>
      <p:ext uri="{BB962C8B-B14F-4D97-AF65-F5344CB8AC3E}">
        <p14:creationId xmlns:p14="http://schemas.microsoft.com/office/powerpoint/2010/main" val="3771811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22701" y="132655"/>
            <a:ext cx="10515600" cy="908086"/>
          </a:xfrm>
        </p:spPr>
        <p:txBody>
          <a:bodyPr/>
          <a:lstStyle/>
          <a:p>
            <a:pPr algn="ctr"/>
            <a:r>
              <a:rPr lang="en-AU" dirty="0"/>
              <a:t>Section J: Verification Methods</a:t>
            </a:r>
          </a:p>
        </p:txBody>
      </p:sp>
      <p:sp>
        <p:nvSpPr>
          <p:cNvPr id="8" name="Content Placeholder 2"/>
          <p:cNvSpPr>
            <a:spLocks noGrp="1"/>
          </p:cNvSpPr>
          <p:nvPr>
            <p:ph idx="1"/>
          </p:nvPr>
        </p:nvSpPr>
        <p:spPr>
          <a:xfrm>
            <a:off x="472052" y="1149230"/>
            <a:ext cx="11453248" cy="5295124"/>
          </a:xfrm>
        </p:spPr>
        <p:txBody>
          <a:bodyPr>
            <a:noAutofit/>
          </a:bodyPr>
          <a:lstStyle/>
          <a:p>
            <a:pPr marL="457189" lvl="1" indent="0">
              <a:spcAft>
                <a:spcPts val="600"/>
              </a:spcAft>
              <a:buNone/>
            </a:pPr>
            <a:r>
              <a:rPr lang="en-US" b="1" dirty="0"/>
              <a:t>JV3 Verification using a reference building</a:t>
            </a:r>
          </a:p>
          <a:p>
            <a:pPr lvl="1">
              <a:spcAft>
                <a:spcPts val="600"/>
              </a:spcAft>
            </a:pPr>
            <a:r>
              <a:rPr lang="en-AU" sz="2400" dirty="0"/>
              <a:t>Compares </a:t>
            </a:r>
            <a:r>
              <a:rPr lang="en-AU" sz="2400" dirty="0" smtClean="0"/>
              <a:t>annual </a:t>
            </a:r>
            <a:r>
              <a:rPr lang="en-AU" sz="2400" dirty="0"/>
              <a:t>greenhouse gas emissions of a proposed building </a:t>
            </a:r>
            <a:r>
              <a:rPr lang="en-AU" sz="2400" dirty="0" smtClean="0"/>
              <a:t>to </a:t>
            </a:r>
            <a:r>
              <a:rPr lang="en-AU" sz="2400" dirty="0"/>
              <a:t>that of a reference </a:t>
            </a:r>
            <a:r>
              <a:rPr lang="en-AU" sz="2400" dirty="0" smtClean="0"/>
              <a:t>building. </a:t>
            </a:r>
          </a:p>
          <a:p>
            <a:pPr lvl="1">
              <a:spcAft>
                <a:spcPts val="600"/>
              </a:spcAft>
            </a:pPr>
            <a:r>
              <a:rPr lang="en-AU" sz="2400" dirty="0" smtClean="0"/>
              <a:t>The reference building is </a:t>
            </a:r>
            <a:r>
              <a:rPr lang="en-AU" sz="2400" dirty="0"/>
              <a:t>based </a:t>
            </a:r>
            <a:r>
              <a:rPr lang="en-AU" sz="2400" dirty="0" smtClean="0"/>
              <a:t>on satisfying the Deemed-to-Satisfy Provisions</a:t>
            </a:r>
            <a:r>
              <a:rPr lang="en-AU" sz="2400" dirty="0"/>
              <a:t>. </a:t>
            </a:r>
          </a:p>
          <a:p>
            <a:pPr lvl="1">
              <a:spcAft>
                <a:spcPts val="600"/>
              </a:spcAft>
            </a:pPr>
            <a:r>
              <a:rPr lang="en-AU" sz="2400" dirty="0"/>
              <a:t>If the greenhouse gas emissions of the proposed building do not exceed that of the reference building, </a:t>
            </a:r>
            <a:r>
              <a:rPr lang="en-AU" sz="2400" dirty="0" smtClean="0"/>
              <a:t>JP1 </a:t>
            </a:r>
            <a:r>
              <a:rPr lang="en-AU" sz="2400" dirty="0"/>
              <a:t>is </a:t>
            </a:r>
            <a:r>
              <a:rPr lang="en-AU" sz="2400" dirty="0" smtClean="0"/>
              <a:t>satisfied.</a:t>
            </a:r>
            <a:endParaRPr lang="en-AU" sz="2400" dirty="0"/>
          </a:p>
          <a:p>
            <a:pPr lvl="1">
              <a:spcAft>
                <a:spcPts val="600"/>
              </a:spcAft>
            </a:pPr>
            <a:r>
              <a:rPr lang="en-AU" sz="2400" dirty="0" smtClean="0"/>
              <a:t>Can be used for Class </a:t>
            </a:r>
            <a:r>
              <a:rPr lang="en-AU" sz="2400" dirty="0"/>
              <a:t>3, 5, 6, 7, 8 or </a:t>
            </a:r>
            <a:r>
              <a:rPr lang="en-AU" sz="2400" dirty="0" smtClean="0"/>
              <a:t>9 buildings and common areas of </a:t>
            </a:r>
            <a:br>
              <a:rPr lang="en-AU" sz="2400" dirty="0" smtClean="0"/>
            </a:br>
            <a:r>
              <a:rPr lang="en-AU" sz="2400" dirty="0" smtClean="0"/>
              <a:t>Class 2 buildings</a:t>
            </a:r>
          </a:p>
          <a:p>
            <a:pPr lvl="1">
              <a:spcAft>
                <a:spcPts val="600"/>
              </a:spcAft>
            </a:pPr>
            <a:r>
              <a:rPr lang="en-AU" sz="2400" dirty="0"/>
              <a:t>Additional thermal </a:t>
            </a:r>
            <a:r>
              <a:rPr lang="en-AU" sz="2400" dirty="0" smtClean="0"/>
              <a:t>comfort </a:t>
            </a:r>
            <a:r>
              <a:rPr lang="en-AU" sz="2400" dirty="0"/>
              <a:t>targets and other </a:t>
            </a:r>
            <a:r>
              <a:rPr lang="en-AU" sz="2400" dirty="0" smtClean="0"/>
              <a:t>Deemed-to-Satisfy </a:t>
            </a:r>
            <a:r>
              <a:rPr lang="en-AU" sz="2400" dirty="0"/>
              <a:t>Provisions also apply</a:t>
            </a:r>
            <a:r>
              <a:rPr lang="en-AU" sz="2400" dirty="0" smtClean="0"/>
              <a:t>.</a:t>
            </a:r>
            <a:endParaRPr lang="en-AU" sz="2400" dirty="0"/>
          </a:p>
        </p:txBody>
      </p:sp>
    </p:spTree>
    <p:extLst>
      <p:ext uri="{BB962C8B-B14F-4D97-AF65-F5344CB8AC3E}">
        <p14:creationId xmlns:p14="http://schemas.microsoft.com/office/powerpoint/2010/main" val="107611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56568" y="326743"/>
            <a:ext cx="10515600" cy="908086"/>
          </a:xfrm>
        </p:spPr>
        <p:txBody>
          <a:bodyPr/>
          <a:lstStyle/>
          <a:p>
            <a:pPr algn="ctr"/>
            <a:r>
              <a:rPr lang="en-AU" dirty="0"/>
              <a:t>Section J: Verification Methods</a:t>
            </a:r>
          </a:p>
        </p:txBody>
      </p:sp>
      <p:sp>
        <p:nvSpPr>
          <p:cNvPr id="8" name="Content Placeholder 2"/>
          <p:cNvSpPr>
            <a:spLocks noGrp="1"/>
          </p:cNvSpPr>
          <p:nvPr>
            <p:ph idx="1"/>
          </p:nvPr>
        </p:nvSpPr>
        <p:spPr>
          <a:xfrm>
            <a:off x="421250" y="1438724"/>
            <a:ext cx="7588214" cy="5295124"/>
          </a:xfrm>
        </p:spPr>
        <p:txBody>
          <a:bodyPr>
            <a:noAutofit/>
          </a:bodyPr>
          <a:lstStyle/>
          <a:p>
            <a:pPr marL="457189" lvl="1" indent="0">
              <a:spcAft>
                <a:spcPts val="600"/>
              </a:spcAft>
              <a:buNone/>
            </a:pPr>
            <a:r>
              <a:rPr lang="en-US" sz="2400" b="1" dirty="0" smtClean="0"/>
              <a:t>JV4 </a:t>
            </a:r>
            <a:r>
              <a:rPr lang="en-US" sz="2400" b="1" dirty="0"/>
              <a:t>Building envelope sealing</a:t>
            </a:r>
          </a:p>
          <a:p>
            <a:pPr lvl="1">
              <a:spcAft>
                <a:spcPts val="600"/>
              </a:spcAft>
            </a:pPr>
            <a:r>
              <a:rPr lang="en-AU" sz="2400" dirty="0"/>
              <a:t>Building sealing is essential for facilitating the energy efficiency of a building. </a:t>
            </a:r>
            <a:endParaRPr lang="en-AU" sz="2400" dirty="0" smtClean="0"/>
          </a:p>
          <a:p>
            <a:pPr lvl="1">
              <a:spcAft>
                <a:spcPts val="600"/>
              </a:spcAft>
            </a:pPr>
            <a:r>
              <a:rPr lang="en-AU" sz="2400" dirty="0" smtClean="0"/>
              <a:t>JV4 </a:t>
            </a:r>
            <a:r>
              <a:rPr lang="en-AU" sz="2400" dirty="0"/>
              <a:t>provides a method of </a:t>
            </a:r>
            <a:r>
              <a:rPr lang="en-AU" sz="2400" dirty="0" smtClean="0"/>
              <a:t>satisfying the </a:t>
            </a:r>
            <a:r>
              <a:rPr lang="en-AU" sz="2400" dirty="0"/>
              <a:t>building sealing requirements in JP1(e</a:t>
            </a:r>
            <a:r>
              <a:rPr lang="en-AU" sz="2400" dirty="0" smtClean="0"/>
              <a:t>).</a:t>
            </a:r>
          </a:p>
          <a:p>
            <a:pPr lvl="1">
              <a:spcAft>
                <a:spcPts val="600"/>
              </a:spcAft>
            </a:pPr>
            <a:r>
              <a:rPr lang="en-AU" sz="2400" dirty="0" smtClean="0"/>
              <a:t>Can be used </a:t>
            </a:r>
            <a:r>
              <a:rPr lang="en-AU" sz="2400" dirty="0"/>
              <a:t>for Class 2, 3, 4, 5, 6</a:t>
            </a:r>
            <a:r>
              <a:rPr lang="en-AU" sz="2400" dirty="0" smtClean="0"/>
              <a:t>, 8</a:t>
            </a:r>
            <a:r>
              <a:rPr lang="en-AU" sz="2400" dirty="0"/>
              <a:t> </a:t>
            </a:r>
            <a:r>
              <a:rPr lang="en-AU" sz="2400" dirty="0" smtClean="0"/>
              <a:t>and 9 </a:t>
            </a:r>
            <a:r>
              <a:rPr lang="en-AU" sz="2400" dirty="0"/>
              <a:t>buildings. </a:t>
            </a:r>
          </a:p>
          <a:p>
            <a:pPr lvl="1">
              <a:spcAft>
                <a:spcPts val="1800"/>
              </a:spcAft>
            </a:pPr>
            <a:r>
              <a:rPr lang="en-AU" sz="2400" dirty="0"/>
              <a:t>This provides an </a:t>
            </a:r>
            <a:r>
              <a:rPr lang="en-AU" sz="2400" dirty="0" smtClean="0"/>
              <a:t>option </a:t>
            </a:r>
            <a:r>
              <a:rPr lang="en-AU" sz="2400" dirty="0"/>
              <a:t>to the prescriptive building sealing requirements in Part J3.</a:t>
            </a:r>
          </a:p>
        </p:txBody>
      </p:sp>
      <p:pic>
        <p:nvPicPr>
          <p:cNvPr id="3" name="Picture 2" title="Building sealing"/>
          <p:cNvPicPr>
            <a:picLocks noChangeAspect="1"/>
          </p:cNvPicPr>
          <p:nvPr/>
        </p:nvPicPr>
        <p:blipFill>
          <a:blip r:embed="rId3"/>
          <a:stretch>
            <a:fillRect/>
          </a:stretch>
        </p:blipFill>
        <p:spPr>
          <a:xfrm>
            <a:off x="8009464" y="1438724"/>
            <a:ext cx="3149599" cy="4718456"/>
          </a:xfrm>
          <a:prstGeom prst="rect">
            <a:avLst/>
          </a:prstGeom>
        </p:spPr>
      </p:pic>
    </p:spTree>
    <p:extLst>
      <p:ext uri="{BB962C8B-B14F-4D97-AF65-F5344CB8AC3E}">
        <p14:creationId xmlns:p14="http://schemas.microsoft.com/office/powerpoint/2010/main" val="70166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normAutofit/>
          </a:bodyPr>
          <a:lstStyle/>
          <a:p>
            <a:pPr algn="ctr"/>
            <a:r>
              <a:rPr lang="en-AU" dirty="0"/>
              <a:t>Section J: </a:t>
            </a:r>
            <a:r>
              <a:rPr lang="en-AU" dirty="0" smtClean="0"/>
              <a:t>Deemed-to-Satisfy </a:t>
            </a:r>
            <a:r>
              <a:rPr lang="en-AU" dirty="0"/>
              <a:t>Provisions</a:t>
            </a:r>
          </a:p>
        </p:txBody>
      </p:sp>
      <p:sp>
        <p:nvSpPr>
          <p:cNvPr id="7" name="Content Placeholder 2"/>
          <p:cNvSpPr>
            <a:spLocks noGrp="1"/>
          </p:cNvSpPr>
          <p:nvPr>
            <p:ph idx="1"/>
          </p:nvPr>
        </p:nvSpPr>
        <p:spPr>
          <a:xfrm>
            <a:off x="838200" y="1824165"/>
            <a:ext cx="6517943" cy="4683829"/>
          </a:xfrm>
        </p:spPr>
        <p:txBody>
          <a:bodyPr>
            <a:normAutofit/>
          </a:bodyPr>
          <a:lstStyle/>
          <a:p>
            <a:pPr>
              <a:spcAft>
                <a:spcPts val="1200"/>
              </a:spcAft>
            </a:pPr>
            <a:r>
              <a:rPr lang="en-AU" sz="2400" dirty="0"/>
              <a:t>A Deemed-to-Satisfy </a:t>
            </a:r>
            <a:r>
              <a:rPr lang="en-AU" sz="2400" dirty="0" smtClean="0"/>
              <a:t>Solution, </a:t>
            </a:r>
            <a:r>
              <a:rPr lang="en-AU" sz="2400" dirty="0"/>
              <a:t>which complies with the Deemed-to-Satisfy Provisions is deemed to comply with the Performance Requirements.</a:t>
            </a:r>
          </a:p>
          <a:p>
            <a:r>
              <a:rPr lang="en-AU" sz="2400" dirty="0"/>
              <a:t>Compliance with the Deemed-to-Satisfy Provisions is one way to ensure compliance with the Performance Requirements.</a:t>
            </a:r>
          </a:p>
        </p:txBody>
      </p:sp>
      <p:pic>
        <p:nvPicPr>
          <p:cNvPr id="2" name="Picture 1" title="Deemed-to-satisfy clip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552" y="1824165"/>
            <a:ext cx="3002235" cy="3018731"/>
          </a:xfrm>
          <a:prstGeom prst="rect">
            <a:avLst/>
          </a:prstGeom>
        </p:spPr>
      </p:pic>
    </p:spTree>
    <p:extLst>
      <p:ext uri="{BB962C8B-B14F-4D97-AF65-F5344CB8AC3E}">
        <p14:creationId xmlns:p14="http://schemas.microsoft.com/office/powerpoint/2010/main" val="3799784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30"/>
            <a:ext cx="10515600" cy="908086"/>
          </a:xfrm>
        </p:spPr>
        <p:txBody>
          <a:bodyPr/>
          <a:lstStyle/>
          <a:p>
            <a:pPr algn="ctr"/>
            <a:r>
              <a:rPr lang="en-AU" dirty="0"/>
              <a:t>Section J: Deemed-to-Satisfy Provisions</a:t>
            </a:r>
          </a:p>
        </p:txBody>
      </p:sp>
      <p:sp>
        <p:nvSpPr>
          <p:cNvPr id="12" name="Content Placeholder 3"/>
          <p:cNvSpPr>
            <a:spLocks noGrp="1"/>
          </p:cNvSpPr>
          <p:nvPr>
            <p:ph idx="1"/>
          </p:nvPr>
        </p:nvSpPr>
        <p:spPr>
          <a:xfrm>
            <a:off x="646955" y="1561093"/>
            <a:ext cx="5591110" cy="5004943"/>
          </a:xfrm>
        </p:spPr>
        <p:txBody>
          <a:bodyPr>
            <a:normAutofit/>
          </a:bodyPr>
          <a:lstStyle/>
          <a:p>
            <a:pPr marL="0" indent="0">
              <a:buNone/>
            </a:pPr>
            <a:r>
              <a:rPr lang="en-AU" sz="2400" dirty="0"/>
              <a:t>Section J has seven Parts, which are</a:t>
            </a:r>
            <a:r>
              <a:rPr lang="en-AU" sz="2400" dirty="0" smtClean="0"/>
              <a:t>:</a:t>
            </a:r>
            <a:endParaRPr lang="en-AU" sz="2200" dirty="0"/>
          </a:p>
          <a:p>
            <a:pPr lvl="1"/>
            <a:r>
              <a:rPr lang="en-AU" sz="2200" dirty="0"/>
              <a:t>Part J0: Energy efficiency;</a:t>
            </a:r>
          </a:p>
          <a:p>
            <a:pPr lvl="1"/>
            <a:r>
              <a:rPr lang="en-AU" sz="2200" dirty="0"/>
              <a:t>Part J1: Building fabric;</a:t>
            </a:r>
          </a:p>
          <a:p>
            <a:pPr lvl="1"/>
            <a:r>
              <a:rPr lang="en-AU" sz="2200" dirty="0"/>
              <a:t>Part J3: Building sealing;</a:t>
            </a:r>
          </a:p>
          <a:p>
            <a:pPr lvl="1"/>
            <a:r>
              <a:rPr lang="en-AU" sz="2200" dirty="0"/>
              <a:t>Part J5: Air-conditioning and ventilation systems;</a:t>
            </a:r>
          </a:p>
          <a:p>
            <a:pPr lvl="1"/>
            <a:r>
              <a:rPr lang="en-AU" sz="2200" dirty="0"/>
              <a:t>Part J6: Artificial lighting and power;</a:t>
            </a:r>
          </a:p>
          <a:p>
            <a:pPr lvl="1"/>
            <a:r>
              <a:rPr lang="en-AU" sz="2200" dirty="0"/>
              <a:t>Part J7: Heated water supply and swimming pool and spa plant; and</a:t>
            </a:r>
          </a:p>
          <a:p>
            <a:pPr lvl="1"/>
            <a:r>
              <a:rPr lang="en-AU" sz="2200" dirty="0"/>
              <a:t>Part J8: Facilities for monitoring.</a:t>
            </a:r>
          </a:p>
        </p:txBody>
      </p:sp>
      <p:pic>
        <p:nvPicPr>
          <p:cNvPr id="2" name="Picture 1" title="Smart office building"/>
          <p:cNvPicPr>
            <a:picLocks noChangeAspect="1"/>
          </p:cNvPicPr>
          <p:nvPr/>
        </p:nvPicPr>
        <p:blipFill rotWithShape="1">
          <a:blip r:embed="rId3" cstate="print">
            <a:extLst>
              <a:ext uri="{28A0092B-C50C-407E-A947-70E740481C1C}">
                <a14:useLocalDpi xmlns:a14="http://schemas.microsoft.com/office/drawing/2010/main" val="0"/>
              </a:ext>
            </a:extLst>
          </a:blip>
          <a:srcRect r="7897"/>
          <a:stretch/>
        </p:blipFill>
        <p:spPr>
          <a:xfrm>
            <a:off x="6238065" y="1673629"/>
            <a:ext cx="5224049" cy="3781773"/>
          </a:xfrm>
          <a:prstGeom prst="rect">
            <a:avLst/>
          </a:prstGeom>
        </p:spPr>
      </p:pic>
    </p:spTree>
    <p:extLst>
      <p:ext uri="{BB962C8B-B14F-4D97-AF65-F5344CB8AC3E}">
        <p14:creationId xmlns:p14="http://schemas.microsoft.com/office/powerpoint/2010/main" val="774943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30"/>
            <a:ext cx="10515600" cy="908086"/>
          </a:xfrm>
        </p:spPr>
        <p:txBody>
          <a:bodyPr>
            <a:normAutofit fontScale="90000"/>
          </a:bodyPr>
          <a:lstStyle/>
          <a:p>
            <a:pPr algn="ctr"/>
            <a:r>
              <a:rPr lang="en-AU" dirty="0"/>
              <a:t>Section J: Energy efficiency specifications</a:t>
            </a:r>
          </a:p>
        </p:txBody>
      </p:sp>
      <p:sp>
        <p:nvSpPr>
          <p:cNvPr id="10" name="Content Placeholder 2"/>
          <p:cNvSpPr>
            <a:spLocks noGrp="1"/>
          </p:cNvSpPr>
          <p:nvPr>
            <p:ph idx="1"/>
          </p:nvPr>
        </p:nvSpPr>
        <p:spPr>
          <a:xfrm>
            <a:off x="838200" y="1493134"/>
            <a:ext cx="10515600" cy="4683829"/>
          </a:xfrm>
        </p:spPr>
        <p:txBody>
          <a:bodyPr>
            <a:noAutofit/>
          </a:bodyPr>
          <a:lstStyle/>
          <a:p>
            <a:pPr marL="0" indent="0">
              <a:buNone/>
            </a:pPr>
            <a:r>
              <a:rPr lang="en-AU" sz="2400" b="1" dirty="0"/>
              <a:t>Building fabric</a:t>
            </a:r>
          </a:p>
          <a:p>
            <a:pPr lvl="1"/>
            <a:r>
              <a:rPr lang="en-AU" sz="2400" dirty="0"/>
              <a:t>Specification J1.2: Material properties</a:t>
            </a:r>
          </a:p>
          <a:p>
            <a:pPr lvl="1"/>
            <a:r>
              <a:rPr lang="en-AU" sz="2400" dirty="0"/>
              <a:t>Specification </a:t>
            </a:r>
            <a:r>
              <a:rPr lang="en-AU" sz="2400" dirty="0" smtClean="0"/>
              <a:t>J1.5a: </a:t>
            </a:r>
            <a:r>
              <a:rPr lang="en-AU" sz="2400" dirty="0"/>
              <a:t>Calculation of U-Value and solar admittance</a:t>
            </a:r>
          </a:p>
          <a:p>
            <a:pPr lvl="1"/>
            <a:r>
              <a:rPr lang="en-US" sz="2400" dirty="0"/>
              <a:t>Specification </a:t>
            </a:r>
            <a:r>
              <a:rPr lang="en-US" sz="2400" dirty="0" smtClean="0"/>
              <a:t>J1.5b: </a:t>
            </a:r>
            <a:r>
              <a:rPr lang="en-US" sz="2400" dirty="0"/>
              <a:t>Spandrel panel thermal performance</a:t>
            </a:r>
            <a:endParaRPr lang="en-AU" sz="2400" dirty="0"/>
          </a:p>
          <a:p>
            <a:pPr lvl="1"/>
            <a:r>
              <a:rPr lang="en-AU" sz="2400" dirty="0"/>
              <a:t>Specification J1.6: Sub-floor thermal performance.</a:t>
            </a:r>
            <a:br>
              <a:rPr lang="en-AU" sz="2400" dirty="0"/>
            </a:br>
            <a:endParaRPr lang="en-AU" sz="2400" dirty="0"/>
          </a:p>
          <a:p>
            <a:pPr marL="0" indent="0">
              <a:buNone/>
            </a:pPr>
            <a:r>
              <a:rPr lang="en-AU" sz="2400" b="1" dirty="0"/>
              <a:t>Services</a:t>
            </a:r>
          </a:p>
          <a:p>
            <a:pPr lvl="1"/>
            <a:r>
              <a:rPr lang="en-AU" sz="2400" dirty="0"/>
              <a:t>Specification J6: Lighting and power control devices. </a:t>
            </a:r>
          </a:p>
        </p:txBody>
      </p:sp>
    </p:spTree>
    <p:extLst>
      <p:ext uri="{BB962C8B-B14F-4D97-AF65-F5344CB8AC3E}">
        <p14:creationId xmlns:p14="http://schemas.microsoft.com/office/powerpoint/2010/main" val="259921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normAutofit/>
          </a:bodyPr>
          <a:lstStyle/>
          <a:p>
            <a:pPr algn="ctr"/>
            <a:r>
              <a:rPr lang="en-AU" dirty="0"/>
              <a:t>Part J0 – Deemed-to-Satisfy Provisions</a:t>
            </a:r>
          </a:p>
        </p:txBody>
      </p:sp>
      <p:sp>
        <p:nvSpPr>
          <p:cNvPr id="8" name="Content Placeholder 2"/>
          <p:cNvSpPr>
            <a:spLocks noGrp="1"/>
          </p:cNvSpPr>
          <p:nvPr>
            <p:ph idx="1"/>
          </p:nvPr>
        </p:nvSpPr>
        <p:spPr>
          <a:xfrm>
            <a:off x="838200" y="1702536"/>
            <a:ext cx="6800850" cy="5003064"/>
          </a:xfrm>
        </p:spPr>
        <p:txBody>
          <a:bodyPr>
            <a:normAutofit/>
          </a:bodyPr>
          <a:lstStyle/>
          <a:p>
            <a:r>
              <a:rPr lang="en-AU" sz="2400" dirty="0"/>
              <a:t>Part J0 </a:t>
            </a:r>
            <a:r>
              <a:rPr lang="en-AU" sz="2400" dirty="0" smtClean="0"/>
              <a:t>outlines the Deemed-to-Satisfy </a:t>
            </a:r>
            <a:r>
              <a:rPr lang="en-AU" sz="2400" dirty="0"/>
              <a:t>Provisions in Parts J1 to J8 </a:t>
            </a:r>
            <a:r>
              <a:rPr lang="en-AU" sz="2400" dirty="0" smtClean="0"/>
              <a:t>when developing a Deemed-to-Satisfy Solution to satisfy the Performance </a:t>
            </a:r>
            <a:r>
              <a:rPr lang="en-AU" sz="2400" dirty="0"/>
              <a:t>Requirement JP1. </a:t>
            </a:r>
          </a:p>
          <a:p>
            <a:r>
              <a:rPr lang="en-US" sz="2400" dirty="0"/>
              <a:t>Part J0 </a:t>
            </a:r>
            <a:r>
              <a:rPr lang="en-US" sz="2400" dirty="0" smtClean="0"/>
              <a:t>provides </a:t>
            </a:r>
            <a:r>
              <a:rPr lang="en-US" sz="2400" dirty="0"/>
              <a:t>a reminder that a Performance Solution may be proposed instead of the </a:t>
            </a:r>
            <a:r>
              <a:rPr lang="en-US" sz="2400" dirty="0" smtClean="0"/>
              <a:t>Deemed-to-Satisfy </a:t>
            </a:r>
            <a:r>
              <a:rPr lang="en-US" sz="2400" dirty="0"/>
              <a:t>Provisions</a:t>
            </a:r>
            <a:r>
              <a:rPr lang="en-US" sz="2400" dirty="0" smtClean="0"/>
              <a:t>.</a:t>
            </a:r>
          </a:p>
          <a:p>
            <a:r>
              <a:rPr lang="en-US" sz="2400" dirty="0" smtClean="0"/>
              <a:t>Part J0 also contains a number of DTS provisions relevant to the Single Occupancy Units (SOUs) of Class 2 and Class 4 buildings.</a:t>
            </a:r>
            <a:endParaRPr lang="en-AU" sz="2400" dirty="0"/>
          </a:p>
          <a:p>
            <a:pPr marL="0" indent="0">
              <a:buNone/>
            </a:pPr>
            <a:endParaRPr lang="en-AU" sz="2400" dirty="0"/>
          </a:p>
        </p:txBody>
      </p:sp>
      <p:pic>
        <p:nvPicPr>
          <p:cNvPr id="5" name="Picture 4" title="Deemed-to-satisfy clip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673" y="1826523"/>
            <a:ext cx="3088335" cy="3105165"/>
          </a:xfrm>
          <a:prstGeom prst="rect">
            <a:avLst/>
          </a:prstGeom>
        </p:spPr>
      </p:pic>
    </p:spTree>
    <p:extLst>
      <p:ext uri="{BB962C8B-B14F-4D97-AF65-F5344CB8AC3E}">
        <p14:creationId xmlns:p14="http://schemas.microsoft.com/office/powerpoint/2010/main" val="124270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J0.1 application of section J"/>
          <p:cNvPicPr>
            <a:picLocks noChangeAspect="1"/>
          </p:cNvPicPr>
          <p:nvPr/>
        </p:nvPicPr>
        <p:blipFill>
          <a:blip r:embed="rId3"/>
          <a:stretch>
            <a:fillRect/>
          </a:stretch>
        </p:blipFill>
        <p:spPr>
          <a:xfrm>
            <a:off x="96825" y="1769809"/>
            <a:ext cx="11972399" cy="4660489"/>
          </a:xfrm>
          <a:prstGeom prst="rect">
            <a:avLst/>
          </a:prstGeom>
        </p:spPr>
      </p:pic>
      <p:sp>
        <p:nvSpPr>
          <p:cNvPr id="2" name="Title 1"/>
          <p:cNvSpPr>
            <a:spLocks noGrp="1"/>
          </p:cNvSpPr>
          <p:nvPr>
            <p:ph type="title"/>
          </p:nvPr>
        </p:nvSpPr>
        <p:spPr/>
        <p:txBody>
          <a:bodyPr>
            <a:normAutofit/>
          </a:bodyPr>
          <a:lstStyle/>
          <a:p>
            <a:r>
              <a:rPr lang="en-AU" dirty="0"/>
              <a:t>Part J0.1 Application of Section </a:t>
            </a:r>
            <a:r>
              <a:rPr lang="en-AU" dirty="0" smtClean="0"/>
              <a:t>J</a:t>
            </a:r>
            <a:endParaRPr lang="en-AU" dirty="0"/>
          </a:p>
        </p:txBody>
      </p:sp>
    </p:spTree>
    <p:extLst>
      <p:ext uri="{BB962C8B-B14F-4D97-AF65-F5344CB8AC3E}">
        <p14:creationId xmlns:p14="http://schemas.microsoft.com/office/powerpoint/2010/main" val="343686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52500" y="270618"/>
            <a:ext cx="10655300" cy="908086"/>
          </a:xfrm>
        </p:spPr>
        <p:txBody>
          <a:bodyPr>
            <a:normAutofit/>
          </a:bodyPr>
          <a:lstStyle/>
          <a:p>
            <a:pPr algn="ctr"/>
            <a:r>
              <a:rPr lang="en-AU" dirty="0"/>
              <a:t>How to access the NCC</a:t>
            </a:r>
          </a:p>
        </p:txBody>
      </p:sp>
      <p:sp>
        <p:nvSpPr>
          <p:cNvPr id="12" name="Content Placeholder 2"/>
          <p:cNvSpPr>
            <a:spLocks noGrp="1"/>
          </p:cNvSpPr>
          <p:nvPr>
            <p:ph idx="1"/>
          </p:nvPr>
        </p:nvSpPr>
        <p:spPr>
          <a:xfrm>
            <a:off x="429718" y="1391075"/>
            <a:ext cx="2717800" cy="614363"/>
          </a:xfrm>
        </p:spPr>
        <p:txBody>
          <a:bodyPr>
            <a:noAutofit/>
          </a:bodyPr>
          <a:lstStyle/>
          <a:p>
            <a:pPr marL="0" indent="0" algn="r">
              <a:buNone/>
            </a:pPr>
            <a:r>
              <a:rPr lang="en-US" sz="2400" dirty="0"/>
              <a:t>To access the NCC, visit: </a:t>
            </a:r>
            <a:r>
              <a:rPr lang="en-US" sz="2400" dirty="0">
                <a:hlinkClick r:id="rId3"/>
              </a:rPr>
              <a:t>ncc.abcb.gov.au</a:t>
            </a:r>
            <a:r>
              <a:rPr lang="en-US" sz="2400" dirty="0"/>
              <a:t> 	</a:t>
            </a:r>
          </a:p>
        </p:txBody>
      </p:sp>
      <p:pic>
        <p:nvPicPr>
          <p:cNvPr id="13" name="Picture 7" descr="cid:image001.png@01D4A9BB.DEF147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085" y="1391074"/>
            <a:ext cx="7858123" cy="40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ounded Rectangular Callout 13"/>
          <p:cNvSpPr/>
          <p:nvPr/>
        </p:nvSpPr>
        <p:spPr>
          <a:xfrm>
            <a:off x="5332753" y="5698770"/>
            <a:ext cx="5509415" cy="949018"/>
          </a:xfrm>
          <a:prstGeom prst="wedgeRoundRectCallout">
            <a:avLst>
              <a:gd name="adj1" fmla="val 30141"/>
              <a:gd name="adj2" fmla="val -447757"/>
              <a:gd name="adj3" fmla="val 16667"/>
            </a:avLst>
          </a:prstGeom>
          <a:solidFill>
            <a:srgbClr val="234396">
              <a:alpha val="30000"/>
            </a:srgbClr>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1600" dirty="0">
                <a:solidFill>
                  <a:srgbClr val="000000"/>
                </a:solidFill>
                <a:ea typeface="Calibri"/>
                <a:cs typeface="Times New Roman"/>
              </a:rPr>
              <a:t>To access the NCC, register </a:t>
            </a:r>
            <a:r>
              <a:rPr lang="en-AU" sz="1600" dirty="0">
                <a:solidFill>
                  <a:srgbClr val="000000"/>
                </a:solidFill>
                <a:effectLst/>
                <a:ea typeface="Calibri"/>
                <a:cs typeface="Times New Roman"/>
              </a:rPr>
              <a:t>your details here and submit a password here to receive your confirmation email.</a:t>
            </a:r>
            <a:endParaRPr lang="en-AU" sz="1600" dirty="0">
              <a:effectLst/>
              <a:ea typeface="Calibri"/>
              <a:cs typeface="Times New Roman"/>
            </a:endParaRPr>
          </a:p>
        </p:txBody>
      </p:sp>
    </p:spTree>
    <p:extLst>
      <p:ext uri="{BB962C8B-B14F-4D97-AF65-F5344CB8AC3E}">
        <p14:creationId xmlns:p14="http://schemas.microsoft.com/office/powerpoint/2010/main" val="3883710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199" y="220638"/>
            <a:ext cx="10515600" cy="908086"/>
          </a:xfrm>
        </p:spPr>
        <p:txBody>
          <a:bodyPr>
            <a:normAutofit fontScale="90000"/>
          </a:bodyPr>
          <a:lstStyle/>
          <a:p>
            <a:pPr algn="ctr"/>
            <a:r>
              <a:rPr lang="en-AU" dirty="0"/>
              <a:t>Deemed-to-Satisfy Provisions: Apartments</a:t>
            </a:r>
          </a:p>
        </p:txBody>
      </p:sp>
      <p:sp>
        <p:nvSpPr>
          <p:cNvPr id="8" name="Content Placeholder 2"/>
          <p:cNvSpPr>
            <a:spLocks noGrp="1"/>
          </p:cNvSpPr>
          <p:nvPr>
            <p:ph idx="1"/>
          </p:nvPr>
        </p:nvSpPr>
        <p:spPr>
          <a:xfrm>
            <a:off x="838199" y="1518250"/>
            <a:ext cx="7529424" cy="5277551"/>
          </a:xfrm>
        </p:spPr>
        <p:txBody>
          <a:bodyPr>
            <a:normAutofit/>
          </a:bodyPr>
          <a:lstStyle/>
          <a:p>
            <a:pPr marL="0" indent="0">
              <a:spcBef>
                <a:spcPts val="600"/>
              </a:spcBef>
              <a:spcAft>
                <a:spcPts val="1200"/>
              </a:spcAft>
              <a:buNone/>
            </a:pPr>
            <a:r>
              <a:rPr lang="en-AU" sz="2200" b="1" dirty="0"/>
              <a:t>E</a:t>
            </a:r>
            <a:r>
              <a:rPr lang="en-AU" sz="2200" b="1" dirty="0" smtClean="0"/>
              <a:t>nergy rating solution for apartments </a:t>
            </a:r>
          </a:p>
          <a:p>
            <a:pPr marL="0" indent="0">
              <a:buNone/>
            </a:pPr>
            <a:r>
              <a:rPr lang="en-AU" sz="2200" dirty="0" smtClean="0"/>
              <a:t>J0.2 requires:</a:t>
            </a:r>
          </a:p>
          <a:p>
            <a:r>
              <a:rPr lang="en-AU" sz="2200" dirty="0" smtClean="0"/>
              <a:t>a minimum 5 </a:t>
            </a:r>
            <a:r>
              <a:rPr lang="en-AU" sz="2200" dirty="0"/>
              <a:t>star energy rating </a:t>
            </a:r>
            <a:r>
              <a:rPr lang="en-AU" sz="2200" dirty="0" smtClean="0"/>
              <a:t>(for </a:t>
            </a:r>
            <a:r>
              <a:rPr lang="en-AU" sz="2200" dirty="0"/>
              <a:t>an individual </a:t>
            </a:r>
            <a:r>
              <a:rPr lang="en-AU" sz="2200" dirty="0" smtClean="0"/>
              <a:t>apartment);</a:t>
            </a:r>
            <a:endParaRPr lang="en-AU" sz="2200" dirty="0"/>
          </a:p>
          <a:p>
            <a:r>
              <a:rPr lang="en-AU" sz="2200" dirty="0" smtClean="0"/>
              <a:t>a collective </a:t>
            </a:r>
            <a:r>
              <a:rPr lang="en-AU" sz="2200" dirty="0"/>
              <a:t>average energy rating of 6</a:t>
            </a:r>
            <a:r>
              <a:rPr lang="en-AU" sz="2200" dirty="0" smtClean="0"/>
              <a:t> </a:t>
            </a:r>
            <a:r>
              <a:rPr lang="en-AU" sz="2200" dirty="0"/>
              <a:t>stars; </a:t>
            </a:r>
            <a:endParaRPr lang="en-AU" sz="2200" dirty="0" smtClean="0"/>
          </a:p>
          <a:p>
            <a:r>
              <a:rPr lang="en-AU" sz="2200" dirty="0"/>
              <a:t>m</a:t>
            </a:r>
            <a:r>
              <a:rPr lang="en-AU" sz="2200" dirty="0" smtClean="0"/>
              <a:t>inimum and separate heating and cooling load limits</a:t>
            </a:r>
          </a:p>
          <a:p>
            <a:r>
              <a:rPr lang="en-AU" sz="2200" dirty="0" smtClean="0"/>
              <a:t>Using NatHERS accredited house energy rating software. </a:t>
            </a:r>
          </a:p>
        </p:txBody>
      </p:sp>
      <p:pic>
        <p:nvPicPr>
          <p:cNvPr id="9" name="Picture 2" title="Nationwide house energy rating scheme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623" y="1518250"/>
            <a:ext cx="3139944" cy="293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63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30"/>
            <a:ext cx="10515600" cy="908086"/>
          </a:xfrm>
        </p:spPr>
        <p:txBody>
          <a:bodyPr>
            <a:normAutofit fontScale="90000"/>
          </a:bodyPr>
          <a:lstStyle/>
          <a:p>
            <a:pPr algn="ctr"/>
            <a:r>
              <a:rPr lang="en-AU" dirty="0"/>
              <a:t>Deemed-to-Satisfy Provisions: Apartments</a:t>
            </a:r>
          </a:p>
        </p:txBody>
      </p:sp>
      <p:sp>
        <p:nvSpPr>
          <p:cNvPr id="10" name="Content Placeholder 2"/>
          <p:cNvSpPr>
            <a:spLocks noGrp="1"/>
          </p:cNvSpPr>
          <p:nvPr>
            <p:ph sz="half" idx="1"/>
          </p:nvPr>
        </p:nvSpPr>
        <p:spPr>
          <a:xfrm>
            <a:off x="721825" y="1493134"/>
            <a:ext cx="3933290" cy="4683829"/>
          </a:xfrm>
        </p:spPr>
        <p:txBody>
          <a:bodyPr/>
          <a:lstStyle/>
          <a:p>
            <a:pPr marL="0" indent="0">
              <a:buNone/>
            </a:pPr>
            <a:r>
              <a:rPr lang="en-AU" sz="2400" b="1" dirty="0"/>
              <a:t>Part J0 – Apartments</a:t>
            </a:r>
            <a:r>
              <a:rPr lang="en-AU" sz="2400" dirty="0"/>
              <a:t/>
            </a:r>
            <a:br>
              <a:rPr lang="en-AU" sz="2400" dirty="0"/>
            </a:br>
            <a:endParaRPr lang="en-AU" sz="2400" dirty="0"/>
          </a:p>
          <a:p>
            <a:r>
              <a:rPr lang="en-AU" sz="2400" dirty="0"/>
              <a:t>For sole-occupancy units in Class 2 buildings and Class 4 parts of buildings</a:t>
            </a:r>
            <a:r>
              <a:rPr lang="en-AU" dirty="0"/>
              <a:t>.</a:t>
            </a:r>
          </a:p>
        </p:txBody>
      </p:sp>
      <p:pic>
        <p:nvPicPr>
          <p:cNvPr id="4" name="Picture 3" title="Apartment DTS provisions"/>
          <p:cNvPicPr>
            <a:picLocks noChangeAspect="1"/>
          </p:cNvPicPr>
          <p:nvPr/>
        </p:nvPicPr>
        <p:blipFill>
          <a:blip r:embed="rId3"/>
          <a:stretch>
            <a:fillRect/>
          </a:stretch>
        </p:blipFill>
        <p:spPr>
          <a:xfrm>
            <a:off x="5090053" y="1493133"/>
            <a:ext cx="6263747" cy="4829877"/>
          </a:xfrm>
          <a:prstGeom prst="rect">
            <a:avLst/>
          </a:prstGeom>
        </p:spPr>
      </p:pic>
    </p:spTree>
    <p:extLst>
      <p:ext uri="{BB962C8B-B14F-4D97-AF65-F5344CB8AC3E}">
        <p14:creationId xmlns:p14="http://schemas.microsoft.com/office/powerpoint/2010/main" val="1188415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466728"/>
            <a:ext cx="10515600" cy="908086"/>
          </a:xfrm>
        </p:spPr>
        <p:txBody>
          <a:bodyPr>
            <a:normAutofit fontScale="90000"/>
          </a:bodyPr>
          <a:lstStyle/>
          <a:p>
            <a:pPr algn="ctr"/>
            <a:r>
              <a:rPr lang="en-AU" dirty="0"/>
              <a:t>Deemed- to-Satisfy Provisions: </a:t>
            </a:r>
            <a:br>
              <a:rPr lang="en-AU" dirty="0"/>
            </a:br>
            <a:r>
              <a:rPr lang="en-AU" dirty="0"/>
              <a:t>Class 2 to 9 buildings</a:t>
            </a:r>
          </a:p>
        </p:txBody>
      </p:sp>
      <p:sp>
        <p:nvSpPr>
          <p:cNvPr id="10" name="Content Placeholder 2"/>
          <p:cNvSpPr>
            <a:spLocks noGrp="1"/>
          </p:cNvSpPr>
          <p:nvPr>
            <p:ph sz="half" idx="1"/>
          </p:nvPr>
        </p:nvSpPr>
        <p:spPr>
          <a:xfrm>
            <a:off x="721825" y="2002490"/>
            <a:ext cx="4419600" cy="4683829"/>
          </a:xfrm>
        </p:spPr>
        <p:txBody>
          <a:bodyPr>
            <a:normAutofit/>
          </a:bodyPr>
          <a:lstStyle/>
          <a:p>
            <a:pPr marL="0" indent="0">
              <a:buNone/>
            </a:pPr>
            <a:r>
              <a:rPr lang="en-AU" sz="2400" b="1" dirty="0"/>
              <a:t>Part J0 – Class 2-9 buildings</a:t>
            </a:r>
            <a:r>
              <a:rPr lang="en-AU" sz="2400" dirty="0"/>
              <a:t/>
            </a:r>
            <a:br>
              <a:rPr lang="en-AU" sz="2400" dirty="0"/>
            </a:br>
            <a:endParaRPr lang="en-AU" sz="2400" dirty="0"/>
          </a:p>
          <a:p>
            <a:r>
              <a:rPr lang="en-AU" sz="2400" dirty="0" smtClean="0"/>
              <a:t>All </a:t>
            </a:r>
            <a:r>
              <a:rPr lang="en-AU" sz="2400" dirty="0"/>
              <a:t>other buildings &amp; </a:t>
            </a:r>
            <a:br>
              <a:rPr lang="en-AU" sz="2400" dirty="0"/>
            </a:br>
            <a:r>
              <a:rPr lang="en-AU" sz="2400" dirty="0"/>
              <a:t>other areas in a Class 2 </a:t>
            </a:r>
            <a:r>
              <a:rPr lang="en-AU" sz="2400" dirty="0" smtClean="0"/>
              <a:t>building (e.g. common areas)</a:t>
            </a:r>
            <a:endParaRPr lang="en-AU" sz="2400" dirty="0"/>
          </a:p>
        </p:txBody>
      </p:sp>
      <p:pic>
        <p:nvPicPr>
          <p:cNvPr id="3" name="Picture 2" title="Class 2-9 DTS provisions"/>
          <p:cNvPicPr>
            <a:picLocks noChangeAspect="1"/>
          </p:cNvPicPr>
          <p:nvPr/>
        </p:nvPicPr>
        <p:blipFill>
          <a:blip r:embed="rId3"/>
          <a:stretch>
            <a:fillRect/>
          </a:stretch>
        </p:blipFill>
        <p:spPr>
          <a:xfrm>
            <a:off x="5516391" y="2002489"/>
            <a:ext cx="5837409" cy="3991905"/>
          </a:xfrm>
          <a:prstGeom prst="rect">
            <a:avLst/>
          </a:prstGeom>
        </p:spPr>
      </p:pic>
    </p:spTree>
    <p:extLst>
      <p:ext uri="{BB962C8B-B14F-4D97-AF65-F5344CB8AC3E}">
        <p14:creationId xmlns:p14="http://schemas.microsoft.com/office/powerpoint/2010/main" val="1900824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normAutofit fontScale="90000"/>
          </a:bodyPr>
          <a:lstStyle/>
          <a:p>
            <a:pPr algn="ctr"/>
            <a:r>
              <a:rPr lang="en-AU" dirty="0"/>
              <a:t>Deemed-to-Satisfy Provisions: </a:t>
            </a:r>
            <a:br>
              <a:rPr lang="en-AU" dirty="0"/>
            </a:br>
            <a:r>
              <a:rPr lang="en-AU" dirty="0"/>
              <a:t>Part J1 – Building fabric</a:t>
            </a:r>
          </a:p>
        </p:txBody>
      </p:sp>
      <p:sp>
        <p:nvSpPr>
          <p:cNvPr id="8" name="Content Placeholder 2"/>
          <p:cNvSpPr>
            <a:spLocks noGrp="1"/>
          </p:cNvSpPr>
          <p:nvPr>
            <p:ph idx="1"/>
          </p:nvPr>
        </p:nvSpPr>
        <p:spPr>
          <a:xfrm>
            <a:off x="838200" y="2128135"/>
            <a:ext cx="6565900" cy="3828166"/>
          </a:xfrm>
        </p:spPr>
        <p:txBody>
          <a:bodyPr>
            <a:normAutofit/>
          </a:bodyPr>
          <a:lstStyle/>
          <a:p>
            <a:pPr marL="0" indent="0">
              <a:buNone/>
            </a:pPr>
            <a:r>
              <a:rPr lang="en-AU" sz="2400" dirty="0"/>
              <a:t>Part J1 </a:t>
            </a:r>
            <a:r>
              <a:rPr lang="en-AU" sz="2400" dirty="0" smtClean="0"/>
              <a:t>contains </a:t>
            </a:r>
            <a:r>
              <a:rPr lang="en-AU" sz="2400" dirty="0"/>
              <a:t>provisions for the location and installation of thermal insulation covering:</a:t>
            </a:r>
            <a:br>
              <a:rPr lang="en-AU" sz="2400" dirty="0"/>
            </a:br>
            <a:endParaRPr lang="en-AU" sz="2400" dirty="0"/>
          </a:p>
          <a:p>
            <a:pPr lvl="1"/>
            <a:r>
              <a:rPr lang="en-AU" sz="2400" dirty="0"/>
              <a:t>thermal construction;</a:t>
            </a:r>
          </a:p>
          <a:p>
            <a:pPr lvl="1"/>
            <a:r>
              <a:rPr lang="en-AU" sz="2400" dirty="0"/>
              <a:t>roof and ceilings;</a:t>
            </a:r>
          </a:p>
          <a:p>
            <a:pPr lvl="1"/>
            <a:r>
              <a:rPr lang="en-AU" sz="2400" dirty="0"/>
              <a:t>roof lights;</a:t>
            </a:r>
          </a:p>
          <a:p>
            <a:pPr lvl="1"/>
            <a:r>
              <a:rPr lang="en-AU" sz="2400" dirty="0"/>
              <a:t>walls and glazing; and</a:t>
            </a:r>
          </a:p>
          <a:p>
            <a:pPr lvl="1"/>
            <a:r>
              <a:rPr lang="en-AU" sz="2400" dirty="0"/>
              <a:t>floors.</a:t>
            </a:r>
          </a:p>
        </p:txBody>
      </p:sp>
      <p:pic>
        <p:nvPicPr>
          <p:cNvPr id="10" name="Picture 9" title="Building fabric diagram"/>
          <p:cNvPicPr>
            <a:picLocks noChangeAspect="1"/>
          </p:cNvPicPr>
          <p:nvPr/>
        </p:nvPicPr>
        <p:blipFill>
          <a:blip r:embed="rId3"/>
          <a:stretch>
            <a:fillRect/>
          </a:stretch>
        </p:blipFill>
        <p:spPr>
          <a:xfrm>
            <a:off x="7961630" y="1801548"/>
            <a:ext cx="3392170" cy="4481340"/>
          </a:xfrm>
          <a:prstGeom prst="rect">
            <a:avLst/>
          </a:prstGeom>
        </p:spPr>
      </p:pic>
    </p:spTree>
    <p:extLst>
      <p:ext uri="{BB962C8B-B14F-4D97-AF65-F5344CB8AC3E}">
        <p14:creationId xmlns:p14="http://schemas.microsoft.com/office/powerpoint/2010/main" val="3631342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29443"/>
            <a:ext cx="10515600" cy="908086"/>
          </a:xfrm>
        </p:spPr>
        <p:txBody>
          <a:bodyPr>
            <a:normAutofit fontScale="90000"/>
          </a:bodyPr>
          <a:lstStyle/>
          <a:p>
            <a:pPr algn="ctr"/>
            <a:r>
              <a:rPr lang="en-AU" dirty="0"/>
              <a:t>Deemed-to-Satisfy Provisions: </a:t>
            </a:r>
            <a:br>
              <a:rPr lang="en-AU" dirty="0"/>
            </a:br>
            <a:r>
              <a:rPr lang="en-AU" dirty="0"/>
              <a:t>Part J1 – Building fabric</a:t>
            </a:r>
          </a:p>
        </p:txBody>
      </p:sp>
      <p:sp>
        <p:nvSpPr>
          <p:cNvPr id="8" name="Content Placeholder 2"/>
          <p:cNvSpPr>
            <a:spLocks noGrp="1"/>
          </p:cNvSpPr>
          <p:nvPr>
            <p:ph idx="1"/>
          </p:nvPr>
        </p:nvSpPr>
        <p:spPr>
          <a:xfrm>
            <a:off x="575735" y="1632304"/>
            <a:ext cx="6688665" cy="5073296"/>
          </a:xfrm>
        </p:spPr>
        <p:txBody>
          <a:bodyPr>
            <a:normAutofit/>
          </a:bodyPr>
          <a:lstStyle/>
          <a:p>
            <a:pPr marL="0" indent="0">
              <a:buNone/>
            </a:pPr>
            <a:r>
              <a:rPr lang="en-AU" sz="2400" b="1" dirty="0" smtClean="0"/>
              <a:t>J1.5 Walls and glazing</a:t>
            </a:r>
            <a:endParaRPr lang="en-AU" sz="2400" b="1" dirty="0"/>
          </a:p>
          <a:p>
            <a:pPr marL="0" indent="0">
              <a:buNone/>
            </a:pPr>
            <a:r>
              <a:rPr lang="en-US" sz="2400" dirty="0">
                <a:latin typeface="Arial" panose="020B0604020202020204" pitchFamily="34" charset="0"/>
                <a:cs typeface="Arial" panose="020B0604020202020204" pitchFamily="34" charset="0"/>
              </a:rPr>
              <a:t>Part J1.5 contains the wall and glazing provisions. </a:t>
            </a:r>
            <a:r>
              <a:rPr lang="en-AU" sz="2400" dirty="0">
                <a:latin typeface="Arial" panose="020B0604020202020204" pitchFamily="34" charset="0"/>
                <a:cs typeface="Arial" panose="020B0604020202020204" pitchFamily="34" charset="0"/>
              </a:rPr>
              <a:t>It specifies the requirements for walls and windows, both external and internal, that are a part of the envelope. </a:t>
            </a:r>
          </a:p>
          <a:p>
            <a:pPr marL="0" indent="0">
              <a:buNone/>
            </a:pPr>
            <a:r>
              <a:rPr lang="en-US" sz="2400" dirty="0" smtClean="0">
                <a:latin typeface="Arial" panose="020B0604020202020204" pitchFamily="34" charset="0"/>
                <a:cs typeface="Arial" panose="020B0604020202020204" pitchFamily="34" charset="0"/>
              </a:rPr>
              <a:t>Good glazing design can assist in the overall energy efficiency of a building.  </a:t>
            </a:r>
            <a:endParaRPr lang="en-AU" sz="2400" dirty="0" smtClean="0">
              <a:latin typeface="Arial" panose="020B0604020202020204" pitchFamily="34" charset="0"/>
              <a:cs typeface="Arial" panose="020B0604020202020204" pitchFamily="34" charset="0"/>
            </a:endParaRPr>
          </a:p>
          <a:p>
            <a:pPr marL="0" indent="0">
              <a:buNone/>
            </a:pPr>
            <a:r>
              <a:rPr lang="en-AU" sz="2400" dirty="0" smtClean="0">
                <a:latin typeface="Arial" panose="020B0604020202020204" pitchFamily="34" charset="0"/>
                <a:cs typeface="Arial" panose="020B0604020202020204" pitchFamily="34" charset="0"/>
              </a:rPr>
              <a:t>The </a:t>
            </a:r>
            <a:r>
              <a:rPr lang="en-AU" sz="2400" dirty="0">
                <a:latin typeface="Arial" panose="020B0604020202020204" pitchFamily="34" charset="0"/>
                <a:cs typeface="Arial" panose="020B0604020202020204" pitchFamily="34" charset="0"/>
              </a:rPr>
              <a:t>ABCB has developed a </a:t>
            </a:r>
            <a:r>
              <a:rPr lang="en-AU" sz="2400" dirty="0" smtClean="0">
                <a:latin typeface="Arial" panose="020B0604020202020204" pitchFamily="34" charset="0"/>
                <a:cs typeface="Arial" panose="020B0604020202020204" pitchFamily="34" charset="0"/>
              </a:rPr>
              <a:t>façade calculator </a:t>
            </a:r>
            <a:r>
              <a:rPr lang="en-AU" sz="2400" dirty="0">
                <a:latin typeface="Arial" panose="020B0604020202020204" pitchFamily="34" charset="0"/>
                <a:cs typeface="Arial" panose="020B0604020202020204" pitchFamily="34" charset="0"/>
              </a:rPr>
              <a:t>to assist NCC users to demonstrate compliance with the NCC wall and glazing provisions.</a:t>
            </a:r>
          </a:p>
          <a:p>
            <a:pPr marL="0" indent="0">
              <a:buNone/>
            </a:pPr>
            <a:endParaRPr lang="en-AU" sz="2200" dirty="0"/>
          </a:p>
        </p:txBody>
      </p:sp>
      <p:pic>
        <p:nvPicPr>
          <p:cNvPr id="9" name="Picture 2" title="Glazing diagram of sun entering into a 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399" y="1767771"/>
            <a:ext cx="4089401" cy="339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407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normAutofit fontScale="90000"/>
          </a:bodyPr>
          <a:lstStyle/>
          <a:p>
            <a:pPr algn="ctr"/>
            <a:r>
              <a:rPr lang="en-AU" dirty="0"/>
              <a:t>Deemed-to-Satisfy Provisions: </a:t>
            </a:r>
            <a:br>
              <a:rPr lang="en-AU" dirty="0"/>
            </a:br>
            <a:r>
              <a:rPr lang="en-AU" dirty="0"/>
              <a:t>Part J3 – Building sealing</a:t>
            </a:r>
          </a:p>
        </p:txBody>
      </p:sp>
      <p:sp>
        <p:nvSpPr>
          <p:cNvPr id="8" name="Content Placeholder 2"/>
          <p:cNvSpPr>
            <a:spLocks noGrp="1"/>
          </p:cNvSpPr>
          <p:nvPr>
            <p:ph idx="1"/>
          </p:nvPr>
        </p:nvSpPr>
        <p:spPr>
          <a:xfrm>
            <a:off x="838199" y="1848734"/>
            <a:ext cx="7050437" cy="4683829"/>
          </a:xfrm>
        </p:spPr>
        <p:txBody>
          <a:bodyPr>
            <a:normAutofit/>
          </a:bodyPr>
          <a:lstStyle/>
          <a:p>
            <a:pPr marL="0" indent="0">
              <a:buNone/>
            </a:pPr>
            <a:r>
              <a:rPr lang="en-AU" sz="2400" dirty="0"/>
              <a:t>Part J3 contains provisions for building sealing to minimise unwanted air leakage covering:</a:t>
            </a:r>
            <a:br>
              <a:rPr lang="en-AU" sz="2400" dirty="0"/>
            </a:br>
            <a:endParaRPr lang="en-AU" sz="2400" dirty="0"/>
          </a:p>
          <a:p>
            <a:pPr lvl="1"/>
            <a:r>
              <a:rPr lang="en-AU" sz="2400" dirty="0"/>
              <a:t>chimneys and flues;</a:t>
            </a:r>
          </a:p>
          <a:p>
            <a:pPr lvl="1"/>
            <a:r>
              <a:rPr lang="en-AU" sz="2400" dirty="0"/>
              <a:t>roof lights;</a:t>
            </a:r>
          </a:p>
          <a:p>
            <a:pPr lvl="1"/>
            <a:r>
              <a:rPr lang="en-AU" sz="2400" dirty="0"/>
              <a:t>windows and doors;</a:t>
            </a:r>
          </a:p>
          <a:p>
            <a:pPr lvl="1"/>
            <a:r>
              <a:rPr lang="en-AU" sz="2400" dirty="0"/>
              <a:t>exhaust fans;</a:t>
            </a:r>
          </a:p>
          <a:p>
            <a:pPr lvl="1"/>
            <a:r>
              <a:rPr lang="en-AU" sz="2400" dirty="0"/>
              <a:t>construction of ceilings, walls and floors; and</a:t>
            </a:r>
          </a:p>
          <a:p>
            <a:pPr lvl="1"/>
            <a:r>
              <a:rPr lang="en-AU" sz="2400" dirty="0"/>
              <a:t>evaporative coolers.</a:t>
            </a:r>
          </a:p>
        </p:txBody>
      </p:sp>
      <p:pic>
        <p:nvPicPr>
          <p:cNvPr id="9" name="Picture 2" title="Revolving glass 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5484" y="1899742"/>
            <a:ext cx="2993590" cy="40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948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88825" y="379659"/>
            <a:ext cx="11130280" cy="908086"/>
          </a:xfrm>
        </p:spPr>
        <p:txBody>
          <a:bodyPr>
            <a:noAutofit/>
          </a:bodyPr>
          <a:lstStyle/>
          <a:p>
            <a:pPr algn="ctr"/>
            <a:r>
              <a:rPr lang="en-AU" sz="3600" dirty="0"/>
              <a:t>Deemed-to-Satisfy Provisions: </a:t>
            </a:r>
            <a:br>
              <a:rPr lang="en-AU" sz="3600" dirty="0"/>
            </a:br>
            <a:r>
              <a:rPr lang="en-AU" sz="3600" dirty="0"/>
              <a:t>Part J5 – Air-conditioning and ventilation systems</a:t>
            </a:r>
          </a:p>
        </p:txBody>
      </p:sp>
      <p:sp>
        <p:nvSpPr>
          <p:cNvPr id="8" name="Content Placeholder 2"/>
          <p:cNvSpPr>
            <a:spLocks noGrp="1"/>
          </p:cNvSpPr>
          <p:nvPr>
            <p:ph idx="1"/>
          </p:nvPr>
        </p:nvSpPr>
        <p:spPr>
          <a:xfrm>
            <a:off x="504160" y="1657688"/>
            <a:ext cx="11214945" cy="4683829"/>
          </a:xfrm>
        </p:spPr>
        <p:txBody>
          <a:bodyPr>
            <a:noAutofit/>
          </a:bodyPr>
          <a:lstStyle/>
          <a:p>
            <a:pPr marL="0" indent="0">
              <a:spcAft>
                <a:spcPts val="1200"/>
              </a:spcAft>
              <a:buNone/>
            </a:pPr>
            <a:r>
              <a:rPr lang="en-AU" sz="2100" dirty="0" smtClean="0"/>
              <a:t>Part </a:t>
            </a:r>
            <a:r>
              <a:rPr lang="en-AU" sz="2100" dirty="0"/>
              <a:t>J5 contains provisions for </a:t>
            </a:r>
            <a:r>
              <a:rPr lang="en-AU" sz="2100" dirty="0" smtClean="0"/>
              <a:t>air-conditioning and </a:t>
            </a:r>
            <a:r>
              <a:rPr lang="en-AU" sz="2100" dirty="0"/>
              <a:t>ventilation </a:t>
            </a:r>
            <a:r>
              <a:rPr lang="en-AU" sz="2100" dirty="0" smtClean="0"/>
              <a:t>systems covering:</a:t>
            </a:r>
          </a:p>
          <a:p>
            <a:pPr marL="177468" indent="-177468">
              <a:lnSpc>
                <a:spcPct val="90000"/>
              </a:lnSpc>
              <a:spcBef>
                <a:spcPct val="30000"/>
              </a:spcBef>
            </a:pPr>
            <a:r>
              <a:rPr lang="en-AU" sz="2100" dirty="0" smtClean="0">
                <a:latin typeface="Arial" panose="020B0604020202020204" pitchFamily="34" charset="0"/>
                <a:cs typeface="Arial" panose="020B0604020202020204" pitchFamily="34" charset="0"/>
              </a:rPr>
              <a:t>air-conditioning and mechanical ventilation system </a:t>
            </a:r>
            <a:r>
              <a:rPr lang="en-AU" sz="2100" dirty="0">
                <a:latin typeface="Arial" panose="020B0604020202020204" pitchFamily="34" charset="0"/>
                <a:cs typeface="Arial" panose="020B0604020202020204" pitchFamily="34" charset="0"/>
              </a:rPr>
              <a:t>control;</a:t>
            </a:r>
          </a:p>
          <a:p>
            <a:pPr marL="177468" indent="-177468">
              <a:lnSpc>
                <a:spcPct val="90000"/>
              </a:lnSpc>
              <a:spcBef>
                <a:spcPct val="30000"/>
              </a:spcBef>
            </a:pPr>
            <a:r>
              <a:rPr lang="en-AU" sz="2100" dirty="0" smtClean="0">
                <a:latin typeface="Arial" panose="020B0604020202020204" pitchFamily="34" charset="0"/>
                <a:cs typeface="Arial" panose="020B0604020202020204" pitchFamily="34" charset="0"/>
              </a:rPr>
              <a:t>fan </a:t>
            </a:r>
            <a:r>
              <a:rPr lang="en-AU" sz="2100" dirty="0">
                <a:latin typeface="Arial" panose="020B0604020202020204" pitchFamily="34" charset="0"/>
                <a:cs typeface="Arial" panose="020B0604020202020204" pitchFamily="34" charset="0"/>
              </a:rPr>
              <a:t>systems;</a:t>
            </a:r>
          </a:p>
          <a:p>
            <a:pPr marL="177468" indent="-177468">
              <a:lnSpc>
                <a:spcPct val="90000"/>
              </a:lnSpc>
              <a:spcBef>
                <a:spcPct val="30000"/>
              </a:spcBef>
            </a:pPr>
            <a:r>
              <a:rPr lang="en-AU" sz="2100" dirty="0">
                <a:latin typeface="Arial" panose="020B0604020202020204" pitchFamily="34" charset="0"/>
                <a:cs typeface="Arial" panose="020B0604020202020204" pitchFamily="34" charset="0"/>
              </a:rPr>
              <a:t>ductwork </a:t>
            </a:r>
            <a:r>
              <a:rPr lang="en-AU" sz="2100" dirty="0" smtClean="0">
                <a:latin typeface="Arial" panose="020B0604020202020204" pitchFamily="34" charset="0"/>
                <a:cs typeface="Arial" panose="020B0604020202020204" pitchFamily="34" charset="0"/>
              </a:rPr>
              <a:t>insulation and sealing;</a:t>
            </a:r>
            <a:endParaRPr lang="en-AU" sz="2100" dirty="0">
              <a:latin typeface="Arial" panose="020B0604020202020204" pitchFamily="34" charset="0"/>
              <a:cs typeface="Arial" panose="020B0604020202020204" pitchFamily="34" charset="0"/>
            </a:endParaRPr>
          </a:p>
          <a:p>
            <a:pPr marL="177468" indent="-177468">
              <a:lnSpc>
                <a:spcPct val="90000"/>
              </a:lnSpc>
              <a:spcBef>
                <a:spcPct val="30000"/>
              </a:spcBef>
            </a:pPr>
            <a:r>
              <a:rPr lang="en-AU" sz="2100" dirty="0">
                <a:latin typeface="Arial" panose="020B0604020202020204" pitchFamily="34" charset="0"/>
                <a:cs typeface="Arial" panose="020B0604020202020204" pitchFamily="34" charset="0"/>
              </a:rPr>
              <a:t>pump systems;</a:t>
            </a:r>
          </a:p>
          <a:p>
            <a:pPr marL="177468" indent="-177468">
              <a:lnSpc>
                <a:spcPct val="90000"/>
              </a:lnSpc>
              <a:spcBef>
                <a:spcPct val="30000"/>
              </a:spcBef>
            </a:pPr>
            <a:r>
              <a:rPr lang="en-AU" sz="2100" dirty="0">
                <a:latin typeface="Arial" panose="020B0604020202020204" pitchFamily="34" charset="0"/>
                <a:cs typeface="Arial" panose="020B0604020202020204" pitchFamily="34" charset="0"/>
              </a:rPr>
              <a:t>pipework insulation;</a:t>
            </a:r>
          </a:p>
          <a:p>
            <a:pPr marL="177468" indent="-177468">
              <a:lnSpc>
                <a:spcPct val="90000"/>
              </a:lnSpc>
              <a:spcBef>
                <a:spcPct val="30000"/>
              </a:spcBef>
            </a:pPr>
            <a:r>
              <a:rPr lang="en-AU" sz="2100" dirty="0">
                <a:latin typeface="Arial" panose="020B0604020202020204" pitchFamily="34" charset="0"/>
                <a:cs typeface="Arial" panose="020B0604020202020204" pitchFamily="34" charset="0"/>
              </a:rPr>
              <a:t>space heating;</a:t>
            </a:r>
          </a:p>
          <a:p>
            <a:pPr marL="177468" indent="-177468">
              <a:lnSpc>
                <a:spcPct val="90000"/>
              </a:lnSpc>
              <a:spcBef>
                <a:spcPct val="30000"/>
              </a:spcBef>
            </a:pPr>
            <a:r>
              <a:rPr lang="en-AU" sz="2100" dirty="0">
                <a:latin typeface="Arial" panose="020B0604020202020204" pitchFamily="34" charset="0"/>
                <a:cs typeface="Arial" panose="020B0604020202020204" pitchFamily="34" charset="0"/>
              </a:rPr>
              <a:t>refrigerant chillers;</a:t>
            </a:r>
          </a:p>
          <a:p>
            <a:pPr marL="177468" indent="-177468">
              <a:lnSpc>
                <a:spcPct val="90000"/>
              </a:lnSpc>
              <a:spcBef>
                <a:spcPct val="30000"/>
              </a:spcBef>
            </a:pPr>
            <a:r>
              <a:rPr lang="en-AU" sz="2100" dirty="0">
                <a:latin typeface="Arial" panose="020B0604020202020204" pitchFamily="34" charset="0"/>
                <a:cs typeface="Arial" panose="020B0604020202020204" pitchFamily="34" charset="0"/>
              </a:rPr>
              <a:t>unitary air-conditioning equipment; and</a:t>
            </a:r>
          </a:p>
          <a:p>
            <a:pPr marL="177468" indent="-177468">
              <a:lnSpc>
                <a:spcPct val="90000"/>
              </a:lnSpc>
              <a:spcBef>
                <a:spcPct val="30000"/>
              </a:spcBef>
              <a:spcAft>
                <a:spcPts val="1200"/>
              </a:spcAft>
            </a:pPr>
            <a:r>
              <a:rPr lang="en-AU" sz="2100" dirty="0">
                <a:latin typeface="Arial" panose="020B0604020202020204" pitchFamily="34" charset="0"/>
                <a:cs typeface="Arial" panose="020B0604020202020204" pitchFamily="34" charset="0"/>
              </a:rPr>
              <a:t>heat rejection equipment</a:t>
            </a:r>
            <a:r>
              <a:rPr lang="en-AU" sz="2100" dirty="0" smtClean="0">
                <a:latin typeface="Arial" panose="020B0604020202020204" pitchFamily="34" charset="0"/>
                <a:cs typeface="Arial" panose="020B0604020202020204" pitchFamily="34" charset="0"/>
              </a:rPr>
              <a:t>.</a:t>
            </a:r>
          </a:p>
          <a:p>
            <a:pPr marL="0" indent="0">
              <a:spcAft>
                <a:spcPts val="1200"/>
              </a:spcAft>
              <a:buNone/>
            </a:pPr>
            <a:r>
              <a:rPr lang="en-AU" sz="2100" dirty="0" smtClean="0">
                <a:cs typeface="Arial" panose="020B0604020202020204" pitchFamily="34" charset="0"/>
              </a:rPr>
              <a:t>ABCB fan and pump </a:t>
            </a:r>
            <a:r>
              <a:rPr lang="en-AU" sz="2100" dirty="0">
                <a:cs typeface="Arial" panose="020B0604020202020204" pitchFamily="34" charset="0"/>
              </a:rPr>
              <a:t>s</a:t>
            </a:r>
            <a:r>
              <a:rPr lang="en-AU" sz="2100" dirty="0" smtClean="0">
                <a:cs typeface="Arial" panose="020B0604020202020204" pitchFamily="34" charset="0"/>
              </a:rPr>
              <a:t>ystem calculators are available to assist users with these requirements.</a:t>
            </a:r>
            <a:r>
              <a:rPr lang="en-AU" sz="2000" dirty="0"/>
              <a:t/>
            </a:r>
            <a:br>
              <a:rPr lang="en-AU" sz="2000" dirty="0"/>
            </a:br>
            <a:endParaRPr lang="en-AU" sz="2000" dirty="0"/>
          </a:p>
        </p:txBody>
      </p:sp>
      <p:pic>
        <p:nvPicPr>
          <p:cNvPr id="9" name="Picture 8" title="HVAC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139" y="2857500"/>
            <a:ext cx="4000995" cy="266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466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483663"/>
            <a:ext cx="10515600" cy="908086"/>
          </a:xfrm>
        </p:spPr>
        <p:txBody>
          <a:bodyPr>
            <a:normAutofit fontScale="90000"/>
          </a:bodyPr>
          <a:lstStyle/>
          <a:p>
            <a:pPr algn="ctr"/>
            <a:r>
              <a:rPr lang="en-AU" dirty="0"/>
              <a:t>Deemed-to-Satisfy Provisions: </a:t>
            </a:r>
            <a:br>
              <a:rPr lang="en-AU" dirty="0"/>
            </a:br>
            <a:r>
              <a:rPr lang="en-AU" dirty="0"/>
              <a:t>Part J6 – Artificial lighting and power</a:t>
            </a:r>
          </a:p>
        </p:txBody>
      </p:sp>
      <p:sp>
        <p:nvSpPr>
          <p:cNvPr id="9" name="Content Placeholder 2"/>
          <p:cNvSpPr>
            <a:spLocks noGrp="1"/>
          </p:cNvSpPr>
          <p:nvPr>
            <p:ph sz="half" idx="1"/>
          </p:nvPr>
        </p:nvSpPr>
        <p:spPr>
          <a:xfrm>
            <a:off x="459675" y="1896367"/>
            <a:ext cx="7012020" cy="4683829"/>
          </a:xfrm>
        </p:spPr>
        <p:txBody>
          <a:bodyPr>
            <a:normAutofit fontScale="92500" lnSpcReduction="10000"/>
          </a:bodyPr>
          <a:lstStyle/>
          <a:p>
            <a:pPr marL="0" indent="0">
              <a:buNone/>
            </a:pPr>
            <a:r>
              <a:rPr lang="en-AU" sz="2400" dirty="0"/>
              <a:t>Part J6 contains provisions for artificial lighting and </a:t>
            </a:r>
            <a:r>
              <a:rPr lang="en-AU" sz="2400" dirty="0" smtClean="0"/>
              <a:t/>
            </a:r>
            <a:br>
              <a:rPr lang="en-AU" sz="2400" dirty="0" smtClean="0"/>
            </a:br>
            <a:r>
              <a:rPr lang="en-AU" sz="2400" dirty="0" smtClean="0"/>
              <a:t>power </a:t>
            </a:r>
            <a:r>
              <a:rPr lang="en-AU" sz="2400" dirty="0"/>
              <a:t>including</a:t>
            </a:r>
            <a:r>
              <a:rPr lang="en-AU" sz="2400" dirty="0" smtClean="0"/>
              <a:t>:</a:t>
            </a:r>
          </a:p>
          <a:p>
            <a:r>
              <a:rPr lang="en-AU" sz="2400" dirty="0" smtClean="0"/>
              <a:t>limiting </a:t>
            </a:r>
            <a:r>
              <a:rPr lang="en-AU" sz="2400" dirty="0"/>
              <a:t>energy used for artificial lighting whilst still </a:t>
            </a:r>
            <a:r>
              <a:rPr lang="en-AU" sz="2400" dirty="0" smtClean="0"/>
              <a:t/>
            </a:r>
            <a:br>
              <a:rPr lang="en-AU" sz="2400" dirty="0" smtClean="0"/>
            </a:br>
            <a:r>
              <a:rPr lang="en-AU" sz="2400" dirty="0" smtClean="0"/>
              <a:t>maintaining </a:t>
            </a:r>
            <a:r>
              <a:rPr lang="en-AU" sz="2400" dirty="0"/>
              <a:t>adequate lighting levels; </a:t>
            </a:r>
            <a:r>
              <a:rPr lang="en-AU" sz="2400" dirty="0" smtClean="0"/>
              <a:t>and</a:t>
            </a:r>
          </a:p>
          <a:p>
            <a:r>
              <a:rPr lang="en-AU" sz="2400" dirty="0"/>
              <a:t>p</a:t>
            </a:r>
            <a:r>
              <a:rPr lang="en-AU" sz="2400" dirty="0" smtClean="0"/>
              <a:t>ower supply to certain equipment, including lifts </a:t>
            </a:r>
            <a:br>
              <a:rPr lang="en-AU" sz="2400" dirty="0" smtClean="0"/>
            </a:br>
            <a:r>
              <a:rPr lang="en-AU" sz="2400" dirty="0" smtClean="0"/>
              <a:t>and escalators.</a:t>
            </a:r>
          </a:p>
          <a:p>
            <a:pPr marL="0" indent="0">
              <a:buNone/>
            </a:pPr>
            <a:r>
              <a:rPr lang="en-AU" sz="2400" dirty="0" smtClean="0"/>
              <a:t>They reflect the ongoing transition to using more energy efficient LED lighting. </a:t>
            </a:r>
          </a:p>
          <a:p>
            <a:pPr marL="0" indent="0">
              <a:buNone/>
            </a:pPr>
            <a:r>
              <a:rPr lang="en-AU" sz="2400" dirty="0" smtClean="0"/>
              <a:t>The </a:t>
            </a:r>
            <a:r>
              <a:rPr lang="en-AU" sz="2400" dirty="0"/>
              <a:t>ABCB has </a:t>
            </a:r>
            <a:r>
              <a:rPr lang="en-AU" sz="2400" dirty="0" smtClean="0"/>
              <a:t>also developed </a:t>
            </a:r>
            <a:r>
              <a:rPr lang="en-AU" sz="2400" dirty="0"/>
              <a:t>a Lighting Calculator to assist </a:t>
            </a:r>
            <a:r>
              <a:rPr lang="en-AU" sz="2400" dirty="0" smtClean="0"/>
              <a:t>users </a:t>
            </a:r>
            <a:r>
              <a:rPr lang="en-AU" sz="2400" dirty="0"/>
              <a:t>to demonstrate compliance with </a:t>
            </a:r>
            <a:r>
              <a:rPr lang="en-AU" sz="2400" dirty="0" smtClean="0"/>
              <a:t>these provisions</a:t>
            </a:r>
            <a:r>
              <a:rPr lang="en-AU" sz="2400" dirty="0"/>
              <a:t>. </a:t>
            </a:r>
          </a:p>
          <a:p>
            <a:endParaRPr lang="en-AU" sz="2200" dirty="0" smtClean="0"/>
          </a:p>
          <a:p>
            <a:pPr lvl="1"/>
            <a:endParaRPr lang="en-AU" dirty="0"/>
          </a:p>
        </p:txBody>
      </p:sp>
      <p:pic>
        <p:nvPicPr>
          <p:cNvPr id="3" name="Picture 2" title="Artifical lighting control pan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694" y="1930317"/>
            <a:ext cx="3882105" cy="2590883"/>
          </a:xfrm>
          <a:prstGeom prst="rect">
            <a:avLst/>
          </a:prstGeom>
        </p:spPr>
      </p:pic>
    </p:spTree>
    <p:extLst>
      <p:ext uri="{BB962C8B-B14F-4D97-AF65-F5344CB8AC3E}">
        <p14:creationId xmlns:p14="http://schemas.microsoft.com/office/powerpoint/2010/main" val="2917790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4078" y="705692"/>
            <a:ext cx="10983803" cy="908086"/>
          </a:xfrm>
        </p:spPr>
        <p:txBody>
          <a:bodyPr>
            <a:noAutofit/>
          </a:bodyPr>
          <a:lstStyle/>
          <a:p>
            <a:pPr algn="ctr"/>
            <a:r>
              <a:rPr lang="en-AU" sz="3600" dirty="0"/>
              <a:t>Deemed-to-Satisfy Provisions: </a:t>
            </a:r>
            <a:br>
              <a:rPr lang="en-AU" sz="3600" dirty="0"/>
            </a:br>
            <a:r>
              <a:rPr lang="en-AU" sz="3600" dirty="0"/>
              <a:t>Part J7 – Heated water supply and swimming pool and spa pool plant</a:t>
            </a:r>
          </a:p>
        </p:txBody>
      </p:sp>
      <p:sp>
        <p:nvSpPr>
          <p:cNvPr id="8" name="Content Placeholder 2"/>
          <p:cNvSpPr>
            <a:spLocks noGrp="1"/>
          </p:cNvSpPr>
          <p:nvPr>
            <p:ph idx="1"/>
          </p:nvPr>
        </p:nvSpPr>
        <p:spPr>
          <a:xfrm>
            <a:off x="455814" y="2187962"/>
            <a:ext cx="5458097" cy="4266883"/>
          </a:xfrm>
        </p:spPr>
        <p:txBody>
          <a:bodyPr>
            <a:normAutofit/>
          </a:bodyPr>
          <a:lstStyle/>
          <a:p>
            <a:pPr marL="0" indent="0">
              <a:buNone/>
            </a:pPr>
            <a:r>
              <a:rPr lang="en-AU" sz="2400" dirty="0"/>
              <a:t>These provisions </a:t>
            </a:r>
            <a:r>
              <a:rPr lang="en-AU" sz="2400" dirty="0" smtClean="0"/>
              <a:t>include:</a:t>
            </a:r>
          </a:p>
          <a:p>
            <a:pPr marL="0" indent="0">
              <a:buNone/>
            </a:pPr>
            <a:endParaRPr lang="en-AU" sz="2400" dirty="0" smtClean="0"/>
          </a:p>
          <a:p>
            <a:pPr marL="704850" indent="-227013">
              <a:spcBef>
                <a:spcPts val="0"/>
              </a:spcBef>
            </a:pPr>
            <a:r>
              <a:rPr lang="en-AU" sz="2400" dirty="0" smtClean="0"/>
              <a:t>Using </a:t>
            </a:r>
            <a:r>
              <a:rPr lang="en-AU" sz="2400" dirty="0"/>
              <a:t>low greenhouse intensity energy sources for heating; and </a:t>
            </a:r>
          </a:p>
          <a:p>
            <a:pPr lvl="1"/>
            <a:r>
              <a:rPr lang="en-AU" sz="2400" dirty="0"/>
              <a:t>Reducing the energy used for pumping and heating.</a:t>
            </a:r>
            <a:br>
              <a:rPr lang="en-AU" sz="2400" dirty="0"/>
            </a:br>
            <a:endParaRPr lang="en-AU" sz="2400" dirty="0"/>
          </a:p>
          <a:p>
            <a:pPr marL="0" indent="0">
              <a:spcBef>
                <a:spcPts val="0"/>
              </a:spcBef>
              <a:buNone/>
            </a:pPr>
            <a:r>
              <a:rPr lang="en-AU" sz="2400" dirty="0"/>
              <a:t>Provisions for </a:t>
            </a:r>
            <a:r>
              <a:rPr lang="en-AU" sz="2400" dirty="0" smtClean="0"/>
              <a:t>heated </a:t>
            </a:r>
            <a:r>
              <a:rPr lang="en-AU" sz="2400" dirty="0"/>
              <a:t>water are located in NCC Volume Three Part B2.</a:t>
            </a:r>
          </a:p>
        </p:txBody>
      </p:sp>
      <p:pic>
        <p:nvPicPr>
          <p:cNvPr id="9" name="Picture 2" title="Swimming p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911" y="2304341"/>
            <a:ext cx="5673970" cy="357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55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483117"/>
            <a:ext cx="10515600" cy="908086"/>
          </a:xfrm>
        </p:spPr>
        <p:txBody>
          <a:bodyPr>
            <a:normAutofit fontScale="90000"/>
          </a:bodyPr>
          <a:lstStyle/>
          <a:p>
            <a:pPr algn="ctr"/>
            <a:r>
              <a:rPr lang="en-AU" dirty="0"/>
              <a:t>Deemed-to-Satisfy Provisions: </a:t>
            </a:r>
            <a:br>
              <a:rPr lang="en-AU" dirty="0"/>
            </a:br>
            <a:r>
              <a:rPr lang="en-AU" dirty="0"/>
              <a:t>Part J8 – Facilities for monitoring</a:t>
            </a:r>
          </a:p>
        </p:txBody>
      </p:sp>
      <p:sp>
        <p:nvSpPr>
          <p:cNvPr id="7" name="Content Placeholder 2"/>
          <p:cNvSpPr>
            <a:spLocks noGrp="1"/>
          </p:cNvSpPr>
          <p:nvPr>
            <p:ph idx="1"/>
          </p:nvPr>
        </p:nvSpPr>
        <p:spPr>
          <a:xfrm>
            <a:off x="838200" y="2271931"/>
            <a:ext cx="5613400" cy="4683829"/>
          </a:xfrm>
        </p:spPr>
        <p:txBody>
          <a:bodyPr/>
          <a:lstStyle/>
          <a:p>
            <a:pPr marL="0" indent="0">
              <a:buNone/>
            </a:pPr>
            <a:r>
              <a:rPr lang="en-AU" dirty="0"/>
              <a:t>Part J8 contains provisions for facilities for monitoring energy use.</a:t>
            </a:r>
          </a:p>
        </p:txBody>
      </p:sp>
      <p:pic>
        <p:nvPicPr>
          <p:cNvPr id="8" name="Picture 7" title="Lightbul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740" y="2271931"/>
            <a:ext cx="5179060" cy="3439220"/>
          </a:xfrm>
          <a:prstGeom prst="rect">
            <a:avLst/>
          </a:prstGeom>
        </p:spPr>
      </p:pic>
    </p:spTree>
    <p:extLst>
      <p:ext uri="{BB962C8B-B14F-4D97-AF65-F5344CB8AC3E}">
        <p14:creationId xmlns:p14="http://schemas.microsoft.com/office/powerpoint/2010/main" val="370134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lstStyle/>
          <a:p>
            <a:pPr algn="ctr"/>
            <a:r>
              <a:rPr lang="en-AU" dirty="0"/>
              <a:t>What you will learn</a:t>
            </a:r>
          </a:p>
        </p:txBody>
      </p:sp>
      <p:sp>
        <p:nvSpPr>
          <p:cNvPr id="8" name="Content Placeholder 2"/>
          <p:cNvSpPr>
            <a:spLocks noGrp="1"/>
          </p:cNvSpPr>
          <p:nvPr>
            <p:ph idx="1"/>
          </p:nvPr>
        </p:nvSpPr>
        <p:spPr>
          <a:xfrm>
            <a:off x="838200" y="1593974"/>
            <a:ext cx="6450874" cy="4683829"/>
          </a:xfrm>
        </p:spPr>
        <p:txBody>
          <a:bodyPr>
            <a:normAutofit/>
          </a:bodyPr>
          <a:lstStyle/>
          <a:p>
            <a:pPr marL="0" indent="0">
              <a:buNone/>
            </a:pPr>
            <a:r>
              <a:rPr lang="en-AU" sz="2400" b="1" dirty="0"/>
              <a:t> Aims </a:t>
            </a:r>
            <a:r>
              <a:rPr lang="en-AU" sz="2400" b="1" dirty="0" smtClean="0"/>
              <a:t>and objectives </a:t>
            </a:r>
            <a:endParaRPr lang="en-AU" sz="2400" b="1" dirty="0"/>
          </a:p>
          <a:p>
            <a:pPr lvl="1"/>
            <a:r>
              <a:rPr lang="en-US" sz="2400" dirty="0"/>
              <a:t>To provide you with a basic understanding of the energy efficiency </a:t>
            </a:r>
            <a:r>
              <a:rPr lang="en-US" sz="2400" dirty="0" smtClean="0"/>
              <a:t>requirements in </a:t>
            </a:r>
            <a:r>
              <a:rPr lang="en-US" sz="2400" dirty="0"/>
              <a:t>NCC Volume One.</a:t>
            </a:r>
          </a:p>
          <a:p>
            <a:pPr lvl="1"/>
            <a:endParaRPr lang="en-US" sz="2400" dirty="0"/>
          </a:p>
          <a:p>
            <a:pPr marL="0" indent="0">
              <a:buNone/>
            </a:pPr>
            <a:r>
              <a:rPr lang="en-US" sz="2400" b="1" dirty="0"/>
              <a:t> Who this material is for</a:t>
            </a:r>
          </a:p>
          <a:p>
            <a:pPr lvl="1"/>
            <a:r>
              <a:rPr lang="en-US" sz="2400" dirty="0"/>
              <a:t> All building and plumbing professionals.</a:t>
            </a:r>
          </a:p>
        </p:txBody>
      </p:sp>
      <p:pic>
        <p:nvPicPr>
          <p:cNvPr id="9" name="Picture 2" descr="http://m.c.lnkd.licdn.com/media/p/4/000/166/330/3b83ef1.png" title="Students taking notes at desks"/>
          <p:cNvPicPr>
            <a:picLocks noChangeAspect="1" noChangeArrowheads="1"/>
          </p:cNvPicPr>
          <p:nvPr/>
        </p:nvPicPr>
        <p:blipFill rotWithShape="1">
          <a:blip r:embed="rId3" cstate="print"/>
          <a:srcRect l="26420" t="48103" r="44291"/>
          <a:stretch/>
        </p:blipFill>
        <p:spPr bwMode="auto">
          <a:xfrm>
            <a:off x="7454592" y="1593974"/>
            <a:ext cx="3456215" cy="2105081"/>
          </a:xfrm>
          <a:prstGeom prst="rect">
            <a:avLst/>
          </a:prstGeom>
          <a:noFill/>
        </p:spPr>
      </p:pic>
      <p:pic>
        <p:nvPicPr>
          <p:cNvPr id="10" name="Picture 2" descr="http://m.c.lnkd.licdn.com/media/p/4/000/166/330/3b83ef1.png" title="Two professionals supervising a building under construction"/>
          <p:cNvPicPr>
            <a:picLocks noChangeAspect="1" noChangeArrowheads="1"/>
          </p:cNvPicPr>
          <p:nvPr/>
        </p:nvPicPr>
        <p:blipFill rotWithShape="1">
          <a:blip r:embed="rId3" cstate="print"/>
          <a:srcRect t="48103" r="73318"/>
          <a:stretch/>
        </p:blipFill>
        <p:spPr bwMode="auto">
          <a:xfrm>
            <a:off x="7532082" y="4085205"/>
            <a:ext cx="3378725" cy="2258961"/>
          </a:xfrm>
          <a:prstGeom prst="rect">
            <a:avLst/>
          </a:prstGeom>
          <a:noFill/>
        </p:spPr>
      </p:pic>
    </p:spTree>
    <p:extLst>
      <p:ext uri="{BB962C8B-B14F-4D97-AF65-F5344CB8AC3E}">
        <p14:creationId xmlns:p14="http://schemas.microsoft.com/office/powerpoint/2010/main" val="158124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3-04-10 at 11.18.24 AM.png" title="elecronic 3D plans of ho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493" y="2596906"/>
            <a:ext cx="6331504" cy="3499094"/>
          </a:xfrm>
          <a:prstGeom prst="rect">
            <a:avLst/>
          </a:prstGeom>
        </p:spPr>
      </p:pic>
      <p:sp>
        <p:nvSpPr>
          <p:cNvPr id="2" name="Title 1"/>
          <p:cNvSpPr>
            <a:spLocks noGrp="1"/>
          </p:cNvSpPr>
          <p:nvPr>
            <p:ph type="title"/>
          </p:nvPr>
        </p:nvSpPr>
        <p:spPr>
          <a:xfrm>
            <a:off x="873279" y="115678"/>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7" name="Rounded Rectangle 6"/>
          <p:cNvSpPr/>
          <p:nvPr/>
        </p:nvSpPr>
        <p:spPr>
          <a:xfrm>
            <a:off x="10006887" y="1155178"/>
            <a:ext cx="1860051"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9" name="Rounded Rectangle 8"/>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13" name="Rounded Rectangular Callout 12"/>
          <p:cNvSpPr/>
          <p:nvPr/>
        </p:nvSpPr>
        <p:spPr>
          <a:xfrm>
            <a:off x="1475509" y="1155178"/>
            <a:ext cx="8016487" cy="841946"/>
          </a:xfrm>
          <a:prstGeom prst="wedgeRoundRectCallout">
            <a:avLst>
              <a:gd name="adj1" fmla="val -44585"/>
              <a:gd name="adj2" fmla="val 106066"/>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prstClr val="white"/>
                </a:solidFill>
                <a:effectLst/>
                <a:uLnTx/>
                <a:uFillTx/>
              </a:rPr>
              <a:t>Now let’s </a:t>
            </a:r>
            <a:r>
              <a:rPr lang="en-AU" sz="2000" kern="0" dirty="0">
                <a:solidFill>
                  <a:prstClr val="white"/>
                </a:solidFill>
              </a:rPr>
              <a:t>look at an example of applying the </a:t>
            </a:r>
            <a:r>
              <a:rPr lang="en-AU" sz="2000" kern="0" dirty="0" smtClean="0">
                <a:solidFill>
                  <a:prstClr val="white"/>
                </a:solidFill>
              </a:rPr>
              <a:t>building fabric Deemed-to-Satisfy Provisions (Part J1)</a:t>
            </a:r>
            <a:r>
              <a:rPr kumimoji="0" lang="en-AU" sz="2000" b="0" i="0" u="none" strike="noStrike" kern="0" cap="none" spc="0" normalizeH="0" baseline="0" noProof="0" dirty="0" smtClean="0">
                <a:ln>
                  <a:noFill/>
                </a:ln>
                <a:solidFill>
                  <a:prstClr val="white"/>
                </a:solidFill>
                <a:effectLst/>
                <a:uLnTx/>
                <a:uFillTx/>
              </a:rPr>
              <a:t> </a:t>
            </a:r>
            <a:r>
              <a:rPr kumimoji="0" lang="en-AU" sz="2000" b="0" i="0" u="none" strike="noStrike" kern="0" cap="none" spc="0" normalizeH="0" baseline="0" noProof="0" dirty="0">
                <a:ln>
                  <a:noFill/>
                </a:ln>
                <a:solidFill>
                  <a:prstClr val="white"/>
                </a:solidFill>
                <a:effectLst/>
                <a:uLnTx/>
                <a:uFillTx/>
              </a:rPr>
              <a:t>to this small retail building in </a:t>
            </a:r>
            <a:r>
              <a:rPr kumimoji="0" lang="en-AU" sz="2000" b="0" i="0" u="none" strike="noStrike" kern="0" cap="none" spc="0" normalizeH="0" baseline="0" noProof="0" dirty="0" smtClean="0">
                <a:ln>
                  <a:noFill/>
                </a:ln>
                <a:solidFill>
                  <a:prstClr val="white"/>
                </a:solidFill>
                <a:effectLst/>
                <a:uLnTx/>
                <a:uFillTx/>
              </a:rPr>
              <a:t>Perth.</a:t>
            </a:r>
            <a:endParaRPr kumimoji="0" lang="en-AU" sz="2000" b="0" i="0" u="none" strike="noStrike" kern="0" cap="none" spc="0" normalizeH="0" baseline="0" noProof="0" dirty="0">
              <a:ln>
                <a:noFill/>
              </a:ln>
              <a:solidFill>
                <a:prstClr val="white"/>
              </a:solidFill>
              <a:effectLst/>
              <a:uLnTx/>
              <a:uFillTx/>
            </a:endParaRPr>
          </a:p>
        </p:txBody>
      </p:sp>
      <p:pic>
        <p:nvPicPr>
          <p:cNvPr id="14" name="Picture 2" descr="Image of tradesman with a tool belt."/>
          <p:cNvPicPr>
            <a:picLocks noChangeAspect="1" noChangeArrowheads="1"/>
          </p:cNvPicPr>
          <p:nvPr/>
        </p:nvPicPr>
        <p:blipFill>
          <a:blip r:embed="rId4" cstate="print"/>
          <a:srcRect/>
          <a:stretch>
            <a:fillRect/>
          </a:stretch>
        </p:blipFill>
        <p:spPr bwMode="auto">
          <a:xfrm>
            <a:off x="0" y="1891927"/>
            <a:ext cx="3413763" cy="4909051"/>
          </a:xfrm>
          <a:prstGeom prst="rect">
            <a:avLst/>
          </a:prstGeom>
          <a:noFill/>
          <a:ln w="9525">
            <a:noFill/>
            <a:miter lim="800000"/>
            <a:headEnd/>
            <a:tailEnd/>
          </a:ln>
        </p:spPr>
      </p:pic>
      <p:sp>
        <p:nvSpPr>
          <p:cNvPr id="15" name="Rounded Rectangle 14"/>
          <p:cNvSpPr/>
          <p:nvPr/>
        </p:nvSpPr>
        <p:spPr>
          <a:xfrm>
            <a:off x="10006885" y="2883164"/>
            <a:ext cx="1860072" cy="90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a:t>
            </a:r>
            <a:r>
              <a:rPr lang="en-AU" sz="1600" kern="0" dirty="0" smtClean="0"/>
              <a:t>Façade Calculator</a:t>
            </a:r>
            <a:endParaRPr lang="en-AU" sz="1600" kern="0" dirty="0"/>
          </a:p>
        </p:txBody>
      </p:sp>
      <p:sp>
        <p:nvSpPr>
          <p:cNvPr id="18" name="Rounded Rectangle 17"/>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19" name="Rounded Rectangle 18"/>
          <p:cNvSpPr/>
          <p:nvPr/>
        </p:nvSpPr>
        <p:spPr>
          <a:xfrm>
            <a:off x="10003127" y="4779426"/>
            <a:ext cx="1896266"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20" name="Rounded Rectangle 19"/>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3568118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132" y="197142"/>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12" name="Rounded Rectangular Callout 11"/>
          <p:cNvSpPr/>
          <p:nvPr/>
        </p:nvSpPr>
        <p:spPr>
          <a:xfrm>
            <a:off x="2725202" y="1149129"/>
            <a:ext cx="4753020" cy="811558"/>
          </a:xfrm>
          <a:prstGeom prst="wedgeRoundRectCallout">
            <a:avLst>
              <a:gd name="adj1" fmla="val -66845"/>
              <a:gd name="adj2" fmla="val 119093"/>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What is the Classification?</a:t>
            </a:r>
          </a:p>
        </p:txBody>
      </p:sp>
      <p:pic>
        <p:nvPicPr>
          <p:cNvPr id="22" name="Picture 21" descr="Screen Shot 2013-04-10 at 11.18.24 AM.png" title="Electronic 3D plans of ho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450" y="2500887"/>
            <a:ext cx="5615562" cy="3103430"/>
          </a:xfrm>
          <a:prstGeom prst="rect">
            <a:avLst/>
          </a:prstGeom>
        </p:spPr>
      </p:pic>
      <p:sp>
        <p:nvSpPr>
          <p:cNvPr id="23" name="Rounded Rectangle 22"/>
          <p:cNvSpPr/>
          <p:nvPr/>
        </p:nvSpPr>
        <p:spPr>
          <a:xfrm>
            <a:off x="10006887" y="1155178"/>
            <a:ext cx="1860051" cy="720000"/>
          </a:xfrm>
          <a:prstGeom prst="roundRect">
            <a:avLst/>
          </a:prstGeom>
          <a:solidFill>
            <a:schemeClr val="bg1">
              <a:alpha val="25000"/>
            </a:scheme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4" name="Rounded Rectangle 23"/>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pic>
        <p:nvPicPr>
          <p:cNvPr id="26" name="Picture 2" descr="Image of tradesman with a tool belt."/>
          <p:cNvPicPr>
            <a:picLocks noChangeAspect="1" noChangeArrowheads="1"/>
          </p:cNvPicPr>
          <p:nvPr/>
        </p:nvPicPr>
        <p:blipFill>
          <a:blip r:embed="rId4" cstate="print"/>
          <a:srcRect/>
          <a:stretch>
            <a:fillRect/>
          </a:stretch>
        </p:blipFill>
        <p:spPr bwMode="auto">
          <a:xfrm>
            <a:off x="0" y="1891927"/>
            <a:ext cx="3413763" cy="4909051"/>
          </a:xfrm>
          <a:prstGeom prst="rect">
            <a:avLst/>
          </a:prstGeom>
          <a:noFill/>
          <a:ln w="9525">
            <a:noFill/>
            <a:miter lim="800000"/>
            <a:headEnd/>
            <a:tailEnd/>
          </a:ln>
        </p:spPr>
      </p:pic>
      <p:sp>
        <p:nvSpPr>
          <p:cNvPr id="27" name="Rounded Rectangle 26"/>
          <p:cNvSpPr/>
          <p:nvPr/>
        </p:nvSpPr>
        <p:spPr>
          <a:xfrm>
            <a:off x="10006885" y="2883164"/>
            <a:ext cx="1860072" cy="90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sp>
        <p:nvSpPr>
          <p:cNvPr id="17" name="Rounded Rectangular Callout 16"/>
          <p:cNvSpPr/>
          <p:nvPr/>
        </p:nvSpPr>
        <p:spPr>
          <a:xfrm>
            <a:off x="2425324" y="5849702"/>
            <a:ext cx="3672408" cy="589629"/>
          </a:xfrm>
          <a:prstGeom prst="wedgeRoundRectCallout">
            <a:avLst>
              <a:gd name="adj1" fmla="val -59272"/>
              <a:gd name="adj2" fmla="val -398267"/>
              <a:gd name="adj3" fmla="val 16667"/>
            </a:avLst>
          </a:prstGeom>
          <a:solidFill>
            <a:srgbClr val="234396">
              <a:alpha val="25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smtClean="0">
                <a:ln>
                  <a:noFill/>
                </a:ln>
                <a:effectLst/>
                <a:uLnTx/>
                <a:uFillTx/>
              </a:rPr>
              <a:t>Answer: Class </a:t>
            </a:r>
            <a:r>
              <a:rPr kumimoji="0" lang="en-AU" sz="2000" b="0" i="0" u="none" strike="noStrike" kern="0" cap="none" spc="0" normalizeH="0" baseline="0" noProof="0" dirty="0">
                <a:ln>
                  <a:noFill/>
                </a:ln>
                <a:effectLst/>
                <a:uLnTx/>
                <a:uFillTx/>
              </a:rPr>
              <a:t>6</a:t>
            </a:r>
          </a:p>
        </p:txBody>
      </p:sp>
      <p:sp>
        <p:nvSpPr>
          <p:cNvPr id="13" name="Rounded Rectangle 12"/>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14" name="Rounded Rectangle 13"/>
          <p:cNvSpPr/>
          <p:nvPr/>
        </p:nvSpPr>
        <p:spPr>
          <a:xfrm>
            <a:off x="10003127" y="4779426"/>
            <a:ext cx="1896266"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15" name="Rounded Rectangle 14"/>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1224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5" y="133091"/>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grpSp>
        <p:nvGrpSpPr>
          <p:cNvPr id="4" name="Group 3" title="Climate zone map of australia"/>
          <p:cNvGrpSpPr/>
          <p:nvPr/>
        </p:nvGrpSpPr>
        <p:grpSpPr>
          <a:xfrm>
            <a:off x="4657283" y="2186708"/>
            <a:ext cx="4542987" cy="3766852"/>
            <a:chOff x="4657283" y="2266918"/>
            <a:chExt cx="4542987" cy="3766852"/>
          </a:xfrm>
        </p:grpSpPr>
        <p:pic>
          <p:nvPicPr>
            <p:cNvPr id="28" name="Picture 27" title="climate Zone map of Australia"/>
            <p:cNvPicPr>
              <a:picLocks noChangeAspect="1"/>
            </p:cNvPicPr>
            <p:nvPr/>
          </p:nvPicPr>
          <p:blipFill rotWithShape="1">
            <a:blip r:embed="rId3"/>
            <a:srcRect l="7989" r="12931"/>
            <a:stretch/>
          </p:blipFill>
          <p:spPr>
            <a:xfrm>
              <a:off x="4657283" y="2266918"/>
              <a:ext cx="4542987" cy="3766852"/>
            </a:xfrm>
            <a:prstGeom prst="rect">
              <a:avLst/>
            </a:prstGeom>
          </p:spPr>
        </p:pic>
        <p:sp>
          <p:nvSpPr>
            <p:cNvPr id="7" name="Oval 6"/>
            <p:cNvSpPr/>
            <p:nvPr/>
          </p:nvSpPr>
          <p:spPr>
            <a:xfrm>
              <a:off x="5072573" y="4722861"/>
              <a:ext cx="300322" cy="20627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Narrow" panose="020B0606020202030204" pitchFamily="34" charset="0"/>
              </a:endParaRPr>
            </a:p>
          </p:txBody>
        </p:sp>
        <p:sp>
          <p:nvSpPr>
            <p:cNvPr id="34" name="Oval 33"/>
            <p:cNvSpPr/>
            <p:nvPr/>
          </p:nvSpPr>
          <p:spPr>
            <a:xfrm>
              <a:off x="6502400" y="5203836"/>
              <a:ext cx="563417" cy="15022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Narrow" panose="020B0606020202030204" pitchFamily="34" charset="0"/>
              </a:endParaRPr>
            </a:p>
          </p:txBody>
        </p:sp>
      </p:grpSp>
      <p:sp>
        <p:nvSpPr>
          <p:cNvPr id="17" name="Rounded Rectangular Callout 16"/>
          <p:cNvSpPr/>
          <p:nvPr/>
        </p:nvSpPr>
        <p:spPr>
          <a:xfrm>
            <a:off x="2447016" y="6185316"/>
            <a:ext cx="6753255" cy="576092"/>
          </a:xfrm>
          <a:prstGeom prst="wedgeRoundRectCallout">
            <a:avLst>
              <a:gd name="adj1" fmla="val -54914"/>
              <a:gd name="adj2" fmla="val -450115"/>
              <a:gd name="adj3" fmla="val 16667"/>
            </a:avLst>
          </a:prstGeom>
          <a:solidFill>
            <a:srgbClr val="234396">
              <a:alpha val="30000"/>
            </a:srgbClr>
          </a:solid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2000" kern="0" dirty="0" smtClean="0"/>
              <a:t>Answer: Climate zone 5</a:t>
            </a:r>
            <a:endParaRPr kumimoji="0" lang="en-AU" sz="2000" b="0" i="0" u="none" strike="noStrike" kern="0" cap="none" spc="0" normalizeH="0" baseline="0" noProof="0" dirty="0">
              <a:ln>
                <a:noFill/>
              </a:ln>
              <a:solidFill>
                <a:prstClr val="white"/>
              </a:solidFill>
              <a:effectLst/>
              <a:uLnTx/>
              <a:uFillTx/>
            </a:endParaRPr>
          </a:p>
        </p:txBody>
      </p:sp>
      <p:sp>
        <p:nvSpPr>
          <p:cNvPr id="13" name="Rounded Rectangular Callout 12"/>
          <p:cNvSpPr/>
          <p:nvPr/>
        </p:nvSpPr>
        <p:spPr>
          <a:xfrm>
            <a:off x="1234920" y="1091108"/>
            <a:ext cx="7975627" cy="848139"/>
          </a:xfrm>
          <a:prstGeom prst="wedgeRoundRectCallout">
            <a:avLst>
              <a:gd name="adj1" fmla="val -41969"/>
              <a:gd name="adj2" fmla="val 121775"/>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algn="ctr">
              <a:defRPr/>
            </a:pPr>
            <a:r>
              <a:rPr lang="en-AU" sz="2000" kern="0" dirty="0">
                <a:solidFill>
                  <a:prstClr val="white"/>
                </a:solidFill>
                <a:latin typeface="+mj-lt"/>
              </a:rPr>
              <a:t>If this retail building is to be built in Perth, what climate zone is it in? </a:t>
            </a:r>
          </a:p>
        </p:txBody>
      </p:sp>
      <p:pic>
        <p:nvPicPr>
          <p:cNvPr id="16" name="Picture 2" descr="Image of tradesman with a tool belt."/>
          <p:cNvPicPr>
            <a:picLocks noChangeAspect="1" noChangeArrowheads="1"/>
          </p:cNvPicPr>
          <p:nvPr/>
        </p:nvPicPr>
        <p:blipFill>
          <a:blip r:embed="rId4" cstate="print"/>
          <a:srcRect/>
          <a:stretch>
            <a:fillRect/>
          </a:stretch>
        </p:blipFill>
        <p:spPr bwMode="auto">
          <a:xfrm>
            <a:off x="0" y="1891927"/>
            <a:ext cx="3413763" cy="4909051"/>
          </a:xfrm>
          <a:prstGeom prst="rect">
            <a:avLst/>
          </a:prstGeom>
          <a:noFill/>
          <a:ln w="9525">
            <a:noFill/>
            <a:miter lim="800000"/>
            <a:headEnd/>
            <a:tailEnd/>
          </a:ln>
        </p:spPr>
      </p:pic>
      <p:sp>
        <p:nvSpPr>
          <p:cNvPr id="18" name="Rounded Rectangle 17"/>
          <p:cNvSpPr/>
          <p:nvPr/>
        </p:nvSpPr>
        <p:spPr>
          <a:xfrm>
            <a:off x="10006887" y="1155178"/>
            <a:ext cx="1860051"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19" name="Rounded Rectangle 18"/>
          <p:cNvSpPr/>
          <p:nvPr/>
        </p:nvSpPr>
        <p:spPr>
          <a:xfrm>
            <a:off x="10006885" y="2015733"/>
            <a:ext cx="1860070" cy="720000"/>
          </a:xfrm>
          <a:prstGeom prst="roundRect">
            <a:avLst/>
          </a:prstGeom>
          <a:solidFill>
            <a:schemeClr val="bg1"/>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21" name="Rounded Rectangle 20"/>
          <p:cNvSpPr/>
          <p:nvPr/>
        </p:nvSpPr>
        <p:spPr>
          <a:xfrm>
            <a:off x="10006885" y="2883164"/>
            <a:ext cx="1860072" cy="90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sp>
        <p:nvSpPr>
          <p:cNvPr id="31" name="Rounded Rectangle 30"/>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32" name="Rounded Rectangle 31"/>
          <p:cNvSpPr/>
          <p:nvPr/>
        </p:nvSpPr>
        <p:spPr>
          <a:xfrm>
            <a:off x="10003127" y="4779426"/>
            <a:ext cx="1896266"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33" name="Rounded Rectangle 32"/>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409306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611"/>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13" name="Rounded Rectangular Callout 12"/>
          <p:cNvSpPr/>
          <p:nvPr/>
        </p:nvSpPr>
        <p:spPr>
          <a:xfrm>
            <a:off x="1812758" y="1155178"/>
            <a:ext cx="7876674" cy="929159"/>
          </a:xfrm>
          <a:prstGeom prst="wedgeRoundRectCallout">
            <a:avLst>
              <a:gd name="adj1" fmla="val -48746"/>
              <a:gd name="adj2" fmla="val 84178"/>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algn="ctr">
              <a:defRPr/>
            </a:pPr>
            <a:r>
              <a:rPr lang="en-AU" sz="2000" kern="0" dirty="0">
                <a:solidFill>
                  <a:prstClr val="white"/>
                </a:solidFill>
                <a:latin typeface="+mj-lt"/>
              </a:rPr>
              <a:t>Now let’s look at using the </a:t>
            </a:r>
            <a:r>
              <a:rPr lang="en-AU" sz="2000" kern="0" dirty="0" smtClean="0">
                <a:solidFill>
                  <a:prstClr val="white"/>
                </a:solidFill>
                <a:latin typeface="+mj-lt"/>
              </a:rPr>
              <a:t>Façade Calculator </a:t>
            </a:r>
            <a:r>
              <a:rPr lang="en-AU" sz="2000" kern="0" dirty="0">
                <a:solidFill>
                  <a:prstClr val="white"/>
                </a:solidFill>
                <a:latin typeface="+mj-lt"/>
              </a:rPr>
              <a:t>to assess </a:t>
            </a:r>
            <a:r>
              <a:rPr lang="en-AU" sz="2000" kern="0" dirty="0" smtClean="0">
                <a:solidFill>
                  <a:prstClr val="white"/>
                </a:solidFill>
                <a:latin typeface="+mj-lt"/>
              </a:rPr>
              <a:t>wall and glazing </a:t>
            </a:r>
            <a:r>
              <a:rPr lang="en-AU" sz="2000" kern="0" dirty="0">
                <a:solidFill>
                  <a:prstClr val="white"/>
                </a:solidFill>
                <a:latin typeface="+mj-lt"/>
              </a:rPr>
              <a:t>compliance to the </a:t>
            </a:r>
            <a:r>
              <a:rPr lang="en-AU" sz="2000" kern="0" dirty="0" smtClean="0">
                <a:solidFill>
                  <a:prstClr val="white"/>
                </a:solidFill>
                <a:latin typeface="+mj-lt"/>
              </a:rPr>
              <a:t>Deemed-to-Satisfy Provisions (</a:t>
            </a:r>
            <a:r>
              <a:rPr lang="en-AU" sz="2000" kern="0" dirty="0">
                <a:solidFill>
                  <a:prstClr val="white"/>
                </a:solidFill>
              </a:rPr>
              <a:t>Part </a:t>
            </a:r>
            <a:r>
              <a:rPr lang="en-AU" sz="2000" kern="0" dirty="0" smtClean="0">
                <a:solidFill>
                  <a:prstClr val="white"/>
                </a:solidFill>
              </a:rPr>
              <a:t>J1)</a:t>
            </a:r>
            <a:r>
              <a:rPr lang="en-AU" sz="2000" kern="0" dirty="0" smtClean="0">
                <a:solidFill>
                  <a:prstClr val="white"/>
                </a:solidFill>
                <a:latin typeface="+mj-lt"/>
              </a:rPr>
              <a:t>.</a:t>
            </a:r>
            <a:endParaRPr lang="en-AU" sz="2000" kern="0" dirty="0">
              <a:solidFill>
                <a:prstClr val="white"/>
              </a:solidFill>
              <a:latin typeface="+mj-lt"/>
            </a:endParaRPr>
          </a:p>
        </p:txBody>
      </p:sp>
      <p:sp>
        <p:nvSpPr>
          <p:cNvPr id="21" name="Rounded Rectangle 20"/>
          <p:cNvSpPr/>
          <p:nvPr/>
        </p:nvSpPr>
        <p:spPr>
          <a:xfrm>
            <a:off x="10006887" y="1155178"/>
            <a:ext cx="1860051" cy="720000"/>
          </a:xfrm>
          <a:prstGeom prst="roundRect">
            <a:avLst/>
          </a:prstGeom>
          <a:solidFill>
            <a:srgbClr val="234396">
              <a:alpha val="25000"/>
            </a:srgbClr>
          </a:solidFill>
          <a:ln w="19050" cap="flat" cmpd="sng" algn="ctr">
            <a:solidFill>
              <a:srgbClr val="C8D0E5"/>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2" name="Rounded Rectangle 21"/>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24" name="Rounded Rectangle 23"/>
          <p:cNvSpPr/>
          <p:nvPr/>
        </p:nvSpPr>
        <p:spPr>
          <a:xfrm>
            <a:off x="10006885" y="2883164"/>
            <a:ext cx="1860072" cy="900000"/>
          </a:xfrm>
          <a:prstGeom prst="roundRect">
            <a:avLst/>
          </a:prstGeom>
          <a:solidFill>
            <a:schemeClr val="bg1">
              <a:alpha val="25000"/>
            </a:scheme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pic>
        <p:nvPicPr>
          <p:cNvPr id="27" name="Picture 2" descr="Image of tradesman with a tool belt."/>
          <p:cNvPicPr>
            <a:picLocks noChangeAspect="1" noChangeArrowheads="1"/>
          </p:cNvPicPr>
          <p:nvPr/>
        </p:nvPicPr>
        <p:blipFill>
          <a:blip r:embed="rId3" cstate="print"/>
          <a:srcRect/>
          <a:stretch>
            <a:fillRect/>
          </a:stretch>
        </p:blipFill>
        <p:spPr bwMode="auto">
          <a:xfrm>
            <a:off x="0" y="1891927"/>
            <a:ext cx="3413763" cy="4909051"/>
          </a:xfrm>
          <a:prstGeom prst="rect">
            <a:avLst/>
          </a:prstGeom>
          <a:noFill/>
          <a:ln w="9525">
            <a:noFill/>
            <a:miter lim="800000"/>
            <a:headEnd/>
            <a:tailEnd/>
          </a:ln>
        </p:spPr>
      </p:pic>
      <p:pic>
        <p:nvPicPr>
          <p:cNvPr id="4" name="Picture 3" title="Facade calculator"/>
          <p:cNvPicPr>
            <a:picLocks noChangeAspect="1"/>
          </p:cNvPicPr>
          <p:nvPr/>
        </p:nvPicPr>
        <p:blipFill>
          <a:blip r:embed="rId4"/>
          <a:stretch>
            <a:fillRect/>
          </a:stretch>
        </p:blipFill>
        <p:spPr>
          <a:xfrm>
            <a:off x="4145637" y="2349032"/>
            <a:ext cx="5543795" cy="4315666"/>
          </a:xfrm>
          <a:prstGeom prst="rect">
            <a:avLst/>
          </a:prstGeom>
          <a:ln>
            <a:solidFill>
              <a:schemeClr val="tx1"/>
            </a:solidFill>
          </a:ln>
        </p:spPr>
      </p:pic>
      <p:sp>
        <p:nvSpPr>
          <p:cNvPr id="30" name="Rounded Rectangle 29"/>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31" name="Rounded Rectangle 30"/>
          <p:cNvSpPr/>
          <p:nvPr/>
        </p:nvSpPr>
        <p:spPr>
          <a:xfrm>
            <a:off x="10003127" y="4779426"/>
            <a:ext cx="1896266"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32" name="Rounded Rectangle 31"/>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3626468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13" y="131698"/>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13" name="Rounded Rectangular Callout 12"/>
          <p:cNvSpPr/>
          <p:nvPr/>
        </p:nvSpPr>
        <p:spPr>
          <a:xfrm>
            <a:off x="1205346" y="1039784"/>
            <a:ext cx="8419058" cy="1280743"/>
          </a:xfrm>
          <a:prstGeom prst="wedgeRoundRectCallout">
            <a:avLst>
              <a:gd name="adj1" fmla="val -47731"/>
              <a:gd name="adj2" fmla="val 68320"/>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a:defRPr/>
            </a:pPr>
            <a:r>
              <a:rPr lang="en-AU" sz="2000" kern="0" dirty="0" smtClean="0">
                <a:solidFill>
                  <a:prstClr val="white"/>
                </a:solidFill>
                <a:latin typeface="Arial" panose="020B0604020202020204" pitchFamily="34" charset="0"/>
                <a:cs typeface="Arial" panose="020B0604020202020204" pitchFamily="34" charset="0"/>
              </a:rPr>
              <a:t>To use the Façade Calculator</a:t>
            </a:r>
            <a:r>
              <a:rPr lang="en-AU" sz="2000" kern="0" dirty="0">
                <a:solidFill>
                  <a:prstClr val="white"/>
                </a:solidFill>
                <a:latin typeface="Arial" panose="020B0604020202020204" pitchFamily="34" charset="0"/>
                <a:cs typeface="Arial" panose="020B0604020202020204" pitchFamily="34" charset="0"/>
              </a:rPr>
              <a:t>, </a:t>
            </a:r>
            <a:r>
              <a:rPr lang="en-AU" sz="2000" kern="0" dirty="0" smtClean="0">
                <a:solidFill>
                  <a:prstClr val="white"/>
                </a:solidFill>
                <a:latin typeface="Arial" panose="020B0604020202020204" pitchFamily="34" charset="0"/>
                <a:cs typeface="Arial" panose="020B0604020202020204" pitchFamily="34" charset="0"/>
              </a:rPr>
              <a:t>we’ll follow a five step process. </a:t>
            </a:r>
            <a:br>
              <a:rPr lang="en-AU" sz="2000" kern="0" dirty="0" smtClean="0">
                <a:solidFill>
                  <a:prstClr val="white"/>
                </a:solidFill>
                <a:latin typeface="Arial" panose="020B0604020202020204" pitchFamily="34" charset="0"/>
                <a:cs typeface="Arial" panose="020B0604020202020204" pitchFamily="34" charset="0"/>
              </a:rPr>
            </a:br>
            <a:r>
              <a:rPr lang="en-AU" sz="2000" kern="0" dirty="0" smtClean="0">
                <a:solidFill>
                  <a:prstClr val="white"/>
                </a:solidFill>
                <a:latin typeface="Arial" panose="020B0604020202020204" pitchFamily="34" charset="0"/>
                <a:cs typeface="Arial" panose="020B0604020202020204" pitchFamily="34" charset="0"/>
              </a:rPr>
              <a:t>The first step is to enter general information about the building. This includes address, building classification, climate zone and storeys above ground.</a:t>
            </a:r>
            <a:endParaRPr lang="en-AU" sz="2000" kern="0" dirty="0">
              <a:solidFill>
                <a:prstClr val="white"/>
              </a:solidFill>
              <a:latin typeface="Arial" panose="020B0604020202020204" pitchFamily="34" charset="0"/>
              <a:cs typeface="Arial" panose="020B0604020202020204" pitchFamily="34" charset="0"/>
            </a:endParaRPr>
          </a:p>
        </p:txBody>
      </p:sp>
      <p:pic>
        <p:nvPicPr>
          <p:cNvPr id="21" name="Picture 2" descr="Image of tradesman with a tool belt."/>
          <p:cNvPicPr>
            <a:picLocks noChangeAspect="1" noChangeArrowheads="1"/>
          </p:cNvPicPr>
          <p:nvPr/>
        </p:nvPicPr>
        <p:blipFill>
          <a:blip r:embed="rId3" cstate="print"/>
          <a:srcRect/>
          <a:stretch>
            <a:fillRect/>
          </a:stretch>
        </p:blipFill>
        <p:spPr bwMode="auto">
          <a:xfrm>
            <a:off x="0" y="1891927"/>
            <a:ext cx="3413763" cy="4909051"/>
          </a:xfrm>
          <a:prstGeom prst="rect">
            <a:avLst/>
          </a:prstGeom>
          <a:noFill/>
          <a:ln w="9525">
            <a:noFill/>
            <a:miter lim="800000"/>
            <a:headEnd/>
            <a:tailEnd/>
          </a:ln>
        </p:spPr>
      </p:pic>
      <p:sp>
        <p:nvSpPr>
          <p:cNvPr id="23" name="Rounded Rectangle 22"/>
          <p:cNvSpPr/>
          <p:nvPr/>
        </p:nvSpPr>
        <p:spPr>
          <a:xfrm>
            <a:off x="10006887" y="1155178"/>
            <a:ext cx="1860051" cy="720000"/>
          </a:xfrm>
          <a:prstGeom prst="roundRect">
            <a:avLst/>
          </a:prstGeom>
          <a:solidFill>
            <a:srgbClr val="234396">
              <a:alpha val="25000"/>
            </a:srgbClr>
          </a:solidFill>
          <a:ln w="19050" cap="flat" cmpd="sng" algn="ctr">
            <a:solidFill>
              <a:srgbClr val="C8D0E5"/>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4" name="Rounded Rectangle 23"/>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26" name="Rounded Rectangle 25"/>
          <p:cNvSpPr/>
          <p:nvPr/>
        </p:nvSpPr>
        <p:spPr>
          <a:xfrm>
            <a:off x="10006885" y="2883164"/>
            <a:ext cx="1860072" cy="90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grpSp>
        <p:nvGrpSpPr>
          <p:cNvPr id="8" name="Group 7" title="Facade calculator"/>
          <p:cNvGrpSpPr/>
          <p:nvPr/>
        </p:nvGrpSpPr>
        <p:grpSpPr>
          <a:xfrm>
            <a:off x="3536163" y="2565267"/>
            <a:ext cx="5126700" cy="3990971"/>
            <a:chOff x="4497703" y="2631733"/>
            <a:chExt cx="5126700" cy="3990971"/>
          </a:xfrm>
        </p:grpSpPr>
        <p:pic>
          <p:nvPicPr>
            <p:cNvPr id="30" name="Picture 29" title="facade calculator"/>
            <p:cNvPicPr>
              <a:picLocks noChangeAspect="1"/>
            </p:cNvPicPr>
            <p:nvPr/>
          </p:nvPicPr>
          <p:blipFill>
            <a:blip r:embed="rId4"/>
            <a:stretch>
              <a:fillRect/>
            </a:stretch>
          </p:blipFill>
          <p:spPr>
            <a:xfrm>
              <a:off x="4497703" y="2631733"/>
              <a:ext cx="5126700" cy="3990971"/>
            </a:xfrm>
            <a:prstGeom prst="rect">
              <a:avLst/>
            </a:prstGeom>
            <a:ln>
              <a:solidFill>
                <a:schemeClr val="tx1"/>
              </a:solidFill>
            </a:ln>
          </p:spPr>
        </p:pic>
        <p:sp>
          <p:nvSpPr>
            <p:cNvPr id="7" name="Oval 6"/>
            <p:cNvSpPr/>
            <p:nvPr/>
          </p:nvSpPr>
          <p:spPr>
            <a:xfrm>
              <a:off x="4508839" y="2883711"/>
              <a:ext cx="266194" cy="4843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1" name="Rounded Rectangle 30"/>
          <p:cNvSpPr/>
          <p:nvPr/>
        </p:nvSpPr>
        <p:spPr>
          <a:xfrm>
            <a:off x="10006885" y="3914578"/>
            <a:ext cx="1860072" cy="720000"/>
          </a:xfrm>
          <a:prstGeom prst="roundRect">
            <a:avLst/>
          </a:prstGeom>
          <a:no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32" name="Rounded Rectangle 31"/>
          <p:cNvSpPr/>
          <p:nvPr/>
        </p:nvSpPr>
        <p:spPr>
          <a:xfrm>
            <a:off x="10003127" y="4779426"/>
            <a:ext cx="1896266"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33" name="Rounded Rectangle 32"/>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2590238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66" y="108604"/>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13" name="Rounded Rectangular Callout 12"/>
          <p:cNvSpPr/>
          <p:nvPr/>
        </p:nvSpPr>
        <p:spPr>
          <a:xfrm>
            <a:off x="1706881" y="1188140"/>
            <a:ext cx="7892716" cy="840466"/>
          </a:xfrm>
          <a:prstGeom prst="wedgeRoundRectCallout">
            <a:avLst>
              <a:gd name="adj1" fmla="val -49613"/>
              <a:gd name="adj2" fmla="val 129152"/>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a:defRPr/>
            </a:pPr>
            <a:r>
              <a:rPr lang="en-AU" sz="2000" kern="0" dirty="0" smtClean="0">
                <a:solidFill>
                  <a:prstClr val="white"/>
                </a:solidFill>
              </a:rPr>
              <a:t>The second step is selecting the Glazing Systems worksheet on the ribbon tab and then enter the relevant glazing details. </a:t>
            </a:r>
            <a:endParaRPr lang="en-AU" sz="2000" kern="0" dirty="0">
              <a:solidFill>
                <a:prstClr val="white"/>
              </a:solidFill>
            </a:endParaRPr>
          </a:p>
        </p:txBody>
      </p:sp>
      <p:pic>
        <p:nvPicPr>
          <p:cNvPr id="28" name="Picture 2" descr="Image of tradesman with a tool belt."/>
          <p:cNvPicPr>
            <a:picLocks noChangeAspect="1" noChangeArrowheads="1"/>
          </p:cNvPicPr>
          <p:nvPr/>
        </p:nvPicPr>
        <p:blipFill>
          <a:blip r:embed="rId3" cstate="print"/>
          <a:srcRect/>
          <a:stretch>
            <a:fillRect/>
          </a:stretch>
        </p:blipFill>
        <p:spPr bwMode="auto">
          <a:xfrm>
            <a:off x="-209550" y="2015732"/>
            <a:ext cx="3021513" cy="4344989"/>
          </a:xfrm>
          <a:prstGeom prst="rect">
            <a:avLst/>
          </a:prstGeom>
          <a:noFill/>
          <a:ln w="9525">
            <a:noFill/>
            <a:miter lim="800000"/>
            <a:headEnd/>
            <a:tailEnd/>
          </a:ln>
        </p:spPr>
      </p:pic>
      <p:sp>
        <p:nvSpPr>
          <p:cNvPr id="29" name="Rounded Rectangle 28"/>
          <p:cNvSpPr/>
          <p:nvPr/>
        </p:nvSpPr>
        <p:spPr>
          <a:xfrm>
            <a:off x="10006887" y="1155178"/>
            <a:ext cx="1860051" cy="720000"/>
          </a:xfrm>
          <a:prstGeom prst="roundRect">
            <a:avLst/>
          </a:prstGeom>
          <a:solidFill>
            <a:srgbClr val="234396">
              <a:alpha val="25000"/>
            </a:srgbClr>
          </a:solidFill>
          <a:ln w="19050" cap="flat" cmpd="sng" algn="ctr">
            <a:solidFill>
              <a:srgbClr val="C8D0E5"/>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30" name="Rounded Rectangle 29"/>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32" name="Rounded Rectangle 31"/>
          <p:cNvSpPr/>
          <p:nvPr/>
        </p:nvSpPr>
        <p:spPr>
          <a:xfrm>
            <a:off x="10006885" y="2883164"/>
            <a:ext cx="1860072" cy="90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grpSp>
        <p:nvGrpSpPr>
          <p:cNvPr id="7" name="Group 6" title="Facade calculator"/>
          <p:cNvGrpSpPr/>
          <p:nvPr/>
        </p:nvGrpSpPr>
        <p:grpSpPr>
          <a:xfrm>
            <a:off x="2629195" y="2874811"/>
            <a:ext cx="6970402" cy="3189105"/>
            <a:chOff x="2629195" y="2570011"/>
            <a:chExt cx="6970402" cy="3189105"/>
          </a:xfrm>
        </p:grpSpPr>
        <p:pic>
          <p:nvPicPr>
            <p:cNvPr id="6" name="Picture 5" title="facade calculator"/>
            <p:cNvPicPr>
              <a:picLocks noChangeAspect="1"/>
            </p:cNvPicPr>
            <p:nvPr/>
          </p:nvPicPr>
          <p:blipFill>
            <a:blip r:embed="rId4"/>
            <a:stretch>
              <a:fillRect/>
            </a:stretch>
          </p:blipFill>
          <p:spPr>
            <a:xfrm>
              <a:off x="2629195" y="2570011"/>
              <a:ext cx="6970402" cy="3189105"/>
            </a:xfrm>
            <a:prstGeom prst="rect">
              <a:avLst/>
            </a:prstGeom>
            <a:ln>
              <a:solidFill>
                <a:schemeClr val="tx1"/>
              </a:solidFill>
            </a:ln>
          </p:spPr>
        </p:pic>
        <p:sp>
          <p:nvSpPr>
            <p:cNvPr id="37" name="Oval 36"/>
            <p:cNvSpPr/>
            <p:nvPr/>
          </p:nvSpPr>
          <p:spPr>
            <a:xfrm>
              <a:off x="2851631" y="2691125"/>
              <a:ext cx="266194" cy="4364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8" name="Rounded Rectangle 37"/>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39" name="Rounded Rectangle 38"/>
          <p:cNvSpPr/>
          <p:nvPr/>
        </p:nvSpPr>
        <p:spPr>
          <a:xfrm>
            <a:off x="10003127" y="4779426"/>
            <a:ext cx="1896266" cy="720000"/>
          </a:xfrm>
          <a:prstGeom prst="roundRect">
            <a:avLst/>
          </a:prstGeom>
          <a:no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40" name="Rounded Rectangle 39"/>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912591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66" y="108604"/>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13" name="Rounded Rectangular Callout 12"/>
          <p:cNvSpPr/>
          <p:nvPr/>
        </p:nvSpPr>
        <p:spPr>
          <a:xfrm>
            <a:off x="1706881" y="1188140"/>
            <a:ext cx="3150869" cy="1955110"/>
          </a:xfrm>
          <a:prstGeom prst="wedgeRoundRectCallout">
            <a:avLst>
              <a:gd name="adj1" fmla="val -58077"/>
              <a:gd name="adj2" fmla="val 45098"/>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a:defRPr/>
            </a:pPr>
            <a:r>
              <a:rPr lang="en-AU" sz="2000" kern="0" dirty="0" smtClean="0">
                <a:solidFill>
                  <a:prstClr val="white"/>
                </a:solidFill>
              </a:rPr>
              <a:t>The third step is selecting the Wall Systems worksheet on the ribbon tab and then enter the relevant wall system details. </a:t>
            </a:r>
            <a:endParaRPr lang="en-AU" sz="2000" kern="0" dirty="0">
              <a:solidFill>
                <a:prstClr val="white"/>
              </a:solidFill>
            </a:endParaRPr>
          </a:p>
        </p:txBody>
      </p:sp>
      <p:pic>
        <p:nvPicPr>
          <p:cNvPr id="28" name="Picture 2" descr="Image of tradesman with a tool belt."/>
          <p:cNvPicPr>
            <a:picLocks noChangeAspect="1" noChangeArrowheads="1"/>
          </p:cNvPicPr>
          <p:nvPr/>
        </p:nvPicPr>
        <p:blipFill rotWithShape="1">
          <a:blip r:embed="rId3" cstate="print"/>
          <a:srcRect b="3855"/>
          <a:stretch/>
        </p:blipFill>
        <p:spPr bwMode="auto">
          <a:xfrm>
            <a:off x="-115916" y="2375733"/>
            <a:ext cx="3182966" cy="4400688"/>
          </a:xfrm>
          <a:prstGeom prst="rect">
            <a:avLst/>
          </a:prstGeom>
          <a:noFill/>
          <a:ln w="9525">
            <a:noFill/>
            <a:miter lim="800000"/>
            <a:headEnd/>
            <a:tailEnd/>
          </a:ln>
        </p:spPr>
      </p:pic>
      <p:sp>
        <p:nvSpPr>
          <p:cNvPr id="29" name="Rounded Rectangle 28"/>
          <p:cNvSpPr/>
          <p:nvPr/>
        </p:nvSpPr>
        <p:spPr>
          <a:xfrm>
            <a:off x="10006887" y="1155178"/>
            <a:ext cx="1860051" cy="720000"/>
          </a:xfrm>
          <a:prstGeom prst="roundRect">
            <a:avLst/>
          </a:prstGeom>
          <a:solidFill>
            <a:srgbClr val="234396">
              <a:alpha val="25000"/>
            </a:srgbClr>
          </a:solidFill>
          <a:ln w="19050" cap="flat" cmpd="sng" algn="ctr">
            <a:solidFill>
              <a:srgbClr val="C8D0E5"/>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30" name="Rounded Rectangle 29"/>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32" name="Rounded Rectangle 31"/>
          <p:cNvSpPr/>
          <p:nvPr/>
        </p:nvSpPr>
        <p:spPr>
          <a:xfrm>
            <a:off x="10006885" y="2883164"/>
            <a:ext cx="1860072" cy="90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grpSp>
        <p:nvGrpSpPr>
          <p:cNvPr id="4" name="Group 3" title="facade calculator"/>
          <p:cNvGrpSpPr/>
          <p:nvPr/>
        </p:nvGrpSpPr>
        <p:grpSpPr>
          <a:xfrm>
            <a:off x="5168938" y="1188140"/>
            <a:ext cx="4544959" cy="5204803"/>
            <a:chOff x="5168938" y="1188140"/>
            <a:chExt cx="4544959" cy="5204803"/>
          </a:xfrm>
        </p:grpSpPr>
        <p:pic>
          <p:nvPicPr>
            <p:cNvPr id="3" name="Picture 2" title="facade calculator"/>
            <p:cNvPicPr>
              <a:picLocks noChangeAspect="1"/>
            </p:cNvPicPr>
            <p:nvPr/>
          </p:nvPicPr>
          <p:blipFill>
            <a:blip r:embed="rId4"/>
            <a:stretch>
              <a:fillRect/>
            </a:stretch>
          </p:blipFill>
          <p:spPr>
            <a:xfrm>
              <a:off x="5168938" y="1188140"/>
              <a:ext cx="4544959" cy="5204803"/>
            </a:xfrm>
            <a:prstGeom prst="rect">
              <a:avLst/>
            </a:prstGeom>
            <a:ln>
              <a:solidFill>
                <a:schemeClr val="tx1"/>
              </a:solidFill>
            </a:ln>
          </p:spPr>
        </p:pic>
        <p:sp>
          <p:nvSpPr>
            <p:cNvPr id="15" name="Oval 14"/>
            <p:cNvSpPr/>
            <p:nvPr/>
          </p:nvSpPr>
          <p:spPr>
            <a:xfrm>
              <a:off x="5710793" y="1310228"/>
              <a:ext cx="290933" cy="50735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Rounded Rectangle 16"/>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18" name="Rounded Rectangle 17"/>
          <p:cNvSpPr/>
          <p:nvPr/>
        </p:nvSpPr>
        <p:spPr>
          <a:xfrm>
            <a:off x="10003127" y="4779426"/>
            <a:ext cx="1896266" cy="720000"/>
          </a:xfrm>
          <a:prstGeom prst="roundRect">
            <a:avLst/>
          </a:prstGeom>
          <a:no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19" name="Rounded Rectangle 18"/>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2883389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66" y="108604"/>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13" name="Rounded Rectangular Callout 12"/>
          <p:cNvSpPr/>
          <p:nvPr/>
        </p:nvSpPr>
        <p:spPr>
          <a:xfrm>
            <a:off x="1706881" y="1188140"/>
            <a:ext cx="3136659" cy="2050360"/>
          </a:xfrm>
          <a:prstGeom prst="wedgeRoundRectCallout">
            <a:avLst>
              <a:gd name="adj1" fmla="val -58077"/>
              <a:gd name="adj2" fmla="val 45098"/>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a:defRPr/>
            </a:pPr>
            <a:r>
              <a:rPr lang="en-AU" sz="2000" kern="0" dirty="0">
                <a:solidFill>
                  <a:prstClr val="white"/>
                </a:solidFill>
              </a:rPr>
              <a:t>The fourth step is </a:t>
            </a:r>
            <a:r>
              <a:rPr lang="en-AU" sz="2000" kern="0" dirty="0" smtClean="0">
                <a:solidFill>
                  <a:prstClr val="white"/>
                </a:solidFill>
              </a:rPr>
              <a:t>selecting </a:t>
            </a:r>
            <a:r>
              <a:rPr lang="en-AU" sz="2000" kern="0" dirty="0">
                <a:solidFill>
                  <a:prstClr val="white"/>
                </a:solidFill>
              </a:rPr>
              <a:t>the Shading Systems worksheet on the ribbon tab and </a:t>
            </a:r>
            <a:r>
              <a:rPr lang="en-AU" sz="2000" kern="0" dirty="0" smtClean="0">
                <a:solidFill>
                  <a:prstClr val="white"/>
                </a:solidFill>
              </a:rPr>
              <a:t>entering </a:t>
            </a:r>
            <a:r>
              <a:rPr lang="en-AU" sz="2000" kern="0" dirty="0">
                <a:solidFill>
                  <a:prstClr val="white"/>
                </a:solidFill>
              </a:rPr>
              <a:t>the relevant shading system details. </a:t>
            </a:r>
          </a:p>
        </p:txBody>
      </p:sp>
      <p:pic>
        <p:nvPicPr>
          <p:cNvPr id="28" name="Picture 2" descr="Image of tradesman with a tool belt."/>
          <p:cNvPicPr>
            <a:picLocks noChangeAspect="1" noChangeArrowheads="1"/>
          </p:cNvPicPr>
          <p:nvPr/>
        </p:nvPicPr>
        <p:blipFill rotWithShape="1">
          <a:blip r:embed="rId3" cstate="print"/>
          <a:srcRect b="3855"/>
          <a:stretch/>
        </p:blipFill>
        <p:spPr bwMode="auto">
          <a:xfrm>
            <a:off x="-115916" y="2375733"/>
            <a:ext cx="3182966" cy="4400688"/>
          </a:xfrm>
          <a:prstGeom prst="rect">
            <a:avLst/>
          </a:prstGeom>
          <a:noFill/>
          <a:ln w="9525">
            <a:noFill/>
            <a:miter lim="800000"/>
            <a:headEnd/>
            <a:tailEnd/>
          </a:ln>
        </p:spPr>
      </p:pic>
      <p:sp>
        <p:nvSpPr>
          <p:cNvPr id="29" name="Rounded Rectangle 28"/>
          <p:cNvSpPr/>
          <p:nvPr/>
        </p:nvSpPr>
        <p:spPr>
          <a:xfrm>
            <a:off x="10006887" y="1155178"/>
            <a:ext cx="1860051" cy="720000"/>
          </a:xfrm>
          <a:prstGeom prst="roundRect">
            <a:avLst/>
          </a:prstGeom>
          <a:solidFill>
            <a:srgbClr val="234396">
              <a:alpha val="25000"/>
            </a:srgbClr>
          </a:solidFill>
          <a:ln w="19050" cap="flat" cmpd="sng" algn="ctr">
            <a:solidFill>
              <a:srgbClr val="C8D0E5"/>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30" name="Rounded Rectangle 29"/>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32" name="Rounded Rectangle 31"/>
          <p:cNvSpPr/>
          <p:nvPr/>
        </p:nvSpPr>
        <p:spPr>
          <a:xfrm>
            <a:off x="10006885" y="2883164"/>
            <a:ext cx="1860072" cy="90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grpSp>
        <p:nvGrpSpPr>
          <p:cNvPr id="8" name="Group 7" title="Facade calculator"/>
          <p:cNvGrpSpPr/>
          <p:nvPr/>
        </p:nvGrpSpPr>
        <p:grpSpPr>
          <a:xfrm>
            <a:off x="5005137" y="1192030"/>
            <a:ext cx="4840153" cy="4773920"/>
            <a:chOff x="5005137" y="1192030"/>
            <a:chExt cx="4840153" cy="4773920"/>
          </a:xfrm>
        </p:grpSpPr>
        <p:pic>
          <p:nvPicPr>
            <p:cNvPr id="6" name="Picture 5" title="Facade calculator"/>
            <p:cNvPicPr>
              <a:picLocks noChangeAspect="1"/>
            </p:cNvPicPr>
            <p:nvPr/>
          </p:nvPicPr>
          <p:blipFill>
            <a:blip r:embed="rId4"/>
            <a:stretch>
              <a:fillRect/>
            </a:stretch>
          </p:blipFill>
          <p:spPr>
            <a:xfrm>
              <a:off x="5005137" y="1192030"/>
              <a:ext cx="4840153" cy="4773920"/>
            </a:xfrm>
            <a:prstGeom prst="rect">
              <a:avLst/>
            </a:prstGeom>
            <a:ln>
              <a:solidFill>
                <a:schemeClr val="tx1"/>
              </a:solidFill>
            </a:ln>
          </p:spPr>
        </p:pic>
        <p:sp>
          <p:nvSpPr>
            <p:cNvPr id="7" name="Oval 6"/>
            <p:cNvSpPr/>
            <p:nvPr/>
          </p:nvSpPr>
          <p:spPr>
            <a:xfrm>
              <a:off x="5706778" y="1289370"/>
              <a:ext cx="281646" cy="4407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8" name="Rounded Rectangle 17"/>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19" name="Rounded Rectangle 18"/>
          <p:cNvSpPr/>
          <p:nvPr/>
        </p:nvSpPr>
        <p:spPr>
          <a:xfrm>
            <a:off x="10003127" y="4779426"/>
            <a:ext cx="1896266" cy="720000"/>
          </a:xfrm>
          <a:prstGeom prst="roundRect">
            <a:avLst/>
          </a:prstGeom>
          <a:no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20" name="Rounded Rectangle 19"/>
          <p:cNvSpPr/>
          <p:nvPr/>
        </p:nvSpPr>
        <p:spPr>
          <a:xfrm>
            <a:off x="10006887" y="5639980"/>
            <a:ext cx="1860051" cy="855707"/>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spTree>
    <p:extLst>
      <p:ext uri="{BB962C8B-B14F-4D97-AF65-F5344CB8AC3E}">
        <p14:creationId xmlns:p14="http://schemas.microsoft.com/office/powerpoint/2010/main" val="1888890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66" y="108604"/>
            <a:ext cx="10515600" cy="908086"/>
          </a:xfrm>
        </p:spPr>
        <p:txBody>
          <a:bodyPr>
            <a:normAutofit/>
          </a:bodyPr>
          <a:lstStyle/>
          <a:p>
            <a:pPr algn="ctr"/>
            <a:r>
              <a:rPr lang="en-AU" dirty="0" smtClean="0"/>
              <a:t>Example: Applying </a:t>
            </a:r>
            <a:r>
              <a:rPr lang="en-AU" dirty="0"/>
              <a:t>NCC Volume </a:t>
            </a:r>
            <a:r>
              <a:rPr lang="en-AU" dirty="0" smtClean="0"/>
              <a:t>One</a:t>
            </a:r>
            <a:endParaRPr lang="en-AU" dirty="0"/>
          </a:p>
        </p:txBody>
      </p:sp>
      <p:sp>
        <p:nvSpPr>
          <p:cNvPr id="13" name="Rounded Rectangular Callout 12"/>
          <p:cNvSpPr/>
          <p:nvPr/>
        </p:nvSpPr>
        <p:spPr>
          <a:xfrm>
            <a:off x="1706881" y="1188140"/>
            <a:ext cx="3552309" cy="1955110"/>
          </a:xfrm>
          <a:prstGeom prst="wedgeRoundRectCallout">
            <a:avLst>
              <a:gd name="adj1" fmla="val -58077"/>
              <a:gd name="adj2" fmla="val 45098"/>
              <a:gd name="adj3" fmla="val 16667"/>
            </a:avLst>
          </a:prstGeom>
          <a:solidFill>
            <a:srgbClr val="234396">
              <a:alpha val="80000"/>
            </a:srgbClr>
          </a:solidFill>
          <a:ln w="19050" cap="flat" cmpd="sng" algn="ctr">
            <a:solidFill>
              <a:srgbClr val="4F81BD">
                <a:shade val="50000"/>
              </a:srgbClr>
            </a:solidFill>
            <a:prstDash val="solid"/>
          </a:ln>
          <a:effectLst/>
        </p:spPr>
        <p:txBody>
          <a:bodyPr rtlCol="0" anchor="ctr"/>
          <a:lstStyle/>
          <a:p>
            <a:pPr>
              <a:defRPr/>
            </a:pPr>
            <a:r>
              <a:rPr lang="en-AU" sz="2000" kern="0" dirty="0" smtClean="0">
                <a:solidFill>
                  <a:prstClr val="white"/>
                </a:solidFill>
              </a:rPr>
              <a:t>The fifth and final step is selecting the Wall Glazing Area + Results worksheet on the ribbon tab.</a:t>
            </a:r>
            <a:endParaRPr lang="en-AU" sz="2000" kern="0" dirty="0">
              <a:solidFill>
                <a:prstClr val="white"/>
              </a:solidFill>
            </a:endParaRPr>
          </a:p>
        </p:txBody>
      </p:sp>
      <p:pic>
        <p:nvPicPr>
          <p:cNvPr id="28" name="Picture 2" descr="Image of tradesman with a tool belt."/>
          <p:cNvPicPr>
            <a:picLocks noChangeAspect="1" noChangeArrowheads="1"/>
          </p:cNvPicPr>
          <p:nvPr/>
        </p:nvPicPr>
        <p:blipFill rotWithShape="1">
          <a:blip r:embed="rId3" cstate="print"/>
          <a:srcRect b="3855"/>
          <a:stretch/>
        </p:blipFill>
        <p:spPr bwMode="auto">
          <a:xfrm>
            <a:off x="-115916" y="2375733"/>
            <a:ext cx="3182966" cy="4400688"/>
          </a:xfrm>
          <a:prstGeom prst="rect">
            <a:avLst/>
          </a:prstGeom>
          <a:noFill/>
          <a:ln w="9525">
            <a:noFill/>
            <a:miter lim="800000"/>
            <a:headEnd/>
            <a:tailEnd/>
          </a:ln>
        </p:spPr>
      </p:pic>
      <p:sp>
        <p:nvSpPr>
          <p:cNvPr id="29" name="Rounded Rectangle 28"/>
          <p:cNvSpPr/>
          <p:nvPr/>
        </p:nvSpPr>
        <p:spPr>
          <a:xfrm>
            <a:off x="10006887" y="1155178"/>
            <a:ext cx="1860051" cy="720000"/>
          </a:xfrm>
          <a:prstGeom prst="roundRect">
            <a:avLst/>
          </a:prstGeom>
          <a:solidFill>
            <a:srgbClr val="234396">
              <a:alpha val="25000"/>
            </a:srgbClr>
          </a:solidFill>
          <a:ln w="19050" cap="flat" cmpd="sng" algn="ctr">
            <a:solidFill>
              <a:srgbClr val="C8D0E5"/>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30" name="Rounded Rectangle 29"/>
          <p:cNvSpPr/>
          <p:nvPr/>
        </p:nvSpPr>
        <p:spPr>
          <a:xfrm>
            <a:off x="10006885" y="2015733"/>
            <a:ext cx="1860070"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Climate zone</a:t>
            </a:r>
          </a:p>
        </p:txBody>
      </p:sp>
      <p:sp>
        <p:nvSpPr>
          <p:cNvPr id="31" name="Rounded Rectangle 30"/>
          <p:cNvSpPr/>
          <p:nvPr/>
        </p:nvSpPr>
        <p:spPr>
          <a:xfrm>
            <a:off x="10006885" y="3914578"/>
            <a:ext cx="1860072" cy="72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Building description</a:t>
            </a:r>
          </a:p>
        </p:txBody>
      </p:sp>
      <p:sp>
        <p:nvSpPr>
          <p:cNvPr id="32" name="Rounded Rectangle 31"/>
          <p:cNvSpPr/>
          <p:nvPr/>
        </p:nvSpPr>
        <p:spPr>
          <a:xfrm>
            <a:off x="10006885" y="2883164"/>
            <a:ext cx="1860072" cy="900000"/>
          </a:xfrm>
          <a:prstGeom prst="roundRect">
            <a:avLst/>
          </a:prstGeom>
          <a:solidFill>
            <a:srgbClr val="C8D0E5"/>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a:t>Using the Façade Calculator</a:t>
            </a:r>
          </a:p>
        </p:txBody>
      </p:sp>
      <p:sp>
        <p:nvSpPr>
          <p:cNvPr id="33" name="Rounded Rectangle 32"/>
          <p:cNvSpPr/>
          <p:nvPr/>
        </p:nvSpPr>
        <p:spPr>
          <a:xfrm>
            <a:off x="10003127" y="4779426"/>
            <a:ext cx="1896266" cy="720000"/>
          </a:xfrm>
          <a:prstGeom prst="roundRect">
            <a:avLst/>
          </a:prstGeom>
          <a:solidFill>
            <a:srgbClr val="234396">
              <a:alpha val="25000"/>
            </a:srgbClr>
          </a:solidFill>
          <a:ln w="19050" cap="flat" cmpd="sng" algn="ctr">
            <a:solidFill>
              <a:schemeClr val="bg2">
                <a:lumMod val="50000"/>
                <a:alpha val="50000"/>
              </a:schemeClr>
            </a:solidFill>
            <a:prstDash val="solid"/>
          </a:ln>
          <a:effectLst/>
        </p:spPr>
        <p:txBody>
          <a:bodyPr rtlCol="0" anchor="ctr"/>
          <a:lstStyle/>
          <a:p>
            <a:pPr algn="ctr" fontAlgn="auto">
              <a:spcBef>
                <a:spcPts val="0"/>
              </a:spcBef>
              <a:spcAft>
                <a:spcPts val="0"/>
              </a:spcAft>
            </a:pPr>
            <a:r>
              <a:rPr lang="en-AU" sz="1600" kern="0" dirty="0" smtClean="0"/>
              <a:t>Wall and glazing system properties</a:t>
            </a:r>
            <a:endParaRPr lang="en-AU" sz="1600" kern="0" dirty="0"/>
          </a:p>
        </p:txBody>
      </p:sp>
      <p:sp>
        <p:nvSpPr>
          <p:cNvPr id="34" name="Rounded Rectangle 33"/>
          <p:cNvSpPr/>
          <p:nvPr/>
        </p:nvSpPr>
        <p:spPr>
          <a:xfrm>
            <a:off x="10006887" y="5639980"/>
            <a:ext cx="1860051" cy="855707"/>
          </a:xfrm>
          <a:prstGeom prst="roundRect">
            <a:avLst/>
          </a:prstGeom>
          <a:noFill/>
          <a:ln w="19050" cap="flat" cmpd="sng" algn="ctr">
            <a:solidFill>
              <a:schemeClr val="bg2">
                <a:lumMod val="50000"/>
                <a:alpha val="50000"/>
              </a:schemeClr>
            </a:solidFill>
            <a:prstDash val="solid"/>
          </a:ln>
          <a:effectLst/>
        </p:spPr>
        <p:txBody>
          <a:bodyPr rtlCol="0" anchor="ctr"/>
          <a:lstStyle/>
          <a:p>
            <a:pPr algn="ctr"/>
            <a:r>
              <a:rPr lang="en-AU" sz="1600" kern="0" dirty="0" smtClean="0"/>
              <a:t>Wall Glazing Area and calculated </a:t>
            </a:r>
            <a:r>
              <a:rPr lang="en-AU" sz="1600" kern="0" dirty="0"/>
              <a:t>result</a:t>
            </a:r>
          </a:p>
        </p:txBody>
      </p:sp>
      <p:grpSp>
        <p:nvGrpSpPr>
          <p:cNvPr id="7" name="Group 6" title="Facade calculator"/>
          <p:cNvGrpSpPr/>
          <p:nvPr/>
        </p:nvGrpSpPr>
        <p:grpSpPr>
          <a:xfrm>
            <a:off x="5512477" y="1155178"/>
            <a:ext cx="4241123" cy="5587322"/>
            <a:chOff x="5512477" y="1155178"/>
            <a:chExt cx="4241123" cy="5587322"/>
          </a:xfrm>
        </p:grpSpPr>
        <p:pic>
          <p:nvPicPr>
            <p:cNvPr id="5" name="Picture 4" title="Facade calculator"/>
            <p:cNvPicPr>
              <a:picLocks noChangeAspect="1"/>
            </p:cNvPicPr>
            <p:nvPr/>
          </p:nvPicPr>
          <p:blipFill>
            <a:blip r:embed="rId4"/>
            <a:stretch>
              <a:fillRect/>
            </a:stretch>
          </p:blipFill>
          <p:spPr>
            <a:xfrm>
              <a:off x="5512477" y="1155178"/>
              <a:ext cx="4241123" cy="5587322"/>
            </a:xfrm>
            <a:prstGeom prst="rect">
              <a:avLst/>
            </a:prstGeom>
            <a:ln>
              <a:solidFill>
                <a:schemeClr val="tx1"/>
              </a:solidFill>
            </a:ln>
          </p:spPr>
        </p:pic>
        <p:sp>
          <p:nvSpPr>
            <p:cNvPr id="6" name="Oval 5"/>
            <p:cNvSpPr/>
            <p:nvPr/>
          </p:nvSpPr>
          <p:spPr>
            <a:xfrm>
              <a:off x="6643689" y="1290637"/>
              <a:ext cx="485774"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120155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Guide to NCC Volume One</a:t>
            </a:r>
          </a:p>
        </p:txBody>
      </p:sp>
      <p:sp>
        <p:nvSpPr>
          <p:cNvPr id="3" name="Content Placeholder 2"/>
          <p:cNvSpPr>
            <a:spLocks noGrp="1"/>
          </p:cNvSpPr>
          <p:nvPr>
            <p:ph idx="1"/>
          </p:nvPr>
        </p:nvSpPr>
        <p:spPr>
          <a:xfrm>
            <a:off x="838200" y="1746886"/>
            <a:ext cx="6742647" cy="4683829"/>
          </a:xfrm>
        </p:spPr>
        <p:txBody>
          <a:bodyPr>
            <a:noAutofit/>
          </a:bodyPr>
          <a:lstStyle/>
          <a:p>
            <a:pPr>
              <a:spcAft>
                <a:spcPts val="1800"/>
              </a:spcAft>
            </a:pPr>
            <a:r>
              <a:rPr lang="en-AU" sz="2400" dirty="0"/>
              <a:t>The Guide to NCC Volume One provides additional and non-mandatory explanatory information. </a:t>
            </a:r>
          </a:p>
          <a:p>
            <a:pPr>
              <a:spcAft>
                <a:spcPts val="1800"/>
              </a:spcAft>
            </a:pPr>
            <a:r>
              <a:rPr lang="en-AU" sz="2400" dirty="0"/>
              <a:t>The Guide is used to provide additional guidance on the application of the particular Parts, clauses and defined terms. </a:t>
            </a:r>
          </a:p>
          <a:p>
            <a:pPr>
              <a:spcAft>
                <a:spcPts val="1200"/>
              </a:spcAft>
            </a:pPr>
            <a:r>
              <a:rPr lang="en-AU" sz="2400" dirty="0"/>
              <a:t>The Guide is accessed by hyperlinks in the each section of NCC Volume One online at </a:t>
            </a:r>
            <a:r>
              <a:rPr lang="en-AU" sz="2400" dirty="0">
                <a:hlinkClick r:id="rId3"/>
              </a:rPr>
              <a:t>ncc.abcb.gov.au</a:t>
            </a:r>
            <a:r>
              <a:rPr lang="en-AU" sz="2400" dirty="0"/>
              <a:t>. </a:t>
            </a:r>
          </a:p>
        </p:txBody>
      </p:sp>
      <p:pic>
        <p:nvPicPr>
          <p:cNvPr id="5" name="Picture 4" title="NCC Volume On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2509" y="1954704"/>
            <a:ext cx="3177973" cy="3177973"/>
          </a:xfrm>
          <a:prstGeom prst="rect">
            <a:avLst/>
          </a:prstGeom>
        </p:spPr>
      </p:pic>
    </p:spTree>
    <p:extLst>
      <p:ext uri="{BB962C8B-B14F-4D97-AF65-F5344CB8AC3E}">
        <p14:creationId xmlns:p14="http://schemas.microsoft.com/office/powerpoint/2010/main" val="2281035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36289" y="280882"/>
            <a:ext cx="6069422" cy="908086"/>
          </a:xfrm>
        </p:spPr>
        <p:txBody>
          <a:bodyPr/>
          <a:lstStyle/>
          <a:p>
            <a:pPr algn="ctr"/>
            <a:r>
              <a:rPr lang="en-AU" dirty="0"/>
              <a:t>Overview of the NCC</a:t>
            </a:r>
          </a:p>
        </p:txBody>
      </p:sp>
      <p:sp>
        <p:nvSpPr>
          <p:cNvPr id="8" name="Content Placeholder 2"/>
          <p:cNvSpPr>
            <a:spLocks noGrp="1"/>
          </p:cNvSpPr>
          <p:nvPr>
            <p:ph idx="1"/>
          </p:nvPr>
        </p:nvSpPr>
        <p:spPr>
          <a:xfrm>
            <a:off x="500145" y="1777614"/>
            <a:ext cx="11061700" cy="4683829"/>
          </a:xfrm>
        </p:spPr>
        <p:txBody>
          <a:bodyPr>
            <a:noAutofit/>
          </a:bodyPr>
          <a:lstStyle/>
          <a:p>
            <a:pPr marL="0" indent="0">
              <a:buNone/>
            </a:pPr>
            <a:r>
              <a:rPr lang="en-AU" sz="2200" b="1" dirty="0"/>
              <a:t>The role of the NCC is to provide:</a:t>
            </a:r>
          </a:p>
          <a:p>
            <a:pPr marL="622300" indent="-227013"/>
            <a:r>
              <a:rPr lang="en-US" sz="2200" dirty="0"/>
              <a:t>nationally </a:t>
            </a:r>
            <a:r>
              <a:rPr lang="en-US" sz="2200" dirty="0" smtClean="0"/>
              <a:t>consistent, </a:t>
            </a:r>
            <a:r>
              <a:rPr lang="en-US" sz="2200" dirty="0"/>
              <a:t>minimum </a:t>
            </a:r>
            <a:br>
              <a:rPr lang="en-US" sz="2200" dirty="0"/>
            </a:br>
            <a:r>
              <a:rPr lang="en-US" sz="2200" dirty="0"/>
              <a:t>necessary regulations; and  </a:t>
            </a:r>
          </a:p>
          <a:p>
            <a:pPr marL="622300" lvl="1" indent="-227013">
              <a:tabLst>
                <a:tab pos="723900" algn="l"/>
              </a:tabLst>
            </a:pPr>
            <a:r>
              <a:rPr lang="en-US" sz="2200" dirty="0"/>
              <a:t>a technical base for the design </a:t>
            </a:r>
            <a:br>
              <a:rPr lang="en-US" sz="2200" dirty="0"/>
            </a:br>
            <a:r>
              <a:rPr lang="en-US" sz="2200" dirty="0"/>
              <a:t>and construction of buildings and </a:t>
            </a:r>
            <a:br>
              <a:rPr lang="en-US" sz="2200" dirty="0"/>
            </a:br>
            <a:r>
              <a:rPr lang="en-US" sz="2200" dirty="0"/>
              <a:t>certain structures.</a:t>
            </a:r>
            <a:br>
              <a:rPr lang="en-US" sz="2200" dirty="0"/>
            </a:br>
            <a:endParaRPr lang="en-US" sz="2200" dirty="0"/>
          </a:p>
          <a:p>
            <a:pPr marL="0" indent="0">
              <a:buNone/>
            </a:pPr>
            <a:r>
              <a:rPr lang="en-AU" sz="2200" b="1" dirty="0"/>
              <a:t>There are three performance-based volumes in the NCC:</a:t>
            </a:r>
          </a:p>
          <a:p>
            <a:pPr marL="622300" indent="-227013"/>
            <a:r>
              <a:rPr lang="en-AU" sz="2200" dirty="0"/>
              <a:t>the Building Code of Australia (BCA) (Volumes One and Two); and</a:t>
            </a:r>
          </a:p>
          <a:p>
            <a:pPr marL="622300" lvl="1" indent="-227013"/>
            <a:r>
              <a:rPr lang="en-AU" sz="2200" dirty="0"/>
              <a:t>the Plumbing Code of Australia (PCA) (Volume Three).</a:t>
            </a:r>
            <a:br>
              <a:rPr lang="en-AU" sz="2200" dirty="0"/>
            </a:br>
            <a:endParaRPr lang="en-US" sz="2200" dirty="0"/>
          </a:p>
        </p:txBody>
      </p:sp>
      <p:pic>
        <p:nvPicPr>
          <p:cNvPr id="5" name="Picture 4" title="National construction Co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568" y="1717016"/>
            <a:ext cx="5151553" cy="1775992"/>
          </a:xfrm>
          <a:prstGeom prst="rect">
            <a:avLst/>
          </a:prstGeom>
        </p:spPr>
      </p:pic>
    </p:spTree>
    <p:extLst>
      <p:ext uri="{BB962C8B-B14F-4D97-AF65-F5344CB8AC3E}">
        <p14:creationId xmlns:p14="http://schemas.microsoft.com/office/powerpoint/2010/main" val="2032340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52944" y="585048"/>
            <a:ext cx="5791201" cy="908086"/>
          </a:xfrm>
        </p:spPr>
        <p:txBody>
          <a:bodyPr/>
          <a:lstStyle/>
          <a:p>
            <a:pPr algn="ctr"/>
            <a:r>
              <a:rPr lang="en-AU" dirty="0" smtClean="0"/>
              <a:t>Handbook</a:t>
            </a:r>
            <a:endParaRPr lang="en-AU" dirty="0"/>
          </a:p>
        </p:txBody>
      </p:sp>
      <p:sp>
        <p:nvSpPr>
          <p:cNvPr id="8" name="Content Placeholder 2"/>
          <p:cNvSpPr>
            <a:spLocks noGrp="1"/>
          </p:cNvSpPr>
          <p:nvPr>
            <p:ph idx="1"/>
          </p:nvPr>
        </p:nvSpPr>
        <p:spPr>
          <a:xfrm>
            <a:off x="828528" y="1870506"/>
            <a:ext cx="6286500" cy="4683829"/>
          </a:xfrm>
        </p:spPr>
        <p:txBody>
          <a:bodyPr>
            <a:normAutofit/>
          </a:bodyPr>
          <a:lstStyle/>
          <a:p>
            <a:r>
              <a:rPr lang="en-US" sz="2400" dirty="0"/>
              <a:t>The </a:t>
            </a:r>
            <a:r>
              <a:rPr lang="en-US" sz="2400" dirty="0" smtClean="0"/>
              <a:t>ABCB has developed a non-mandatory Handbook: Energy efficiency for NCC </a:t>
            </a:r>
            <a:r>
              <a:rPr lang="en-US" sz="2400" dirty="0"/>
              <a:t>Volume One </a:t>
            </a:r>
            <a:endParaRPr lang="en-US" sz="2400" dirty="0" smtClean="0"/>
          </a:p>
          <a:p>
            <a:r>
              <a:rPr lang="en-US" sz="2400" dirty="0" smtClean="0"/>
              <a:t>It assist in understanding </a:t>
            </a:r>
            <a:r>
              <a:rPr lang="en-US" sz="2400" dirty="0"/>
              <a:t>and applying the Volume One </a:t>
            </a:r>
            <a:r>
              <a:rPr lang="en-US" sz="2400" dirty="0" smtClean="0"/>
              <a:t>energy efficiency requirements. </a:t>
            </a:r>
            <a:endParaRPr lang="en-US" sz="2400" dirty="0"/>
          </a:p>
          <a:p>
            <a:endParaRPr lang="en-US" sz="2400" dirty="0"/>
          </a:p>
        </p:txBody>
      </p:sp>
      <p:pic>
        <p:nvPicPr>
          <p:cNvPr id="3" name="Picture 2" title="Energy Efficiency volume one handbook"/>
          <p:cNvPicPr>
            <a:picLocks noChangeAspect="1"/>
          </p:cNvPicPr>
          <p:nvPr/>
        </p:nvPicPr>
        <p:blipFill>
          <a:blip r:embed="rId3"/>
          <a:stretch>
            <a:fillRect/>
          </a:stretch>
        </p:blipFill>
        <p:spPr>
          <a:xfrm>
            <a:off x="7315199" y="729904"/>
            <a:ext cx="4055165" cy="5544171"/>
          </a:xfrm>
          <a:prstGeom prst="rect">
            <a:avLst/>
          </a:prstGeom>
        </p:spPr>
      </p:pic>
    </p:spTree>
    <p:extLst>
      <p:ext uri="{BB962C8B-B14F-4D97-AF65-F5344CB8AC3E}">
        <p14:creationId xmlns:p14="http://schemas.microsoft.com/office/powerpoint/2010/main" val="1173513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efficiency calculators</a:t>
            </a:r>
            <a:endParaRPr lang="en-AU" dirty="0"/>
          </a:p>
        </p:txBody>
      </p:sp>
      <p:sp>
        <p:nvSpPr>
          <p:cNvPr id="3" name="Content Placeholder 2"/>
          <p:cNvSpPr>
            <a:spLocks noGrp="1"/>
          </p:cNvSpPr>
          <p:nvPr>
            <p:ph idx="1"/>
          </p:nvPr>
        </p:nvSpPr>
        <p:spPr>
          <a:xfrm>
            <a:off x="609742" y="1539629"/>
            <a:ext cx="5154482" cy="4683829"/>
          </a:xfrm>
        </p:spPr>
        <p:txBody>
          <a:bodyPr>
            <a:normAutofit/>
          </a:bodyPr>
          <a:lstStyle/>
          <a:p>
            <a:pPr marL="0" indent="0">
              <a:spcAft>
                <a:spcPts val="1200"/>
              </a:spcAft>
              <a:buNone/>
            </a:pPr>
            <a:r>
              <a:rPr lang="en-US" sz="2400" dirty="0"/>
              <a:t>The ABCB has developed a range of calculators to assist practitioners to develop energy efficient building solutions. Relevant calculators for energy efficiency include the:</a:t>
            </a:r>
          </a:p>
          <a:p>
            <a:pPr lvl="1"/>
            <a:r>
              <a:rPr lang="en-US" sz="2400" dirty="0"/>
              <a:t>Façade </a:t>
            </a:r>
            <a:r>
              <a:rPr lang="en-US" sz="2400" dirty="0" smtClean="0"/>
              <a:t>calculator</a:t>
            </a:r>
            <a:r>
              <a:rPr lang="en-US" sz="2400" dirty="0"/>
              <a:t>; </a:t>
            </a:r>
          </a:p>
          <a:p>
            <a:pPr lvl="1"/>
            <a:r>
              <a:rPr lang="en-US" sz="2400" dirty="0"/>
              <a:t>Fan </a:t>
            </a:r>
            <a:r>
              <a:rPr lang="en-US" sz="2400" dirty="0" smtClean="0"/>
              <a:t>systems </a:t>
            </a:r>
            <a:r>
              <a:rPr lang="en-US" sz="2400" dirty="0"/>
              <a:t>c</a:t>
            </a:r>
            <a:r>
              <a:rPr lang="en-US" sz="2400" dirty="0" smtClean="0"/>
              <a:t>alculator</a:t>
            </a:r>
            <a:r>
              <a:rPr lang="en-US" sz="2400" dirty="0"/>
              <a:t>; </a:t>
            </a:r>
          </a:p>
          <a:p>
            <a:pPr lvl="1"/>
            <a:r>
              <a:rPr lang="en-US" sz="2400" dirty="0"/>
              <a:t>Pump </a:t>
            </a:r>
            <a:r>
              <a:rPr lang="en-US" sz="2400" dirty="0" smtClean="0"/>
              <a:t>systems calculator</a:t>
            </a:r>
            <a:r>
              <a:rPr lang="en-US" sz="2400" dirty="0"/>
              <a:t>; and </a:t>
            </a:r>
          </a:p>
          <a:p>
            <a:pPr lvl="1"/>
            <a:r>
              <a:rPr lang="en-US" sz="2400" dirty="0"/>
              <a:t>Lighting </a:t>
            </a:r>
            <a:r>
              <a:rPr lang="en-US" sz="2400" dirty="0" smtClean="0"/>
              <a:t>calculator</a:t>
            </a:r>
            <a:r>
              <a:rPr lang="en-US" sz="2400" dirty="0"/>
              <a:t>.</a:t>
            </a:r>
          </a:p>
          <a:p>
            <a:endParaRPr lang="en-US" dirty="0"/>
          </a:p>
          <a:p>
            <a:endParaRPr lang="en-AU" dirty="0"/>
          </a:p>
        </p:txBody>
      </p:sp>
      <p:pic>
        <p:nvPicPr>
          <p:cNvPr id="5" name="Picture 4" title="Facade calculator"/>
          <p:cNvPicPr>
            <a:picLocks noChangeAspect="1"/>
          </p:cNvPicPr>
          <p:nvPr/>
        </p:nvPicPr>
        <p:blipFill>
          <a:blip r:embed="rId3"/>
          <a:stretch>
            <a:fillRect/>
          </a:stretch>
        </p:blipFill>
        <p:spPr>
          <a:xfrm>
            <a:off x="6014954" y="1624293"/>
            <a:ext cx="5566980" cy="3489574"/>
          </a:xfrm>
          <a:prstGeom prst="rect">
            <a:avLst/>
          </a:prstGeom>
        </p:spPr>
      </p:pic>
      <p:sp>
        <p:nvSpPr>
          <p:cNvPr id="6" name="TextBox 5"/>
          <p:cNvSpPr txBox="1"/>
          <p:nvPr/>
        </p:nvSpPr>
        <p:spPr>
          <a:xfrm>
            <a:off x="8168514" y="5854126"/>
            <a:ext cx="1754660" cy="400110"/>
          </a:xfrm>
          <a:prstGeom prst="rect">
            <a:avLst/>
          </a:prstGeom>
          <a:noFill/>
        </p:spPr>
        <p:txBody>
          <a:bodyPr wrap="square" rtlCol="0">
            <a:spAutoFit/>
          </a:bodyPr>
          <a:lstStyle/>
          <a:p>
            <a:pPr algn="ctr"/>
            <a:r>
              <a:rPr lang="en-AU" sz="2000" u="sng" dirty="0">
                <a:solidFill>
                  <a:srgbClr val="234396"/>
                </a:solidFill>
              </a:rPr>
              <a:t>a</a:t>
            </a:r>
            <a:r>
              <a:rPr lang="en-AU" sz="2000" u="sng" dirty="0" smtClean="0">
                <a:solidFill>
                  <a:srgbClr val="234396"/>
                </a:solidFill>
              </a:rPr>
              <a:t>bcb.gov.au</a:t>
            </a:r>
            <a:endParaRPr lang="en-AU" sz="2000" u="sng" dirty="0">
              <a:solidFill>
                <a:srgbClr val="234396"/>
              </a:solidFill>
            </a:endParaRPr>
          </a:p>
        </p:txBody>
      </p:sp>
    </p:spTree>
    <p:extLst>
      <p:ext uri="{BB962C8B-B14F-4D97-AF65-F5344CB8AC3E}">
        <p14:creationId xmlns:p14="http://schemas.microsoft.com/office/powerpoint/2010/main" val="31278374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5019" y="83130"/>
            <a:ext cx="10515600" cy="908086"/>
          </a:xfrm>
        </p:spPr>
        <p:txBody>
          <a:bodyPr>
            <a:normAutofit/>
          </a:bodyPr>
          <a:lstStyle/>
          <a:p>
            <a:pPr marL="266693" algn="ctr"/>
            <a:r>
              <a:rPr lang="en-AU" sz="4000" kern="0" dirty="0">
                <a:latin typeface="Arial" panose="020B0604020202020204" pitchFamily="34" charset="0"/>
                <a:cs typeface="Arial" panose="020B0604020202020204" pitchFamily="34" charset="0"/>
              </a:rPr>
              <a:t>Need more help?</a:t>
            </a:r>
          </a:p>
        </p:txBody>
      </p:sp>
      <p:pic>
        <p:nvPicPr>
          <p:cNvPr id="7" name="Picture 6" title="ABCB website resources tab"/>
          <p:cNvPicPr>
            <a:picLocks noChangeAspect="1"/>
          </p:cNvPicPr>
          <p:nvPr/>
        </p:nvPicPr>
        <p:blipFill>
          <a:blip r:embed="rId3"/>
          <a:stretch>
            <a:fillRect/>
          </a:stretch>
        </p:blipFill>
        <p:spPr>
          <a:xfrm>
            <a:off x="1407395" y="991216"/>
            <a:ext cx="9030848" cy="5518852"/>
          </a:xfrm>
          <a:prstGeom prst="rect">
            <a:avLst/>
          </a:prstGeom>
          <a:ln>
            <a:solidFill>
              <a:schemeClr val="tx1"/>
            </a:solidFill>
          </a:ln>
        </p:spPr>
      </p:pic>
    </p:spTree>
    <p:extLst>
      <p:ext uri="{BB962C8B-B14F-4D97-AF65-F5344CB8AC3E}">
        <p14:creationId xmlns:p14="http://schemas.microsoft.com/office/powerpoint/2010/main" val="348017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95341" y="166700"/>
            <a:ext cx="6669741" cy="936117"/>
          </a:xfrm>
        </p:spPr>
        <p:txBody>
          <a:bodyPr/>
          <a:lstStyle/>
          <a:p>
            <a:pPr algn="ctr"/>
            <a:r>
              <a:rPr lang="en-AU" dirty="0" smtClean="0"/>
              <a:t>Summary</a:t>
            </a:r>
            <a:endParaRPr lang="en-AU" dirty="0"/>
          </a:p>
        </p:txBody>
      </p:sp>
      <p:sp>
        <p:nvSpPr>
          <p:cNvPr id="7" name="Content Placeholder 2"/>
          <p:cNvSpPr>
            <a:spLocks noGrp="1"/>
          </p:cNvSpPr>
          <p:nvPr>
            <p:ph idx="1"/>
          </p:nvPr>
        </p:nvSpPr>
        <p:spPr>
          <a:xfrm>
            <a:off x="609600" y="1084757"/>
            <a:ext cx="7841226" cy="5067753"/>
          </a:xfrm>
        </p:spPr>
        <p:txBody>
          <a:bodyPr>
            <a:noAutofit/>
          </a:bodyPr>
          <a:lstStyle/>
          <a:p>
            <a:pPr marL="0" indent="0">
              <a:spcAft>
                <a:spcPts val="1200"/>
              </a:spcAft>
              <a:buNone/>
            </a:pPr>
            <a:r>
              <a:rPr lang="en-US" sz="2200" dirty="0"/>
              <a:t>Upon completion, you </a:t>
            </a:r>
            <a:r>
              <a:rPr lang="en-US" sz="2200" dirty="0" smtClean="0"/>
              <a:t>will have </a:t>
            </a:r>
            <a:r>
              <a:rPr lang="en-US" sz="2200" dirty="0"/>
              <a:t>gained a basic understanding of the energy efficiency provisions </a:t>
            </a:r>
            <a:r>
              <a:rPr lang="en-US" sz="2200" dirty="0" smtClean="0"/>
              <a:t>in </a:t>
            </a:r>
            <a:r>
              <a:rPr lang="en-US" sz="2200" dirty="0"/>
              <a:t>NCC Volume </a:t>
            </a:r>
            <a:r>
              <a:rPr lang="en-US" sz="2200" dirty="0" smtClean="0"/>
              <a:t>One, covering:</a:t>
            </a:r>
            <a:endParaRPr lang="en-US" sz="2200" dirty="0"/>
          </a:p>
          <a:p>
            <a:pPr marL="533400" lvl="2" indent="-227013"/>
            <a:r>
              <a:rPr lang="en-US" sz="2200" dirty="0"/>
              <a:t>background and objectives for energy efficiency;</a:t>
            </a:r>
          </a:p>
          <a:p>
            <a:pPr marL="533400" lvl="2" indent="-227013"/>
            <a:r>
              <a:rPr lang="en-US" sz="2200" dirty="0"/>
              <a:t>defined terms;</a:t>
            </a:r>
          </a:p>
          <a:p>
            <a:pPr marL="533400" lvl="2" indent="-227013"/>
            <a:r>
              <a:rPr lang="en-US" sz="2200" dirty="0"/>
              <a:t>Performance Requirements;</a:t>
            </a:r>
          </a:p>
          <a:p>
            <a:pPr marL="533400" lvl="2" indent="-227013"/>
            <a:r>
              <a:rPr lang="en-US" sz="2200" dirty="0"/>
              <a:t>Verification </a:t>
            </a:r>
            <a:r>
              <a:rPr lang="en-US" sz="2200" dirty="0" smtClean="0"/>
              <a:t>Methods;</a:t>
            </a:r>
            <a:endParaRPr lang="en-US" sz="2200" dirty="0"/>
          </a:p>
          <a:p>
            <a:pPr marL="533400" lvl="2" indent="-227013"/>
            <a:r>
              <a:rPr lang="en-US" sz="2200" dirty="0"/>
              <a:t>Deemed-to-Satisfy </a:t>
            </a:r>
            <a:r>
              <a:rPr lang="en-US" sz="2200" dirty="0" smtClean="0"/>
              <a:t>Provisions;</a:t>
            </a:r>
            <a:endParaRPr lang="en-US" sz="2200" dirty="0"/>
          </a:p>
          <a:p>
            <a:pPr marL="533400" lvl="1" indent="-227013"/>
            <a:r>
              <a:rPr lang="en-US" sz="2200" dirty="0" smtClean="0"/>
              <a:t>The Guide to Volume </a:t>
            </a:r>
            <a:r>
              <a:rPr lang="en-US" sz="2200" dirty="0"/>
              <a:t>O</a:t>
            </a:r>
            <a:r>
              <a:rPr lang="en-US" sz="2200" dirty="0" smtClean="0"/>
              <a:t>ne and other </a:t>
            </a:r>
            <a:r>
              <a:rPr lang="en-US" sz="2200" dirty="0"/>
              <a:t>energy efficiency related </a:t>
            </a:r>
            <a:r>
              <a:rPr lang="en-US" sz="2200" dirty="0" smtClean="0"/>
              <a:t>resources; and</a:t>
            </a:r>
          </a:p>
          <a:p>
            <a:pPr marL="533400" lvl="1" indent="-227013"/>
            <a:r>
              <a:rPr lang="en-US" sz="2200" dirty="0" smtClean="0"/>
              <a:t>Applying </a:t>
            </a:r>
            <a:r>
              <a:rPr lang="en-US" sz="2200" dirty="0"/>
              <a:t>the provisions using an example</a:t>
            </a:r>
          </a:p>
        </p:txBody>
      </p:sp>
      <p:pic>
        <p:nvPicPr>
          <p:cNvPr id="13" name="Picture 12" title="NCC Volume on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826" y="1206056"/>
            <a:ext cx="2743959" cy="2743959"/>
          </a:xfrm>
          <a:prstGeom prst="rect">
            <a:avLst/>
          </a:prstGeom>
        </p:spPr>
      </p:pic>
      <p:pic>
        <p:nvPicPr>
          <p:cNvPr id="8" name="Picture 7" title="National Construction Co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619" y="4546485"/>
            <a:ext cx="2928374" cy="1009554"/>
          </a:xfrm>
          <a:prstGeom prst="rect">
            <a:avLst/>
          </a:prstGeom>
        </p:spPr>
      </p:pic>
    </p:spTree>
    <p:extLst>
      <p:ext uri="{BB962C8B-B14F-4D97-AF65-F5344CB8AC3E}">
        <p14:creationId xmlns:p14="http://schemas.microsoft.com/office/powerpoint/2010/main" val="1290535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445741"/>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a:t>
            </a:r>
            <a:r>
              <a:rPr lang="en-AU" sz="3600" b="1" dirty="0">
                <a:latin typeface="Arial" panose="020B0604020202020204" pitchFamily="34" charset="0"/>
                <a:ea typeface="Times New Roman" panose="02020603050405020304" pitchFamily="18" charset="0"/>
                <a:cs typeface="Arial" panose="020B0604020202020204" pitchFamily="34" charset="0"/>
              </a:rPr>
              <a:t>Questions</a:t>
            </a:r>
            <a:r>
              <a:rPr lang="en-AU" sz="5400" dirty="0">
                <a:latin typeface="Calibri Light" panose="020F0302020204030204" pitchFamily="34" charset="0"/>
                <a:ea typeface="Times New Roman" panose="02020603050405020304" pitchFamily="18" charset="0"/>
                <a:cs typeface="Arial" panose="020B0604020202020204" pitchFamily="34" charset="0"/>
              </a:rPr>
              <a:t/>
            </a:r>
            <a:br>
              <a:rPr lang="en-AU" sz="5400" dirty="0">
                <a:latin typeface="Calibri Light" panose="020F0302020204030204" pitchFamily="34" charset="0"/>
                <a:ea typeface="Times New Roman" panose="02020603050405020304" pitchFamily="18" charset="0"/>
                <a:cs typeface="Arial" panose="020B0604020202020204" pitchFamily="34" charset="0"/>
              </a:rPr>
            </a:br>
            <a:endParaRPr lang="en-AU" dirty="0"/>
          </a:p>
        </p:txBody>
      </p:sp>
      <p:sp>
        <p:nvSpPr>
          <p:cNvPr id="3" name="Content Placeholder 2"/>
          <p:cNvSpPr>
            <a:spLocks noGrp="1"/>
          </p:cNvSpPr>
          <p:nvPr>
            <p:ph idx="1"/>
          </p:nvPr>
        </p:nvSpPr>
        <p:spPr>
          <a:xfrm>
            <a:off x="838200" y="1346829"/>
            <a:ext cx="10515600" cy="5195533"/>
          </a:xfrm>
        </p:spPr>
        <p:txBody>
          <a:bodyPr>
            <a:noAutofit/>
          </a:bodyPr>
          <a:lstStyle/>
          <a:p>
            <a:pPr marL="0" indent="0">
              <a:lnSpc>
                <a:spcPct val="115000"/>
              </a:lnSpc>
              <a:spcBef>
                <a:spcPts val="1200"/>
              </a:spcBef>
              <a:spcAft>
                <a:spcPts val="0"/>
              </a:spcAft>
              <a:buNone/>
            </a:pPr>
            <a:r>
              <a:rPr lang="en-AU" sz="1800" dirty="0">
                <a:ea typeface="Times New Roman" panose="02020603050405020304" pitchFamily="18" charset="0"/>
                <a:cs typeface="Times New Roman" panose="02020603050405020304" pitchFamily="18" charset="0"/>
              </a:rPr>
              <a:t>Answers are indicated in </a:t>
            </a:r>
            <a:r>
              <a:rPr lang="en-AU" sz="1800" dirty="0">
                <a:solidFill>
                  <a:srgbClr val="FF0000"/>
                </a:solidFill>
                <a:ea typeface="Times New Roman" panose="02020603050405020304" pitchFamily="18" charset="0"/>
                <a:cs typeface="Times New Roman" panose="02020603050405020304" pitchFamily="18" charset="0"/>
              </a:rPr>
              <a:t>red</a:t>
            </a:r>
            <a:r>
              <a:rPr lang="en-AU" sz="1800" dirty="0" smtClean="0">
                <a:ea typeface="Times New Roman" panose="02020603050405020304" pitchFamily="18" charset="0"/>
                <a:cs typeface="Times New Roman" panose="02020603050405020304" pitchFamily="18" charset="0"/>
              </a:rPr>
              <a:t>.</a:t>
            </a:r>
            <a:br>
              <a:rPr lang="en-AU" sz="1800" dirty="0" smtClean="0">
                <a:ea typeface="Times New Roman" panose="02020603050405020304" pitchFamily="18" charset="0"/>
                <a:cs typeface="Times New Roman" panose="02020603050405020304" pitchFamily="18" charset="0"/>
              </a:rPr>
            </a:b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1</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True or false? The role of the NCC is to provide nationally consistent, minimum necessary regulations.</a:t>
            </a:r>
          </a:p>
          <a:p>
            <a:pPr marL="742950" lvl="1" indent="-285750">
              <a:lnSpc>
                <a:spcPct val="100000"/>
              </a:lnSpc>
              <a:spcBef>
                <a:spcPts val="0"/>
              </a:spcBef>
              <a:buFont typeface="+mj-lt"/>
              <a:buAutoNum type="alphaLcParenR"/>
            </a:pPr>
            <a:r>
              <a:rPr lang="en-AU" sz="1800" dirty="0" smtClean="0">
                <a:solidFill>
                  <a:srgbClr val="FF0000"/>
                </a:solidFill>
                <a:ea typeface="Times New Roman" panose="02020603050405020304" pitchFamily="18" charset="0"/>
                <a:cs typeface="Times New Roman" panose="02020603050405020304" pitchFamily="18" charset="0"/>
              </a:rPr>
              <a:t>True </a:t>
            </a:r>
            <a:endParaRPr lang="en-AU" sz="1800" dirty="0" smtClean="0">
              <a:ea typeface="Times New Roman" panose="02020603050405020304" pitchFamily="18" charset="0"/>
              <a:cs typeface="Times New Roman" panose="02020603050405020304" pitchFamily="18" charset="0"/>
            </a:endParaRPr>
          </a:p>
          <a:p>
            <a:pPr marL="742950" lvl="1" indent="-285750">
              <a:lnSpc>
                <a:spcPct val="10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False.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2</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Volume One of the NCC contains:</a:t>
            </a:r>
          </a:p>
          <a:p>
            <a:pPr marL="742950" lvl="1" indent="-285750">
              <a:lnSpc>
                <a:spcPct val="10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The design and construction requirements for Class 2-9 buildings</a:t>
            </a:r>
            <a:endParaRPr lang="en-AU" sz="1800" dirty="0">
              <a:ea typeface="Times New Roman" panose="02020603050405020304" pitchFamily="18" charset="0"/>
              <a:cs typeface="Times New Roman" panose="02020603050405020304" pitchFamily="18" charset="0"/>
            </a:endParaRPr>
          </a:p>
          <a:p>
            <a:pPr marL="742950" lvl="1" indent="-28575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Plumbing and drainage requirements </a:t>
            </a:r>
            <a:r>
              <a:rPr lang="en-AU" sz="1800" dirty="0" smtClean="0">
                <a:ea typeface="Times New Roman" panose="02020603050405020304" pitchFamily="18" charset="0"/>
                <a:cs typeface="Times New Roman" panose="02020603050405020304" pitchFamily="18" charset="0"/>
              </a:rPr>
              <a:t>for plumbing associated with all classes of buildings</a:t>
            </a:r>
          </a:p>
          <a:p>
            <a:pPr marL="800089" lvl="1" indent="-342900">
              <a:lnSpc>
                <a:spcPct val="10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The design and construction requirements for house construction.</a:t>
            </a:r>
            <a:endParaRPr lang="en-AU" sz="1800" dirty="0"/>
          </a:p>
        </p:txBody>
      </p:sp>
    </p:spTree>
    <p:extLst>
      <p:ext uri="{BB962C8B-B14F-4D97-AF65-F5344CB8AC3E}">
        <p14:creationId xmlns:p14="http://schemas.microsoft.com/office/powerpoint/2010/main" val="4046812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515600" cy="5145410"/>
          </a:xfrm>
        </p:spPr>
        <p:txBody>
          <a:bodyPr>
            <a:normAutofit/>
          </a:bodyPr>
          <a:lstStyle/>
          <a:p>
            <a:pPr marL="0" indent="0">
              <a:lnSpc>
                <a:spcPct val="12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3</a:t>
            </a:r>
          </a:p>
          <a:p>
            <a:pPr marL="0" indent="0">
              <a:lnSpc>
                <a:spcPct val="12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According to the NCC, which of the following is </a:t>
            </a:r>
            <a:r>
              <a:rPr lang="en-AU" sz="1800" b="1" dirty="0">
                <a:ea typeface="Times New Roman" panose="02020603050405020304" pitchFamily="18" charset="0"/>
                <a:cs typeface="Times New Roman" panose="02020603050405020304" pitchFamily="18" charset="0"/>
              </a:rPr>
              <a:t>NOT</a:t>
            </a:r>
            <a:r>
              <a:rPr lang="en-AU" sz="1800" dirty="0">
                <a:ea typeface="Times New Roman" panose="02020603050405020304" pitchFamily="18" charset="0"/>
                <a:cs typeface="Times New Roman" panose="02020603050405020304" pitchFamily="18" charset="0"/>
              </a:rPr>
              <a:t> a recognised climate zone?</a:t>
            </a: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Climate zone 1 - High humidity summer, warm winter </a:t>
            </a: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Climate zone 2 - Warm humid summer, mild winter </a:t>
            </a: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Climate zone 3 - Hot dry summer, mild winter </a:t>
            </a:r>
          </a:p>
          <a:p>
            <a:pPr marL="742950" lvl="1" indent="-28575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Climate zone 9 – Wet summer, Wet </a:t>
            </a:r>
            <a:r>
              <a:rPr lang="en-AU" sz="1800" dirty="0" smtClean="0">
                <a:solidFill>
                  <a:srgbClr val="FF0000"/>
                </a:solidFill>
                <a:ea typeface="Times New Roman" panose="02020603050405020304" pitchFamily="18" charset="0"/>
                <a:cs typeface="Times New Roman" panose="02020603050405020304" pitchFamily="18" charset="0"/>
              </a:rPr>
              <a:t>winter.</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4</a:t>
            </a:r>
          </a:p>
          <a:p>
            <a:pPr marL="0" indent="0">
              <a:lnSpc>
                <a:spcPct val="120000"/>
              </a:lnSpc>
              <a:spcBef>
                <a:spcPts val="0"/>
              </a:spcBef>
              <a:spcAft>
                <a:spcPts val="1200"/>
              </a:spcAft>
              <a:buNone/>
            </a:pPr>
            <a:r>
              <a:rPr lang="en-AU" sz="1800" dirty="0">
                <a:ea typeface="Times New Roman" panose="02020603050405020304" pitchFamily="18" charset="0"/>
                <a:cs typeface="Arial" panose="020B0604020202020204" pitchFamily="34" charset="0"/>
              </a:rPr>
              <a:t>True or false? In Section J, identifying the “envelope” of the building is reliant on knowing which areas are conditioned and non-conditioned or external to the building.</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800" dirty="0">
                <a:solidFill>
                  <a:srgbClr val="FF0000"/>
                </a:solidFill>
                <a:ea typeface="Times New Roman" panose="02020603050405020304" pitchFamily="18" charset="0"/>
                <a:cs typeface="Arial" panose="020B0604020202020204" pitchFamily="34" charset="0"/>
              </a:rPr>
              <a:t>True</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800" dirty="0" smtClean="0">
                <a:ea typeface="Times New Roman" panose="02020603050405020304" pitchFamily="18" charset="0"/>
                <a:cs typeface="Arial" panose="020B0604020202020204" pitchFamily="34" charset="0"/>
              </a:rPr>
              <a:t>False.</a:t>
            </a:r>
            <a:endParaRPr lang="en-AU" sz="1800" dirty="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4251225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343147" cy="5145410"/>
          </a:xfrm>
        </p:spPr>
        <p:txBody>
          <a:bodyPr>
            <a:normAutofit lnSpcReduction="10000"/>
          </a:bodyPr>
          <a:lstStyle/>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5</a:t>
            </a:r>
          </a:p>
          <a:p>
            <a:pPr marL="0" indent="0">
              <a:lnSpc>
                <a:spcPct val="100000"/>
              </a:lnSpc>
              <a:spcBef>
                <a:spcPts val="0"/>
              </a:spcBef>
              <a:spcAft>
                <a:spcPts val="1200"/>
              </a:spcAft>
              <a:buNone/>
            </a:pPr>
            <a:r>
              <a:rPr lang="en-US" sz="1800" dirty="0">
                <a:ea typeface="Times New Roman" panose="02020603050405020304" pitchFamily="18" charset="0"/>
                <a:cs typeface="Calibri" panose="020F0502020204030204" pitchFamily="34" charset="0"/>
              </a:rPr>
              <a:t>JP1 is the relevant Performance Requirement for energy efficiency in NCC Volume One. It requires </a:t>
            </a:r>
            <a:r>
              <a:rPr lang="en-AU" sz="1800" dirty="0">
                <a:ea typeface="ArialMT"/>
                <a:cs typeface="Calibri" panose="020F0502020204030204" pitchFamily="34" charset="0"/>
              </a:rPr>
              <a:t>a building, including its services, must have features that facilitate the efficient use of energy appropriate to:</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800" dirty="0">
                <a:ea typeface="Times New Roman" panose="02020603050405020304" pitchFamily="18" charset="0"/>
                <a:cs typeface="Times New Roman" panose="02020603050405020304" pitchFamily="18" charset="0"/>
              </a:rPr>
              <a:t>The function and use of the building</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800" dirty="0">
                <a:ea typeface="Times New Roman" panose="02020603050405020304" pitchFamily="18" charset="0"/>
                <a:cs typeface="Times New Roman" panose="02020603050405020304" pitchFamily="18" charset="0"/>
              </a:rPr>
              <a:t>The energy source of the services</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800" dirty="0">
                <a:ea typeface="Times New Roman" panose="02020603050405020304" pitchFamily="18" charset="0"/>
                <a:cs typeface="Times New Roman" panose="02020603050405020304" pitchFamily="18" charset="0"/>
              </a:rPr>
              <a:t>The sealing of the building envelope against air leakage</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All of the above, plus features for capturing and controlling solar radiation, conditioned spaces and human </a:t>
            </a:r>
            <a:r>
              <a:rPr lang="en-AU" sz="1800" dirty="0" smtClean="0">
                <a:solidFill>
                  <a:srgbClr val="FF0000"/>
                </a:solidFill>
                <a:ea typeface="Times New Roman" panose="02020603050405020304" pitchFamily="18" charset="0"/>
                <a:cs typeface="Times New Roman" panose="02020603050405020304" pitchFamily="18" charset="0"/>
              </a:rPr>
              <a:t>comfort.</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6</a:t>
            </a:r>
          </a:p>
          <a:p>
            <a:pPr marL="0" indent="0">
              <a:lnSpc>
                <a:spcPct val="100000"/>
              </a:lnSpc>
              <a:spcBef>
                <a:spcPts val="0"/>
              </a:spcBef>
              <a:spcAft>
                <a:spcPts val="1200"/>
              </a:spcAft>
              <a:buNone/>
            </a:pPr>
            <a:r>
              <a:rPr lang="en-AU" sz="1800" dirty="0">
                <a:ea typeface="Times New Roman" panose="02020603050405020304" pitchFamily="18" charset="0"/>
                <a:cs typeface="Arial" panose="020B0604020202020204" pitchFamily="34" charset="0"/>
              </a:rPr>
              <a:t>True or false? The NCC energy efficiency provisions primarily address the thermal performance of a building and the efficiency of its services.</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True </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AU" sz="1800" dirty="0" smtClean="0">
                <a:ea typeface="Times New Roman" panose="02020603050405020304" pitchFamily="18" charset="0"/>
                <a:cs typeface="Times New Roman" panose="02020603050405020304" pitchFamily="18" charset="0"/>
              </a:rPr>
              <a:t>False.</a:t>
            </a:r>
            <a:endParaRPr lang="en-AU" sz="1800" dirty="0">
              <a:ea typeface="Times New Roman" panose="02020603050405020304" pitchFamily="18" charset="0"/>
              <a:cs typeface="Times New Roman" panose="02020603050405020304" pitchFamily="18" charset="0"/>
            </a:endParaRPr>
          </a:p>
          <a:p>
            <a:endParaRPr lang="en-AU" sz="1800" dirty="0"/>
          </a:p>
        </p:txBody>
      </p:sp>
    </p:spTree>
    <p:extLst>
      <p:ext uri="{BB962C8B-B14F-4D97-AF65-F5344CB8AC3E}">
        <p14:creationId xmlns:p14="http://schemas.microsoft.com/office/powerpoint/2010/main" val="317492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343147" cy="5145410"/>
          </a:xfrm>
        </p:spPr>
        <p:txBody>
          <a:bodyPr>
            <a:normAutofit/>
          </a:bodyPr>
          <a:lstStyle/>
          <a:p>
            <a:pPr marL="0" indent="0">
              <a:lnSpc>
                <a:spcPct val="10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7</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Part J1 of NCC Volume One applies the principles for reducing what?</a:t>
            </a:r>
          </a:p>
          <a:p>
            <a:pPr marL="742950" lvl="1" indent="-28575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Heat gain and heat loss and the need to condition spaces within buildings</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Use of inefficient lighting</a:t>
            </a: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All of the above </a:t>
            </a: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None of the above.</a:t>
            </a:r>
          </a:p>
          <a:p>
            <a:pPr marL="0" indent="0">
              <a:lnSpc>
                <a:spcPct val="10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8</a:t>
            </a:r>
          </a:p>
          <a:p>
            <a:pPr marL="0" indent="0">
              <a:lnSpc>
                <a:spcPct val="10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In applying the NCC energy efficiency provisions what are the two main elements glazing and walls are assessed on?</a:t>
            </a: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Thermal mass and natural air movement </a:t>
            </a:r>
          </a:p>
          <a:p>
            <a:pPr marL="742950" lvl="1" indent="-28575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Conductance and solar heat gain</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Building sealing and </a:t>
            </a:r>
            <a:r>
              <a:rPr lang="en-AU" sz="1800" dirty="0" smtClean="0">
                <a:ea typeface="Times New Roman" panose="02020603050405020304" pitchFamily="18" charset="0"/>
                <a:cs typeface="Times New Roman" panose="02020603050405020304" pitchFamily="18" charset="0"/>
              </a:rPr>
              <a:t>ventilation .</a:t>
            </a:r>
            <a:endParaRPr lang="en-AU" sz="1800" dirty="0"/>
          </a:p>
        </p:txBody>
      </p:sp>
    </p:spTree>
    <p:extLst>
      <p:ext uri="{BB962C8B-B14F-4D97-AF65-F5344CB8AC3E}">
        <p14:creationId xmlns:p14="http://schemas.microsoft.com/office/powerpoint/2010/main" val="2463694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200" y="1493134"/>
            <a:ext cx="10343147" cy="5145410"/>
          </a:xfrm>
        </p:spPr>
        <p:txBody>
          <a:bodyPr>
            <a:noAutofit/>
          </a:bodyPr>
          <a:lstStyle/>
          <a:p>
            <a:pPr marL="0" indent="0">
              <a:lnSpc>
                <a:spcPct val="120000"/>
              </a:lnSpc>
              <a:spcBef>
                <a:spcPts val="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9</a:t>
            </a:r>
          </a:p>
          <a:p>
            <a:pPr marL="0" indent="0">
              <a:lnSpc>
                <a:spcPct val="120000"/>
              </a:lnSpc>
              <a:spcBef>
                <a:spcPts val="0"/>
              </a:spcBef>
              <a:spcAft>
                <a:spcPts val="1200"/>
              </a:spcAft>
              <a:buNone/>
            </a:pPr>
            <a:r>
              <a:rPr lang="en-AU" sz="1800" dirty="0">
                <a:ea typeface="Times New Roman" panose="02020603050405020304" pitchFamily="18" charset="0"/>
                <a:cs typeface="Times New Roman" panose="02020603050405020304" pitchFamily="18" charset="0"/>
              </a:rPr>
              <a:t>Performance Requirement JP1 seeks to improve energy efficiency. It </a:t>
            </a:r>
            <a:r>
              <a:rPr lang="en-AU" sz="1800" dirty="0" smtClean="0">
                <a:ea typeface="Times New Roman" panose="02020603050405020304" pitchFamily="18" charset="0"/>
                <a:cs typeface="Times New Roman" panose="02020603050405020304" pitchFamily="18" charset="0"/>
              </a:rPr>
              <a:t>considers: </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Facilitating the efficient use of energy relevant to the function, use and geographic location of the building </a:t>
            </a: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The conditioned space of the building</a:t>
            </a:r>
          </a:p>
          <a:p>
            <a:pPr marL="742950" lvl="1" indent="-28575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All of the above</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None of the above.</a:t>
            </a:r>
          </a:p>
          <a:p>
            <a:pPr marL="0" indent="0">
              <a:lnSpc>
                <a:spcPct val="120000"/>
              </a:lnSpc>
              <a:spcBef>
                <a:spcPts val="2400"/>
              </a:spcBef>
              <a:spcAft>
                <a:spcPts val="1200"/>
              </a:spcAft>
              <a:buNone/>
              <a:tabLst>
                <a:tab pos="540385" algn="l"/>
              </a:tabLst>
            </a:pPr>
            <a:r>
              <a:rPr lang="en-AU" sz="1800" b="1" kern="1600" dirty="0">
                <a:ea typeface="Times New Roman" panose="02020603050405020304" pitchFamily="18" charset="0"/>
                <a:cs typeface="Times New Roman" panose="02020603050405020304" pitchFamily="18" charset="0"/>
              </a:rPr>
              <a:t>Question 10</a:t>
            </a:r>
          </a:p>
          <a:p>
            <a:pPr marL="0" indent="0">
              <a:lnSpc>
                <a:spcPct val="120000"/>
              </a:lnSpc>
              <a:spcBef>
                <a:spcPts val="0"/>
              </a:spcBef>
              <a:spcAft>
                <a:spcPts val="1200"/>
              </a:spcAft>
              <a:buNone/>
            </a:pPr>
            <a:r>
              <a:rPr lang="en-US" sz="1800" dirty="0">
                <a:ea typeface="Times New Roman" panose="02020603050405020304" pitchFamily="18" charset="0"/>
                <a:cs typeface="Times New Roman" panose="02020603050405020304" pitchFamily="18" charset="0"/>
              </a:rPr>
              <a:t>True or false?</a:t>
            </a:r>
            <a:r>
              <a:rPr lang="en-US" sz="1800" b="1" dirty="0">
                <a:ea typeface="Times New Roman" panose="02020603050405020304" pitchFamily="18" charset="0"/>
                <a:cs typeface="Times New Roman" panose="02020603050405020304" pitchFamily="18" charset="0"/>
              </a:rPr>
              <a:t> </a:t>
            </a:r>
            <a:r>
              <a:rPr lang="en-US" sz="1800" dirty="0">
                <a:ea typeface="Times New Roman" panose="02020603050405020304" pitchFamily="18" charset="0"/>
                <a:cs typeface="Times New Roman" panose="02020603050405020304" pitchFamily="18" charset="0"/>
              </a:rPr>
              <a:t>There are three mandatory Performance Requirements for energy efficiency listed in Section J of NCC Volume One.</a:t>
            </a:r>
            <a:endParaRPr lang="en-AU" sz="18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True </a:t>
            </a:r>
          </a:p>
          <a:p>
            <a:pPr marL="742950" lvl="1" indent="-285750">
              <a:lnSpc>
                <a:spcPct val="120000"/>
              </a:lnSpc>
              <a:spcBef>
                <a:spcPts val="0"/>
              </a:spcBef>
              <a:buFont typeface="+mj-lt"/>
              <a:buAutoNum type="alphaLcParenR"/>
            </a:pPr>
            <a:r>
              <a:rPr lang="en-AU" sz="1800" dirty="0" smtClean="0">
                <a:solidFill>
                  <a:srgbClr val="FF0000"/>
                </a:solidFill>
                <a:ea typeface="Times New Roman" panose="02020603050405020304" pitchFamily="18" charset="0"/>
                <a:cs typeface="Times New Roman" panose="02020603050405020304" pitchFamily="18" charset="0"/>
              </a:rPr>
              <a:t>False.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0"/>
              </a:spcBef>
              <a:spcAft>
                <a:spcPts val="1200"/>
              </a:spcAft>
              <a:buNone/>
              <a:tabLst>
                <a:tab pos="540385" algn="l"/>
              </a:tabLst>
            </a:pPr>
            <a:endParaRPr lang="en-AU" sz="1800" dirty="0"/>
          </a:p>
        </p:txBody>
      </p:sp>
    </p:spTree>
    <p:extLst>
      <p:ext uri="{BB962C8B-B14F-4D97-AF65-F5344CB8AC3E}">
        <p14:creationId xmlns:p14="http://schemas.microsoft.com/office/powerpoint/2010/main" val="4083463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691815" y="1493134"/>
            <a:ext cx="11326013" cy="5145410"/>
          </a:xfrm>
        </p:spPr>
        <p:txBody>
          <a:bodyPr>
            <a:noAutofit/>
          </a:bodyPr>
          <a:lstStyle/>
          <a:p>
            <a:pPr marL="0" indent="0">
              <a:lnSpc>
                <a:spcPct val="120000"/>
              </a:lnSpc>
              <a:spcBef>
                <a:spcPts val="0"/>
              </a:spcBef>
              <a:spcAft>
                <a:spcPts val="1200"/>
              </a:spcAft>
              <a:buNone/>
              <a:tabLst>
                <a:tab pos="540385" algn="l"/>
              </a:tabLst>
            </a:pPr>
            <a:r>
              <a:rPr lang="en-AU" sz="1600" b="1" kern="1600" dirty="0">
                <a:ea typeface="Times New Roman" panose="02020603050405020304" pitchFamily="18" charset="0"/>
                <a:cs typeface="Times New Roman" panose="02020603050405020304" pitchFamily="18" charset="0"/>
              </a:rPr>
              <a:t>Question 11</a:t>
            </a:r>
          </a:p>
          <a:p>
            <a:pPr marL="0" indent="0">
              <a:lnSpc>
                <a:spcPct val="120000"/>
              </a:lnSpc>
              <a:spcBef>
                <a:spcPts val="0"/>
              </a:spcBef>
              <a:spcAft>
                <a:spcPts val="1200"/>
              </a:spcAft>
              <a:buNone/>
            </a:pPr>
            <a:r>
              <a:rPr lang="en-AU" sz="1600" dirty="0">
                <a:ea typeface="Times New Roman" panose="02020603050405020304" pitchFamily="18" charset="0"/>
                <a:cs typeface="Times New Roman" panose="02020603050405020304" pitchFamily="18" charset="0"/>
              </a:rPr>
              <a:t>What does Verification Method JV3 apply to?</a:t>
            </a:r>
          </a:p>
          <a:p>
            <a:pPr marL="742950" lvl="1" indent="-285750">
              <a:lnSpc>
                <a:spcPct val="120000"/>
              </a:lnSpc>
              <a:spcBef>
                <a:spcPts val="0"/>
              </a:spcBef>
              <a:buFont typeface="+mj-lt"/>
              <a:buAutoNum type="alphaLcParenR"/>
            </a:pPr>
            <a:r>
              <a:rPr lang="en-US" sz="1600" dirty="0">
                <a:ea typeface="Times New Roman" panose="02020603050405020304" pitchFamily="18" charset="0"/>
                <a:cs typeface="Times New Roman" panose="02020603050405020304" pitchFamily="18" charset="0"/>
              </a:rPr>
              <a:t>A whole reference / proposed building, i.e. both the entire reference and proposed building must be modelled</a:t>
            </a:r>
            <a:endParaRPr lang="en-AU" sz="16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600" dirty="0">
                <a:ea typeface="Times New Roman" panose="02020603050405020304" pitchFamily="18" charset="0"/>
                <a:cs typeface="Times New Roman" panose="02020603050405020304" pitchFamily="18" charset="0"/>
              </a:rPr>
              <a:t>Class 3, 5, 6, 7, 8, or 9 buildings or a common area of a Class 2 building</a:t>
            </a:r>
            <a:endParaRPr lang="en-AU" sz="16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600" dirty="0">
                <a:ea typeface="Times New Roman" panose="02020603050405020304" pitchFamily="18" charset="0"/>
                <a:cs typeface="Times New Roman" panose="02020603050405020304" pitchFamily="18" charset="0"/>
              </a:rPr>
              <a:t>The proposed building must equal or exceed the performance of the Deemed-to-Satisfy Provisions (through comparison to the reference building)</a:t>
            </a:r>
            <a:endParaRPr lang="en-AU" sz="1600" dirty="0">
              <a:ea typeface="Times New Roman" panose="02020603050405020304" pitchFamily="18" charset="0"/>
              <a:cs typeface="Times New Roman" panose="02020603050405020304" pitchFamily="18" charset="0"/>
            </a:endParaRPr>
          </a:p>
          <a:p>
            <a:pPr marL="742950" lvl="1" indent="-285750">
              <a:lnSpc>
                <a:spcPct val="120000"/>
              </a:lnSpc>
              <a:spcBef>
                <a:spcPts val="0"/>
              </a:spcBef>
              <a:buFont typeface="+mj-lt"/>
              <a:buAutoNum type="alphaLcParenR"/>
            </a:pPr>
            <a:r>
              <a:rPr lang="en-US" sz="1600" dirty="0">
                <a:solidFill>
                  <a:srgbClr val="FF0000"/>
                </a:solidFill>
                <a:ea typeface="Times New Roman" panose="02020603050405020304" pitchFamily="18" charset="0"/>
                <a:cs typeface="Times New Roman" panose="02020603050405020304" pitchFamily="18" charset="0"/>
              </a:rPr>
              <a:t>All of the </a:t>
            </a:r>
            <a:r>
              <a:rPr lang="en-US" sz="1600" dirty="0" smtClean="0">
                <a:solidFill>
                  <a:srgbClr val="FF0000"/>
                </a:solidFill>
                <a:ea typeface="Times New Roman" panose="02020603050405020304" pitchFamily="18" charset="0"/>
                <a:cs typeface="Times New Roman" panose="02020603050405020304" pitchFamily="18" charset="0"/>
              </a:rPr>
              <a:t>above.</a:t>
            </a:r>
            <a:endParaRPr lang="en-AU" sz="1600" dirty="0">
              <a:ea typeface="Times New Roman" panose="02020603050405020304" pitchFamily="18" charset="0"/>
              <a:cs typeface="Times New Roman" panose="02020603050405020304" pitchFamily="18" charset="0"/>
            </a:endParaRPr>
          </a:p>
          <a:p>
            <a:pPr marL="0" indent="0">
              <a:lnSpc>
                <a:spcPct val="120000"/>
              </a:lnSpc>
              <a:spcBef>
                <a:spcPts val="2400"/>
              </a:spcBef>
              <a:spcAft>
                <a:spcPts val="1200"/>
              </a:spcAft>
              <a:buNone/>
              <a:tabLst>
                <a:tab pos="540385" algn="l"/>
              </a:tabLst>
            </a:pPr>
            <a:r>
              <a:rPr lang="en-AU" sz="1600" b="1" kern="1600" dirty="0">
                <a:ea typeface="Times New Roman" panose="02020603050405020304" pitchFamily="18" charset="0"/>
                <a:cs typeface="Times New Roman" panose="02020603050405020304" pitchFamily="18" charset="0"/>
              </a:rPr>
              <a:t>Question 12</a:t>
            </a:r>
          </a:p>
          <a:p>
            <a:pPr marL="0" indent="0">
              <a:lnSpc>
                <a:spcPct val="120000"/>
              </a:lnSpc>
              <a:spcBef>
                <a:spcPts val="0"/>
              </a:spcBef>
              <a:spcAft>
                <a:spcPts val="1200"/>
              </a:spcAft>
              <a:buNone/>
            </a:pPr>
            <a:r>
              <a:rPr lang="en-AU" sz="1600" dirty="0">
                <a:ea typeface="Times New Roman" panose="02020603050405020304" pitchFamily="18" charset="0"/>
                <a:cs typeface="Times New Roman" panose="02020603050405020304" pitchFamily="18" charset="0"/>
              </a:rPr>
              <a:t>Complete this sentence - an energy rating for apartments is…?</a:t>
            </a:r>
          </a:p>
          <a:p>
            <a:pPr marL="342900" lvl="0" indent="-342900">
              <a:lnSpc>
                <a:spcPct val="120000"/>
              </a:lnSpc>
              <a:spcBef>
                <a:spcPts val="0"/>
              </a:spcBef>
              <a:buFont typeface="+mj-lt"/>
              <a:buAutoNum type="alphaLcParenR"/>
            </a:pPr>
            <a:r>
              <a:rPr lang="en-AU" sz="1600" dirty="0">
                <a:ea typeface="Times New Roman" panose="02020603050405020304" pitchFamily="18" charset="0"/>
                <a:cs typeface="Times New Roman" panose="02020603050405020304" pitchFamily="18" charset="0"/>
              </a:rPr>
              <a:t>A quantified benchmark used to describe energy efficiency (in stars)</a:t>
            </a:r>
          </a:p>
          <a:p>
            <a:pPr marL="342900" lvl="0" indent="-342900">
              <a:lnSpc>
                <a:spcPct val="120000"/>
              </a:lnSpc>
              <a:spcBef>
                <a:spcPts val="0"/>
              </a:spcBef>
              <a:buFont typeface="+mj-lt"/>
              <a:buAutoNum type="alphaLcParenR"/>
            </a:pPr>
            <a:r>
              <a:rPr lang="en-AU" sz="1600" dirty="0">
                <a:ea typeface="Times New Roman" panose="02020603050405020304" pitchFamily="18" charset="0"/>
                <a:cs typeface="Times New Roman" panose="02020603050405020304" pitchFamily="18" charset="0"/>
              </a:rPr>
              <a:t>Based on an annual energy load and climate</a:t>
            </a:r>
          </a:p>
          <a:p>
            <a:pPr marL="342900" lvl="0" indent="-342900">
              <a:lnSpc>
                <a:spcPct val="120000"/>
              </a:lnSpc>
              <a:spcBef>
                <a:spcPts val="0"/>
              </a:spcBef>
              <a:buFont typeface="+mj-lt"/>
              <a:buAutoNum type="alphaLcParenR"/>
            </a:pPr>
            <a:r>
              <a:rPr lang="en-AU" sz="1600" dirty="0">
                <a:ea typeface="Times New Roman" panose="02020603050405020304" pitchFamily="18" charset="0"/>
                <a:cs typeface="Times New Roman" panose="02020603050405020304" pitchFamily="18" charset="0"/>
              </a:rPr>
              <a:t>Derived from using NatHERS accredited computer software tools</a:t>
            </a:r>
          </a:p>
          <a:p>
            <a:pPr marL="342900" lvl="0" indent="-342900">
              <a:lnSpc>
                <a:spcPct val="120000"/>
              </a:lnSpc>
              <a:spcBef>
                <a:spcPts val="0"/>
              </a:spcBef>
              <a:buFont typeface="+mj-lt"/>
              <a:buAutoNum type="alphaLcParenR"/>
            </a:pPr>
            <a:r>
              <a:rPr lang="en-AU" sz="1600" dirty="0">
                <a:ea typeface="Times New Roman" panose="02020603050405020304" pitchFamily="18" charset="0"/>
                <a:cs typeface="Times New Roman" panose="02020603050405020304" pitchFamily="18" charset="0"/>
              </a:rPr>
              <a:t>Based on a numeric scale of energy load from zero to ten</a:t>
            </a:r>
          </a:p>
          <a:p>
            <a:pPr marL="342900" lvl="0" indent="-342900">
              <a:lnSpc>
                <a:spcPct val="120000"/>
              </a:lnSpc>
              <a:spcBef>
                <a:spcPts val="0"/>
              </a:spcBef>
              <a:buFont typeface="+mj-lt"/>
              <a:buAutoNum type="alphaLcParenR"/>
            </a:pPr>
            <a:r>
              <a:rPr lang="en-AU" sz="1600" dirty="0">
                <a:solidFill>
                  <a:srgbClr val="FF0000"/>
                </a:solidFill>
                <a:ea typeface="Times New Roman" panose="02020603050405020304" pitchFamily="18" charset="0"/>
                <a:cs typeface="Times New Roman" panose="02020603050405020304" pitchFamily="18" charset="0"/>
              </a:rPr>
              <a:t>All of the above</a:t>
            </a:r>
            <a:endParaRPr lang="en-AU" sz="1600" dirty="0">
              <a:ea typeface="Times New Roman" panose="02020603050405020304" pitchFamily="18" charset="0"/>
              <a:cs typeface="Times New Roman" panose="02020603050405020304" pitchFamily="18" charset="0"/>
            </a:endParaRPr>
          </a:p>
          <a:p>
            <a:pPr marL="342900" lvl="0" indent="-342900">
              <a:lnSpc>
                <a:spcPct val="120000"/>
              </a:lnSpc>
              <a:spcBef>
                <a:spcPts val="0"/>
              </a:spcBef>
              <a:buFont typeface="+mj-lt"/>
              <a:buAutoNum type="alphaLcParenR"/>
            </a:pPr>
            <a:r>
              <a:rPr lang="en-AU" sz="1600" dirty="0">
                <a:ea typeface="Times New Roman" panose="02020603050405020304" pitchFamily="18" charset="0"/>
                <a:cs typeface="Times New Roman" panose="02020603050405020304" pitchFamily="18" charset="0"/>
              </a:rPr>
              <a:t>None of the </a:t>
            </a:r>
            <a:r>
              <a:rPr lang="en-AU" sz="1600" dirty="0" smtClean="0">
                <a:ea typeface="Times New Roman" panose="02020603050405020304" pitchFamily="18" charset="0"/>
                <a:cs typeface="Times New Roman" panose="02020603050405020304" pitchFamily="18" charset="0"/>
              </a:rPr>
              <a:t>above.</a:t>
            </a:r>
            <a:endParaRPr lang="en-AU" sz="1600" dirty="0">
              <a:ea typeface="Times New Roman" panose="02020603050405020304" pitchFamily="18" charset="0"/>
              <a:cs typeface="Times New Roman" panose="02020603050405020304" pitchFamily="18" charset="0"/>
            </a:endParaRPr>
          </a:p>
          <a:p>
            <a:pPr marL="0" indent="0">
              <a:lnSpc>
                <a:spcPct val="100000"/>
              </a:lnSpc>
              <a:spcBef>
                <a:spcPts val="0"/>
              </a:spcBef>
              <a:spcAft>
                <a:spcPts val="1200"/>
              </a:spcAft>
              <a:buNone/>
              <a:tabLst>
                <a:tab pos="540385" algn="l"/>
              </a:tabLst>
            </a:pPr>
            <a:endParaRPr lang="en-AU" sz="1800" dirty="0"/>
          </a:p>
        </p:txBody>
      </p:sp>
    </p:spTree>
    <p:extLst>
      <p:ext uri="{BB962C8B-B14F-4D97-AF65-F5344CB8AC3E}">
        <p14:creationId xmlns:p14="http://schemas.microsoft.com/office/powerpoint/2010/main" val="149881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52600" y="352430"/>
            <a:ext cx="8750300" cy="908086"/>
          </a:xfrm>
        </p:spPr>
        <p:txBody>
          <a:bodyPr/>
          <a:lstStyle/>
          <a:p>
            <a:pPr algn="ctr"/>
            <a:r>
              <a:rPr lang="en-AU" dirty="0"/>
              <a:t>NCC Volume One: Overview</a:t>
            </a:r>
          </a:p>
        </p:txBody>
      </p:sp>
      <p:sp>
        <p:nvSpPr>
          <p:cNvPr id="8" name="Content Placeholder 2"/>
          <p:cNvSpPr>
            <a:spLocks noGrp="1"/>
          </p:cNvSpPr>
          <p:nvPr>
            <p:ph idx="1"/>
          </p:nvPr>
        </p:nvSpPr>
        <p:spPr>
          <a:xfrm>
            <a:off x="814529" y="1705109"/>
            <a:ext cx="7075516" cy="4683829"/>
          </a:xfrm>
        </p:spPr>
        <p:txBody>
          <a:bodyPr>
            <a:normAutofit/>
          </a:bodyPr>
          <a:lstStyle/>
          <a:p>
            <a:pPr lvl="0">
              <a:spcAft>
                <a:spcPts val="1200"/>
              </a:spcAft>
            </a:pPr>
            <a:r>
              <a:rPr lang="en-AU" sz="2400" dirty="0"/>
              <a:t>Volume One contains the design and construction requirements for Class 2 to 9 buildings. </a:t>
            </a:r>
          </a:p>
          <a:p>
            <a:pPr lvl="0">
              <a:spcAft>
                <a:spcPts val="1200"/>
              </a:spcAft>
            </a:pPr>
            <a:r>
              <a:rPr lang="en-AU" sz="2400" dirty="0"/>
              <a:t>It also contains certain requirements for </a:t>
            </a:r>
            <a:br>
              <a:rPr lang="en-AU" sz="2400" dirty="0"/>
            </a:br>
            <a:r>
              <a:rPr lang="en-AU" sz="2400" dirty="0"/>
              <a:t>Class 1b, 10a and 10b buildings and structures.</a:t>
            </a:r>
          </a:p>
          <a:p>
            <a:pPr lvl="0">
              <a:spcAft>
                <a:spcPts val="1200"/>
              </a:spcAft>
            </a:pPr>
            <a:r>
              <a:rPr lang="en-AU" sz="2400" dirty="0"/>
              <a:t>Class 2 to 9 buildings are generally commercial, industrial, multi-residential, and institutional </a:t>
            </a:r>
            <a:br>
              <a:rPr lang="en-AU" sz="2400" dirty="0"/>
            </a:br>
            <a:r>
              <a:rPr lang="en-AU" sz="2400" dirty="0"/>
              <a:t>buildings. </a:t>
            </a:r>
          </a:p>
          <a:p>
            <a:pPr lvl="0"/>
            <a:r>
              <a:rPr lang="en-AU" sz="2400" dirty="0"/>
              <a:t>Volume One contains 9 distinct Sections (A to J).</a:t>
            </a:r>
          </a:p>
        </p:txBody>
      </p:sp>
      <p:pic>
        <p:nvPicPr>
          <p:cNvPr id="12" name="Picture 11" title="NCC Volume On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953" y="1705108"/>
            <a:ext cx="3243409" cy="3243409"/>
          </a:xfrm>
          <a:prstGeom prst="rect">
            <a:avLst/>
          </a:prstGeom>
        </p:spPr>
      </p:pic>
    </p:spTree>
    <p:extLst>
      <p:ext uri="{BB962C8B-B14F-4D97-AF65-F5344CB8AC3E}">
        <p14:creationId xmlns:p14="http://schemas.microsoft.com/office/powerpoint/2010/main" val="522262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Copyright, Attribution &amp; Disclaimer</a:t>
            </a:r>
            <a:endParaRPr lang="en-AU" dirty="0"/>
          </a:p>
        </p:txBody>
      </p:sp>
      <p:sp>
        <p:nvSpPr>
          <p:cNvPr id="3" name="Content Placeholder 2"/>
          <p:cNvSpPr>
            <a:spLocks noGrp="1"/>
          </p:cNvSpPr>
          <p:nvPr>
            <p:ph idx="1"/>
          </p:nvPr>
        </p:nvSpPr>
        <p:spPr>
          <a:xfrm>
            <a:off x="838200" y="1411854"/>
            <a:ext cx="10744200" cy="4887346"/>
          </a:xfrm>
        </p:spPr>
        <p:txBody>
          <a:bodyPr>
            <a:noAutofit/>
          </a:bodyPr>
          <a:lstStyle/>
          <a:p>
            <a:pPr marL="0" indent="0">
              <a:lnSpc>
                <a:spcPct val="100000"/>
              </a:lnSpc>
              <a:buNone/>
            </a:pPr>
            <a:r>
              <a:rPr lang="en-AU" sz="1200" b="1" dirty="0">
                <a:cs typeface="Arial" panose="020B0604020202020204" pitchFamily="34" charset="0"/>
              </a:rPr>
              <a:t>Copyright</a:t>
            </a:r>
          </a:p>
          <a:p>
            <a:pPr marL="0" indent="0">
              <a:lnSpc>
                <a:spcPct val="100000"/>
              </a:lnSpc>
              <a:buNone/>
            </a:pPr>
            <a:r>
              <a:rPr lang="en-AU" sz="1200" dirty="0" smtClean="0">
                <a:cs typeface="Arial" panose="020B0604020202020204" pitchFamily="34" charset="0"/>
              </a:rPr>
              <a:t>© </a:t>
            </a:r>
            <a:r>
              <a:rPr lang="en-AU" sz="1200" dirty="0">
                <a:cs typeface="Arial" panose="020B0604020202020204" pitchFamily="34" charset="0"/>
              </a:rPr>
              <a:t>Commonwealth of Australia and the States and Territories of </a:t>
            </a:r>
            <a:r>
              <a:rPr lang="en-AU" sz="1200" dirty="0" smtClean="0">
                <a:cs typeface="Arial" panose="020B0604020202020204" pitchFamily="34" charset="0"/>
              </a:rPr>
              <a:t>Australia 2020, </a:t>
            </a:r>
            <a:r>
              <a:rPr lang="en-AU" sz="1200" dirty="0">
                <a:cs typeface="Arial" panose="020B0604020202020204" pitchFamily="34" charset="0"/>
              </a:rPr>
              <a:t>published by the Australian Building Codes </a:t>
            </a:r>
            <a:r>
              <a:rPr lang="en-AU" sz="1200" dirty="0" smtClean="0">
                <a:cs typeface="Arial" panose="020B0604020202020204" pitchFamily="34" charset="0"/>
              </a:rPr>
              <a:t>Board.</a:t>
            </a:r>
          </a:p>
          <a:p>
            <a:pPr marL="0" indent="0">
              <a:lnSpc>
                <a:spcPct val="100000"/>
              </a:lnSpc>
              <a:buNone/>
            </a:pPr>
            <a:endParaRPr lang="en-AU" sz="1200" dirty="0" smtClean="0">
              <a:cs typeface="Arial" panose="020B0604020202020204" pitchFamily="34" charset="0"/>
            </a:endParaRPr>
          </a:p>
          <a:p>
            <a:pPr marL="0" indent="0">
              <a:lnSpc>
                <a:spcPct val="100000"/>
              </a:lnSpc>
              <a:spcBef>
                <a:spcPts val="0"/>
              </a:spcBef>
              <a:buNone/>
            </a:pPr>
            <a:endParaRPr lang="en-AU" sz="1200" dirty="0" smtClean="0">
              <a:cs typeface="Arial" panose="020B0604020202020204" pitchFamily="34" charset="0"/>
            </a:endParaRPr>
          </a:p>
          <a:p>
            <a:pPr marL="0" indent="0">
              <a:lnSpc>
                <a:spcPct val="100000"/>
              </a:lnSpc>
              <a:buNone/>
            </a:pPr>
            <a:r>
              <a:rPr lang="en-AU" sz="1200" dirty="0" smtClean="0">
                <a:cs typeface="Arial" panose="020B0604020202020204" pitchFamily="34" charset="0"/>
              </a:rPr>
              <a:t>The </a:t>
            </a:r>
            <a:r>
              <a:rPr lang="en-AU" sz="1200" dirty="0">
                <a:cs typeface="Arial" panose="020B0604020202020204" pitchFamily="34" charset="0"/>
              </a:rPr>
              <a:t>material in this publication is licensed under a Creative Commons Attribution—4.0 International licence, with the exception </a:t>
            </a:r>
            <a:r>
              <a:rPr lang="en-AU" sz="1200" dirty="0" smtClean="0">
                <a:cs typeface="Arial" panose="020B0604020202020204" pitchFamily="34" charset="0"/>
              </a:rPr>
              <a:t>of:</a:t>
            </a:r>
            <a:r>
              <a:rPr lang="en-AU" sz="1200" dirty="0">
                <a:cs typeface="Arial" panose="020B0604020202020204" pitchFamily="34" charset="0"/>
              </a:rPr>
              <a:t> </a:t>
            </a:r>
            <a:r>
              <a:rPr lang="en-AU" sz="1200" dirty="0" smtClean="0">
                <a:cs typeface="Arial" panose="020B0604020202020204" pitchFamily="34" charset="0"/>
              </a:rPr>
              <a:t>any </a:t>
            </a:r>
            <a:r>
              <a:rPr lang="en-AU" sz="1200" dirty="0">
                <a:cs typeface="Arial" panose="020B0604020202020204" pitchFamily="34" charset="0"/>
              </a:rPr>
              <a:t>third party </a:t>
            </a:r>
            <a:r>
              <a:rPr lang="en-AU" sz="1200" dirty="0" smtClean="0">
                <a:cs typeface="Arial" panose="020B0604020202020204" pitchFamily="34" charset="0"/>
              </a:rPr>
              <a:t>material, any </a:t>
            </a:r>
            <a:r>
              <a:rPr lang="en-AU" sz="1200" dirty="0">
                <a:cs typeface="Arial" panose="020B0604020202020204" pitchFamily="34" charset="0"/>
              </a:rPr>
              <a:t>trademarks, </a:t>
            </a:r>
            <a:r>
              <a:rPr lang="en-AU" sz="1200" dirty="0" smtClean="0">
                <a:cs typeface="Arial" panose="020B0604020202020204" pitchFamily="34" charset="0"/>
              </a:rPr>
              <a:t>and any </a:t>
            </a:r>
            <a:r>
              <a:rPr lang="en-AU" sz="1200" dirty="0">
                <a:cs typeface="Arial" panose="020B0604020202020204" pitchFamily="34" charset="0"/>
              </a:rPr>
              <a:t>images or </a:t>
            </a:r>
            <a:r>
              <a:rPr lang="en-AU" sz="1200" dirty="0" smtClean="0">
                <a:cs typeface="Arial" panose="020B0604020202020204" pitchFamily="34" charset="0"/>
              </a:rPr>
              <a:t>photographs. More </a:t>
            </a:r>
            <a:r>
              <a:rPr lang="en-AU" sz="1200" dirty="0">
                <a:cs typeface="Arial" panose="020B0604020202020204" pitchFamily="34" charset="0"/>
              </a:rPr>
              <a:t>information on this CC BY licence is set out at the </a:t>
            </a:r>
            <a:r>
              <a:rPr lang="en-AU" sz="1200" dirty="0">
                <a:cs typeface="Arial" panose="020B0604020202020204" pitchFamily="34" charset="0"/>
                <a:hlinkClick r:id="rId3"/>
              </a:rPr>
              <a:t>Creative Commons Website</a:t>
            </a:r>
            <a:r>
              <a:rPr lang="en-AU" sz="1200" dirty="0">
                <a:cs typeface="Arial" panose="020B0604020202020204" pitchFamily="34" charset="0"/>
              </a:rPr>
              <a:t>. Enquiries about this publication can be sent </a:t>
            </a:r>
            <a:r>
              <a:rPr lang="en-AU" sz="1200" dirty="0" smtClean="0">
                <a:cs typeface="Arial" panose="020B0604020202020204" pitchFamily="34" charset="0"/>
              </a:rPr>
              <a:t>to: Australian </a:t>
            </a:r>
            <a:r>
              <a:rPr lang="en-AU" sz="1200" dirty="0">
                <a:cs typeface="Arial" panose="020B0604020202020204" pitchFamily="34" charset="0"/>
              </a:rPr>
              <a:t>Building Codes </a:t>
            </a:r>
            <a:r>
              <a:rPr lang="en-AU" sz="1200" dirty="0" smtClean="0">
                <a:cs typeface="Arial" panose="020B0604020202020204" pitchFamily="34" charset="0"/>
              </a:rPr>
              <a:t>Board ,GPO </a:t>
            </a:r>
            <a:r>
              <a:rPr lang="en-AU" sz="1200" dirty="0">
                <a:cs typeface="Arial" panose="020B0604020202020204" pitchFamily="34" charset="0"/>
              </a:rPr>
              <a:t>Box </a:t>
            </a:r>
            <a:r>
              <a:rPr lang="en-AU" sz="1200" dirty="0" smtClean="0">
                <a:cs typeface="Arial" panose="020B0604020202020204" pitchFamily="34" charset="0"/>
              </a:rPr>
              <a:t>2013, CANBERRA  </a:t>
            </a:r>
            <a:r>
              <a:rPr lang="en-AU" sz="1200" dirty="0">
                <a:cs typeface="Arial" panose="020B0604020202020204" pitchFamily="34" charset="0"/>
              </a:rPr>
              <a:t>ACT </a:t>
            </a:r>
            <a:r>
              <a:rPr lang="en-AU" sz="1200" dirty="0" smtClean="0">
                <a:cs typeface="Arial" panose="020B0604020202020204" pitchFamily="34" charset="0"/>
              </a:rPr>
              <a:t>2601. Phone</a:t>
            </a:r>
            <a:r>
              <a:rPr lang="en-AU" sz="1200" dirty="0">
                <a:cs typeface="Arial" panose="020B0604020202020204" pitchFamily="34" charset="0"/>
              </a:rPr>
              <a:t>: 1300 134 </a:t>
            </a:r>
            <a:r>
              <a:rPr lang="en-AU" sz="1200" dirty="0" smtClean="0">
                <a:cs typeface="Arial" panose="020B0604020202020204" pitchFamily="34" charset="0"/>
              </a:rPr>
              <a:t>631, Email</a:t>
            </a:r>
            <a:r>
              <a:rPr lang="en-AU" sz="1200" dirty="0">
                <a:cs typeface="Arial" panose="020B0604020202020204" pitchFamily="34" charset="0"/>
              </a:rPr>
              <a:t>: </a:t>
            </a:r>
            <a:r>
              <a:rPr lang="en-AU" sz="1200" dirty="0" smtClean="0">
                <a:cs typeface="Arial" panose="020B0604020202020204" pitchFamily="34" charset="0"/>
                <a:hlinkClick r:id="rId4" tooltip="ncc@abcb.gov.au"/>
              </a:rPr>
              <a:t>ncc@abcb.gov.au</a:t>
            </a:r>
            <a:r>
              <a:rPr lang="en-AU" sz="1200" dirty="0" smtClean="0">
                <a:cs typeface="Arial" panose="020B0604020202020204" pitchFamily="34" charset="0"/>
              </a:rPr>
              <a:t/>
            </a:r>
            <a:br>
              <a:rPr lang="en-AU" sz="1200" dirty="0" smtClean="0">
                <a:cs typeface="Arial" panose="020B0604020202020204" pitchFamily="34" charset="0"/>
              </a:rPr>
            </a:br>
            <a:r>
              <a:rPr lang="en-AU" sz="1200" dirty="0" smtClean="0">
                <a:cs typeface="Arial" panose="020B0604020202020204" pitchFamily="34" charset="0"/>
                <a:hlinkClick r:id="rId5" tooltip="www.abcb.gov.au"/>
              </a:rPr>
              <a:t>www.abcb.gov.au</a:t>
            </a:r>
            <a:r>
              <a:rPr lang="en-AU" sz="1200" dirty="0" smtClean="0">
                <a:cs typeface="Arial" panose="020B0604020202020204" pitchFamily="34" charset="0"/>
              </a:rPr>
              <a:t>.</a:t>
            </a:r>
          </a:p>
          <a:p>
            <a:pPr marL="0" indent="0">
              <a:lnSpc>
                <a:spcPct val="100000"/>
              </a:lnSpc>
              <a:spcBef>
                <a:spcPts val="600"/>
              </a:spcBef>
              <a:buNone/>
            </a:pPr>
            <a:r>
              <a:rPr lang="en-AU" sz="1200" b="1" dirty="0">
                <a:cs typeface="Arial" panose="020B0604020202020204" pitchFamily="34" charset="0"/>
              </a:rPr>
              <a:t>Attribution</a:t>
            </a:r>
          </a:p>
          <a:p>
            <a:pPr marL="0" indent="0">
              <a:lnSpc>
                <a:spcPct val="100000"/>
              </a:lnSpc>
              <a:spcBef>
                <a:spcPts val="600"/>
              </a:spcBef>
              <a:buNone/>
            </a:pPr>
            <a:r>
              <a:rPr lang="en-AU" sz="1200" dirty="0">
                <a:cs typeface="Arial" panose="020B0604020202020204" pitchFamily="34" charset="0"/>
              </a:rPr>
              <a:t>Use of all or part of this publication must include the following attribution</a:t>
            </a:r>
            <a:r>
              <a:rPr lang="en-AU" sz="1200" dirty="0" smtClean="0">
                <a:cs typeface="Arial" panose="020B0604020202020204" pitchFamily="34" charset="0"/>
              </a:rPr>
              <a:t>:</a:t>
            </a:r>
          </a:p>
          <a:p>
            <a:pPr marL="0" indent="0">
              <a:lnSpc>
                <a:spcPct val="100000"/>
              </a:lnSpc>
              <a:spcBef>
                <a:spcPts val="600"/>
              </a:spcBef>
              <a:buNone/>
            </a:pPr>
            <a:r>
              <a:rPr lang="en-AU" sz="1200" dirty="0" smtClean="0">
                <a:cs typeface="Arial" panose="020B0604020202020204" pitchFamily="34" charset="0"/>
              </a:rPr>
              <a:t>© </a:t>
            </a:r>
            <a:r>
              <a:rPr lang="en-AU" sz="1200" dirty="0">
                <a:cs typeface="Arial" panose="020B0604020202020204" pitchFamily="34" charset="0"/>
              </a:rPr>
              <a:t>Commonwealth of Australia and the States and Territories 2020, published by the Australian Building Codes Board.</a:t>
            </a:r>
          </a:p>
          <a:p>
            <a:pPr marL="0" indent="0">
              <a:lnSpc>
                <a:spcPct val="100000"/>
              </a:lnSpc>
              <a:spcBef>
                <a:spcPts val="600"/>
              </a:spcBef>
              <a:buNone/>
            </a:pPr>
            <a:r>
              <a:rPr lang="en-AU" sz="1200" b="1" dirty="0">
                <a:cs typeface="Arial" panose="020B0604020202020204" pitchFamily="34" charset="0"/>
              </a:rPr>
              <a:t>Disclaimer</a:t>
            </a:r>
          </a:p>
          <a:p>
            <a:pPr marL="0" indent="0">
              <a:lnSpc>
                <a:spcPct val="100000"/>
              </a:lnSpc>
              <a:spcBef>
                <a:spcPts val="600"/>
              </a:spcBef>
              <a:buNone/>
            </a:pPr>
            <a:r>
              <a:rPr lang="en-AU" sz="1200" dirty="0">
                <a:cs typeface="Arial" panose="020B0604020202020204" pitchFamily="34" charset="0"/>
              </a:rPr>
              <a:t>By accessing or using this publication, you agree to the following:</a:t>
            </a:r>
          </a:p>
          <a:p>
            <a:pPr marL="0" indent="0">
              <a:lnSpc>
                <a:spcPct val="100000"/>
              </a:lnSpc>
              <a:spcBef>
                <a:spcPts val="600"/>
              </a:spcBef>
              <a:buNone/>
            </a:pPr>
            <a:r>
              <a:rPr lang="en-AU" sz="1200" dirty="0">
                <a:cs typeface="Arial" panose="020B0604020202020204" pitchFamily="34" charset="0"/>
              </a:rPr>
              <a:t>While care has been taken in the preparation of this publication, it may not be complete or up-to-date.  You can ensure that you are using a complete and up-to-date version by checking the Australian Building Codes Board website (</a:t>
            </a:r>
            <a:r>
              <a:rPr lang="en-AU" sz="1200" dirty="0" smtClean="0">
                <a:cs typeface="Arial" panose="020B0604020202020204" pitchFamily="34" charset="0"/>
                <a:hlinkClick r:id="rId5" tooltip="www.abcb.gov.au"/>
              </a:rPr>
              <a:t>www.abcb.gov.au</a:t>
            </a:r>
            <a:r>
              <a:rPr lang="en-AU" sz="1200" dirty="0" smtClean="0">
                <a:cs typeface="Arial" panose="020B0604020202020204" pitchFamily="34" charset="0"/>
              </a:rPr>
              <a:t>).  </a:t>
            </a:r>
            <a:endParaRPr lang="en-AU" sz="1200" dirty="0">
              <a:cs typeface="Arial" panose="020B0604020202020204" pitchFamily="34" charset="0"/>
            </a:endParaRPr>
          </a:p>
          <a:p>
            <a:pPr marL="0" indent="0">
              <a:lnSpc>
                <a:spcPct val="100000"/>
              </a:lnSpc>
              <a:spcBef>
                <a:spcPts val="600"/>
              </a:spcBef>
              <a:buNone/>
            </a:pPr>
            <a:r>
              <a:rPr lang="en-AU" sz="1200" dirty="0">
                <a:cs typeface="Arial" panose="020B0604020202020204" pitchFamily="34" charset="0"/>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a:t>
            </a:r>
            <a:r>
              <a:rPr lang="en-AU" sz="1200" dirty="0" smtClean="0">
                <a:cs typeface="Arial" panose="020B0604020202020204" pitchFamily="34" charset="0"/>
              </a:rPr>
              <a:t>.</a:t>
            </a:r>
          </a:p>
          <a:p>
            <a:pPr marL="0" indent="0">
              <a:lnSpc>
                <a:spcPct val="100000"/>
              </a:lnSpc>
              <a:spcBef>
                <a:spcPts val="600"/>
              </a:spcBef>
              <a:buNone/>
            </a:pPr>
            <a:r>
              <a:rPr lang="en-US" sz="1200" dirty="0"/>
              <a:t>This publication is not legal or professional advice.  Persons rely upon this publication entirely at their own risk and must take responsibility for assessing the relevance and accuracy of the information in relation to their particular circumstances.</a:t>
            </a:r>
            <a:endParaRPr lang="en-AU" sz="1200" dirty="0"/>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30000"/>
              </a:lnSpc>
              <a:buNone/>
            </a:pPr>
            <a:endParaRPr lang="en-AU" sz="1200" dirty="0">
              <a:latin typeface="Arial" panose="020B0604020202020204" pitchFamily="34" charset="0"/>
              <a:cs typeface="Arial" panose="020B0604020202020204" pitchFamily="34" charset="0"/>
            </a:endParaRPr>
          </a:p>
        </p:txBody>
      </p:sp>
      <p:pic>
        <p:nvPicPr>
          <p:cNvPr id="5" name="Picture 4" descr="Logo:  Creative Commons." title="Creative Commons logo"/>
          <p:cNvPicPr/>
          <p:nvPr/>
        </p:nvPicPr>
        <p:blipFill>
          <a:blip r:embed="rId6" r:link="rId7">
            <a:extLst>
              <a:ext uri="{28A0092B-C50C-407E-A947-70E740481C1C}">
                <a14:useLocalDpi xmlns:a14="http://schemas.microsoft.com/office/drawing/2010/main" val="0"/>
              </a:ext>
            </a:extLst>
          </a:blip>
          <a:stretch>
            <a:fillRect/>
          </a:stretch>
        </p:blipFill>
        <p:spPr bwMode="auto">
          <a:xfrm>
            <a:off x="946686" y="2143442"/>
            <a:ext cx="838200" cy="295275"/>
          </a:xfrm>
          <a:prstGeom prst="rect">
            <a:avLst/>
          </a:prstGeom>
          <a:noFill/>
          <a:ln>
            <a:noFill/>
          </a:ln>
        </p:spPr>
      </p:pic>
    </p:spTree>
    <p:extLst>
      <p:ext uri="{BB962C8B-B14F-4D97-AF65-F5344CB8AC3E}">
        <p14:creationId xmlns:p14="http://schemas.microsoft.com/office/powerpoint/2010/main" val="3704631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585048"/>
            <a:ext cx="10515600" cy="908086"/>
          </a:xfrm>
        </p:spPr>
        <p:txBody>
          <a:bodyPr/>
          <a:lstStyle/>
          <a:p>
            <a:pPr algn="ctr"/>
            <a:r>
              <a:rPr lang="en-AU" dirty="0"/>
              <a:t>NCC Volume One: Overview</a:t>
            </a:r>
          </a:p>
        </p:txBody>
      </p:sp>
      <p:sp>
        <p:nvSpPr>
          <p:cNvPr id="9" name="Content Placeholder 2"/>
          <p:cNvSpPr>
            <a:spLocks noGrp="1"/>
          </p:cNvSpPr>
          <p:nvPr>
            <p:ph sz="half" idx="1"/>
          </p:nvPr>
        </p:nvSpPr>
        <p:spPr>
          <a:xfrm>
            <a:off x="599661" y="2102996"/>
            <a:ext cx="5181600" cy="3547371"/>
          </a:xfrm>
        </p:spPr>
        <p:txBody>
          <a:bodyPr>
            <a:normAutofit/>
          </a:bodyPr>
          <a:lstStyle/>
          <a:p>
            <a:pPr>
              <a:spcAft>
                <a:spcPts val="1200"/>
              </a:spcAft>
            </a:pPr>
            <a:r>
              <a:rPr lang="en-AU" sz="2400" dirty="0"/>
              <a:t>NCC Volume One is a performance-based code.</a:t>
            </a:r>
          </a:p>
          <a:p>
            <a:r>
              <a:rPr lang="en-US" sz="2400" dirty="0"/>
              <a:t>Compliance with the NCC is achieved by satisfying the Governing Requirements and the Performance Requirements.</a:t>
            </a:r>
          </a:p>
        </p:txBody>
      </p:sp>
      <p:pic>
        <p:nvPicPr>
          <p:cNvPr id="10" name="Content Placeholder 3" title="How to satisfy performance requirements visual diagram"/>
          <p:cNvPicPr>
            <a:picLocks noGrp="1" noChangeAspect="1"/>
          </p:cNvPicPr>
          <p:nvPr>
            <p:ph sz="half" idx="2"/>
          </p:nvPr>
        </p:nvPicPr>
        <p:blipFill rotWithShape="1">
          <a:blip r:embed="rId3"/>
          <a:srcRect l="33856" r="21276" b="41797"/>
          <a:stretch/>
        </p:blipFill>
        <p:spPr>
          <a:xfrm>
            <a:off x="5781262" y="2019384"/>
            <a:ext cx="5297556" cy="3198386"/>
          </a:xfrm>
          <a:prstGeom prst="rect">
            <a:avLst/>
          </a:prstGeom>
        </p:spPr>
      </p:pic>
    </p:spTree>
    <p:extLst>
      <p:ext uri="{BB962C8B-B14F-4D97-AF65-F5344CB8AC3E}">
        <p14:creationId xmlns:p14="http://schemas.microsoft.com/office/powerpoint/2010/main" val="68810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16102"/>
            <a:ext cx="10515600" cy="908086"/>
          </a:xfrm>
        </p:spPr>
        <p:txBody>
          <a:bodyPr>
            <a:normAutofit/>
          </a:bodyPr>
          <a:lstStyle/>
          <a:p>
            <a:pPr algn="ctr"/>
            <a:r>
              <a:rPr lang="en-AU" dirty="0"/>
              <a:t>Energy </a:t>
            </a:r>
            <a:r>
              <a:rPr lang="en-AU" dirty="0" smtClean="0"/>
              <a:t>efficiency</a:t>
            </a:r>
            <a:r>
              <a:rPr lang="en-AU" dirty="0"/>
              <a:t>: Relevant Sections</a:t>
            </a:r>
          </a:p>
        </p:txBody>
      </p:sp>
      <p:sp>
        <p:nvSpPr>
          <p:cNvPr id="10" name="Content Placeholder 3"/>
          <p:cNvSpPr>
            <a:spLocks noGrp="1"/>
          </p:cNvSpPr>
          <p:nvPr>
            <p:ph idx="1"/>
          </p:nvPr>
        </p:nvSpPr>
        <p:spPr>
          <a:xfrm>
            <a:off x="758535" y="1692639"/>
            <a:ext cx="6972300" cy="4683829"/>
          </a:xfrm>
        </p:spPr>
        <p:txBody>
          <a:bodyPr>
            <a:normAutofit/>
          </a:bodyPr>
          <a:lstStyle/>
          <a:p>
            <a:pPr marL="0" indent="0">
              <a:buNone/>
            </a:pPr>
            <a:r>
              <a:rPr lang="en-AU" sz="2400" dirty="0"/>
              <a:t>The relevant Sections </a:t>
            </a:r>
            <a:r>
              <a:rPr lang="en-AU" sz="2400" dirty="0" smtClean="0"/>
              <a:t>in NCC Volume One for energy </a:t>
            </a:r>
            <a:r>
              <a:rPr lang="en-AU" sz="2400" dirty="0"/>
              <a:t>efficiency </a:t>
            </a:r>
            <a:r>
              <a:rPr lang="en-AU" sz="2400" dirty="0" smtClean="0"/>
              <a:t>requirements </a:t>
            </a:r>
            <a:r>
              <a:rPr lang="en-AU" sz="2400" dirty="0"/>
              <a:t>are:</a:t>
            </a:r>
            <a:br>
              <a:rPr lang="en-AU" sz="2400" dirty="0"/>
            </a:br>
            <a:endParaRPr lang="en-AU" sz="2400" dirty="0"/>
          </a:p>
          <a:p>
            <a:pPr lvl="1">
              <a:spcAft>
                <a:spcPts val="1200"/>
              </a:spcAft>
            </a:pPr>
            <a:r>
              <a:rPr lang="en-AU" sz="2400" b="1" dirty="0"/>
              <a:t>Section A: </a:t>
            </a:r>
            <a:r>
              <a:rPr lang="en-AU" sz="2400" dirty="0"/>
              <a:t>This </a:t>
            </a:r>
            <a:r>
              <a:rPr lang="en-AU" sz="2400" dirty="0" smtClean="0"/>
              <a:t>contains reference to </a:t>
            </a:r>
            <a:r>
              <a:rPr lang="en-AU" sz="2400" dirty="0"/>
              <a:t>specific defined terms, referenced documents and building classifications.</a:t>
            </a:r>
          </a:p>
          <a:p>
            <a:pPr lvl="1"/>
            <a:r>
              <a:rPr lang="en-AU" sz="2400" b="1" dirty="0"/>
              <a:t>Section J: </a:t>
            </a:r>
            <a:r>
              <a:rPr lang="en-AU" sz="2400" dirty="0"/>
              <a:t>This contains the energy efficiency requirements for buildings, structures and services.</a:t>
            </a:r>
          </a:p>
        </p:txBody>
      </p:sp>
      <p:pic>
        <p:nvPicPr>
          <p:cNvPr id="6" name="Picture 5" title="NCC Volume On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835" y="2006851"/>
            <a:ext cx="3375337" cy="3375337"/>
          </a:xfrm>
          <a:prstGeom prst="rect">
            <a:avLst/>
          </a:prstGeom>
        </p:spPr>
      </p:pic>
    </p:spTree>
    <p:extLst>
      <p:ext uri="{BB962C8B-B14F-4D97-AF65-F5344CB8AC3E}">
        <p14:creationId xmlns:p14="http://schemas.microsoft.com/office/powerpoint/2010/main" val="140785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30"/>
            <a:ext cx="10515600" cy="908086"/>
          </a:xfrm>
        </p:spPr>
        <p:txBody>
          <a:bodyPr/>
          <a:lstStyle/>
          <a:p>
            <a:pPr algn="ctr"/>
            <a:r>
              <a:rPr lang="en-AU" dirty="0" smtClean="0"/>
              <a:t>Energy efficiency</a:t>
            </a:r>
            <a:endParaRPr lang="en-AU" dirty="0"/>
          </a:p>
        </p:txBody>
      </p:sp>
      <p:sp>
        <p:nvSpPr>
          <p:cNvPr id="9" name="Content Placeholder 2"/>
          <p:cNvSpPr>
            <a:spLocks noGrp="1"/>
          </p:cNvSpPr>
          <p:nvPr>
            <p:ph idx="1"/>
          </p:nvPr>
        </p:nvSpPr>
        <p:spPr>
          <a:xfrm>
            <a:off x="671950" y="1493134"/>
            <a:ext cx="6019800" cy="4683829"/>
          </a:xfrm>
        </p:spPr>
        <p:txBody>
          <a:bodyPr>
            <a:noAutofit/>
          </a:bodyPr>
          <a:lstStyle/>
          <a:p>
            <a:r>
              <a:rPr lang="en-AU" sz="2200" dirty="0"/>
              <a:t>Human induced climate change arising from greenhouse gas (GHG) emissions are a concern.</a:t>
            </a:r>
          </a:p>
          <a:p>
            <a:r>
              <a:rPr lang="en-AU" sz="2200" dirty="0"/>
              <a:t>GHG emissions predominantly come from the burning of fossil fuels (coal, oil, gas).</a:t>
            </a:r>
          </a:p>
          <a:p>
            <a:r>
              <a:rPr lang="en-AU" sz="2200" dirty="0"/>
              <a:t>Australia’s building and construction industry is having an increasing impact on society and on our environment.</a:t>
            </a:r>
          </a:p>
          <a:p>
            <a:r>
              <a:rPr lang="en-AU" sz="2200" dirty="0"/>
              <a:t>Increases in population place further pressure on resources and infrastructure such as water, electricity and land.</a:t>
            </a:r>
          </a:p>
        </p:txBody>
      </p:sp>
      <p:pic>
        <p:nvPicPr>
          <p:cNvPr id="10" name="Picture 9" title="Image of sunrays hitting the earth"/>
          <p:cNvPicPr>
            <a:picLocks noChangeAspect="1"/>
          </p:cNvPicPr>
          <p:nvPr/>
        </p:nvPicPr>
        <p:blipFill>
          <a:blip r:embed="rId3"/>
          <a:stretch>
            <a:fillRect/>
          </a:stretch>
        </p:blipFill>
        <p:spPr>
          <a:xfrm>
            <a:off x="6841062" y="1643310"/>
            <a:ext cx="4396781" cy="3530749"/>
          </a:xfrm>
          <a:prstGeom prst="rect">
            <a:avLst/>
          </a:prstGeom>
        </p:spPr>
      </p:pic>
    </p:spTree>
    <p:extLst>
      <p:ext uri="{BB962C8B-B14F-4D97-AF65-F5344CB8AC3E}">
        <p14:creationId xmlns:p14="http://schemas.microsoft.com/office/powerpoint/2010/main" val="2533767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Tutor" id="{DD42F533-E673-4CB3-BE11-84316A659659}" vid="{7319E767-7248-42D5-AA2C-F47D3FAFE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B582854F196124490A1F658931F55CD" ma:contentTypeVersion="12" ma:contentTypeDescription="Create a new document." ma:contentTypeScope="" ma:versionID="d33243261fe0a680f7d487f002880210">
  <xsd:schema xmlns:xsd="http://www.w3.org/2001/XMLSchema" xmlns:xs="http://www.w3.org/2001/XMLSchema" xmlns:p="http://schemas.microsoft.com/office/2006/metadata/properties" xmlns:ns2="ce645488-6fd6-46e5-8e0c-bbe6f151e32e" xmlns:ns3="cff330f7-cf22-4164-ab59-4b915ccf0943" targetNamespace="http://schemas.microsoft.com/office/2006/metadata/properties" ma:root="true" ma:fieldsID="a33288956abf3fca76d8c2c0ea1ec4b8" ns2:_="" ns3:_="">
    <xsd:import namespace="ce645488-6fd6-46e5-8e0c-bbe6f151e32e"/>
    <xsd:import namespace="cff330f7-cf22-4164-ab59-4b915ccf09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45488-6fd6-46e5-8e0c-bbe6f151e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330f7-cf22-4164-ab59-4b915ccf09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BBB469-32FC-4B69-80BD-4C722F2648BC}">
  <ds:schemaRefs>
    <ds:schemaRef ds:uri="http://schemas.microsoft.com/sharepoint/events"/>
  </ds:schemaRefs>
</ds:datastoreItem>
</file>

<file path=customXml/itemProps2.xml><?xml version="1.0" encoding="utf-8"?>
<ds:datastoreItem xmlns:ds="http://schemas.openxmlformats.org/officeDocument/2006/customXml" ds:itemID="{829301B1-8073-455A-AFEF-C04A767AE17C}"/>
</file>

<file path=customXml/itemProps3.xml><?xml version="1.0" encoding="utf-8"?>
<ds:datastoreItem xmlns:ds="http://schemas.openxmlformats.org/officeDocument/2006/customXml" ds:itemID="{61B2FC0D-387A-4BA0-81FB-B3D1A98F3A19}">
  <ds:schemaRefs>
    <ds:schemaRef ds:uri="http://schemas.microsoft.com/sharepoint/v3/contenttype/forms"/>
  </ds:schemaRefs>
</ds:datastoreItem>
</file>

<file path=customXml/itemProps4.xml><?xml version="1.0" encoding="utf-8"?>
<ds:datastoreItem xmlns:ds="http://schemas.openxmlformats.org/officeDocument/2006/customXml" ds:itemID="{C3E3B260-65CD-423F-8A30-2A5D414639A8}">
  <ds:schemaRefs>
    <ds:schemaRef ds:uri="http://schemas.microsoft.com/office/infopath/2007/PartnerControls"/>
    <ds:schemaRef ds:uri="http://schemas.microsoft.com/office/2006/metadata/properties"/>
    <ds:schemaRef ds:uri="http://purl.org/dc/terms/"/>
    <ds:schemaRef ds:uri="http://schemas.microsoft.com/sharepoint/v3"/>
    <ds:schemaRef ds:uri="http://schemas.microsoft.com/sharepoint/v4"/>
    <ds:schemaRef ds:uri="http://schemas.microsoft.com/office/2006/documentManagement/types"/>
    <ds:schemaRef ds:uri="http://schemas.openxmlformats.org/package/2006/metadata/core-properties"/>
    <ds:schemaRef ds:uri="http://purl.org/dc/elements/1.1/"/>
    <ds:schemaRef ds:uri="d064c82f-d8ab-4a3d-94af-5f326bc58d2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NCC-Tutor</Template>
  <TotalTime>0</TotalTime>
  <Words>6131</Words>
  <Application>Microsoft Office PowerPoint</Application>
  <PresentationFormat>Widescreen</PresentationFormat>
  <Paragraphs>893</Paragraphs>
  <Slides>60</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Narrow</vt:lpstr>
      <vt:lpstr>ArialMT</vt:lpstr>
      <vt:lpstr>Calibri</vt:lpstr>
      <vt:lpstr>Calibri Light</vt:lpstr>
      <vt:lpstr>Times New Roman</vt:lpstr>
      <vt:lpstr>Office Theme</vt:lpstr>
      <vt:lpstr>NCC Volume One: Energy Efficiency</vt:lpstr>
      <vt:lpstr>Table of contents</vt:lpstr>
      <vt:lpstr>How to access the NCC</vt:lpstr>
      <vt:lpstr>What you will learn</vt:lpstr>
      <vt:lpstr>Overview of the NCC</vt:lpstr>
      <vt:lpstr>NCC Volume One: Overview</vt:lpstr>
      <vt:lpstr>NCC Volume One: Overview</vt:lpstr>
      <vt:lpstr>Energy efficiency: Relevant Sections</vt:lpstr>
      <vt:lpstr>Energy efficiency</vt:lpstr>
      <vt:lpstr>Energy efficiency and the NCC</vt:lpstr>
      <vt:lpstr>Achieving energy efficiency</vt:lpstr>
      <vt:lpstr>Energy efficiency in Volume One</vt:lpstr>
      <vt:lpstr>NCC energy efficiency requirements</vt:lpstr>
      <vt:lpstr>Energy efficiency: Definitions</vt:lpstr>
      <vt:lpstr>Energy efficiency: Definitions Example: Conditioned space</vt:lpstr>
      <vt:lpstr>Energy Efficiency: Definitions Example: Envelope</vt:lpstr>
      <vt:lpstr>Definitions: Climate zones</vt:lpstr>
      <vt:lpstr>Section J: Performance Requirement</vt:lpstr>
      <vt:lpstr>Example: JP1 Energy use</vt:lpstr>
      <vt:lpstr>Section J: Verification Methods</vt:lpstr>
      <vt:lpstr>Section J: Verification Methods</vt:lpstr>
      <vt:lpstr>Section J: Verification Methods</vt:lpstr>
      <vt:lpstr>Section J: Verification Methods</vt:lpstr>
      <vt:lpstr>Section J: Verification Methods</vt:lpstr>
      <vt:lpstr>Section J: Deemed-to-Satisfy Provisions</vt:lpstr>
      <vt:lpstr>Section J: Deemed-to-Satisfy Provisions</vt:lpstr>
      <vt:lpstr>Section J: Energy efficiency specifications</vt:lpstr>
      <vt:lpstr>Part J0 – Deemed-to-Satisfy Provisions</vt:lpstr>
      <vt:lpstr>Part J0.1 Application of Section J</vt:lpstr>
      <vt:lpstr>Deemed-to-Satisfy Provisions: Apartments</vt:lpstr>
      <vt:lpstr>Deemed-to-Satisfy Provisions: Apartments</vt:lpstr>
      <vt:lpstr>Deemed- to-Satisfy Provisions:  Class 2 to 9 buildings</vt:lpstr>
      <vt:lpstr>Deemed-to-Satisfy Provisions:  Part J1 – Building fabric</vt:lpstr>
      <vt:lpstr>Deemed-to-Satisfy Provisions:  Part J1 – Building fabric</vt:lpstr>
      <vt:lpstr>Deemed-to-Satisfy Provisions:  Part J3 – Building sealing</vt:lpstr>
      <vt:lpstr>Deemed-to-Satisfy Provisions:  Part J5 – Air-conditioning and ventilation systems</vt:lpstr>
      <vt:lpstr>Deemed-to-Satisfy Provisions:  Part J6 – Artificial lighting and power</vt:lpstr>
      <vt:lpstr>Deemed-to-Satisfy Provisions:  Part J7 – Heated water supply and swimming pool and spa pool plant</vt:lpstr>
      <vt:lpstr>Deemed-to-Satisfy Provisions:  Part J8 – Facilities for monitoring</vt:lpstr>
      <vt:lpstr>Example: Applying NCC Volume One</vt:lpstr>
      <vt:lpstr>Example: Applying NCC Volume One</vt:lpstr>
      <vt:lpstr>Example: Applying NCC Volume One</vt:lpstr>
      <vt:lpstr>Example: Applying NCC Volume One</vt:lpstr>
      <vt:lpstr>Example: Applying NCC Volume One</vt:lpstr>
      <vt:lpstr>Example: Applying NCC Volume One</vt:lpstr>
      <vt:lpstr>Example: Applying NCC Volume One</vt:lpstr>
      <vt:lpstr>Example: Applying NCC Volume One</vt:lpstr>
      <vt:lpstr>Example: Applying NCC Volume One</vt:lpstr>
      <vt:lpstr>Guide to NCC Volume One</vt:lpstr>
      <vt:lpstr>Handbook</vt:lpstr>
      <vt:lpstr>Energy efficiency calculators</vt:lpstr>
      <vt:lpstr>Need more help?</vt:lpstr>
      <vt:lpstr>Summary</vt:lpstr>
      <vt:lpstr>Assessment Questions </vt:lpstr>
      <vt:lpstr>Assessment Questions (continued)</vt:lpstr>
      <vt:lpstr>Assessment Questions (continued)</vt:lpstr>
      <vt:lpstr>Assessment Questions (continued)</vt:lpstr>
      <vt:lpstr>Assessment Questions (continued)</vt:lpstr>
      <vt:lpstr>Assessment Questions (continued)</vt:lpstr>
      <vt:lpstr>Copyright, Attribution &amp; Disclaimer</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NCC Essentials - NCC Volume One Energy Efficiency</dc:title>
  <dc:subject>Course 1 - The Australian building regulatory framework and ­the National Construction Code (NCC)</dc:subject>
  <dc:creator/>
  <cp:keywords>Building, Plumbing, Energy Efficiency, ABCB, NCC</cp:keywords>
  <cp:lastModifiedBy/>
  <cp:revision>1</cp:revision>
  <dcterms:created xsi:type="dcterms:W3CDTF">2016-09-05T01:39:11Z</dcterms:created>
  <dcterms:modified xsi:type="dcterms:W3CDTF">2020-06-04T05:33:58Z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TC040015629991</vt:lpwstr>
  </property>
  <property fmtid="{D5CDD505-2E9C-101B-9397-08002B2CF9AE}" pid="3" name="ContentTypeId">
    <vt:lpwstr>0x0101009B582854F196124490A1F658931F55CD</vt:lpwstr>
  </property>
  <property fmtid="{D5CDD505-2E9C-101B-9397-08002B2CF9AE}" pid="4" name="_dlc_DocIdItemGuid">
    <vt:lpwstr>a13d8f90-09d5-4736-9d4b-14caeeae3327</vt:lpwstr>
  </property>
  <property fmtid="{D5CDD505-2E9C-101B-9397-08002B2CF9AE}" pid="5" name="DocHub_Year">
    <vt:lpwstr>1094;#2020|6a3660c5-15bd-4052-a0a1-6237663b7600</vt:lpwstr>
  </property>
  <property fmtid="{D5CDD505-2E9C-101B-9397-08002B2CF9AE}" pid="6" name="DocHub_DocumentType">
    <vt:lpwstr>67;#Training Material|8c346b81-e80f-42ff-97a2-78fb7bd67bd2</vt:lpwstr>
  </property>
  <property fmtid="{D5CDD505-2E9C-101B-9397-08002B2CF9AE}" pid="7" name="DocHub_SecurityClassification">
    <vt:lpwstr>3;#UNCLASSIFIED|6106d03b-a1a0-4e30-9d91-d5e9fb4314f9</vt:lpwstr>
  </property>
  <property fmtid="{D5CDD505-2E9C-101B-9397-08002B2CF9AE}" pid="8" name="DocHub_Keywords">
    <vt:lpwstr>85;#Education|4d80e486-8489-4dcd-903d-ee8f24163c3c;#225;#Training|e3ba519d-b770-438c-bf20-e45ec26c794e;#96;#NCC|130c8887-ab38-4ed1-8b54-7dadce4a3313;#31;#Energy efficiency|fcd68716-df09-4a75-86b3-e9a20333e4a3;#30;#Volume One|b0c06fa0-6f0c-42f0-8769-ba189a</vt:lpwstr>
  </property>
  <property fmtid="{D5CDD505-2E9C-101B-9397-08002B2CF9AE}" pid="9" name="DocHub_WorkActivity">
    <vt:lpwstr/>
  </property>
</Properties>
</file>